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-1544" y="-10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23601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4400" spc="-132"/>
            </a:lvl1pPr>
            <a:lvl2pPr marL="0" indent="0" algn="ctr">
              <a:spcBef>
                <a:spcPts val="0"/>
              </a:spcBef>
              <a:buSzTx/>
              <a:buNone/>
              <a:defRPr sz="4400" spc="-132"/>
            </a:lvl2pPr>
            <a:lvl3pPr marL="0" indent="0" algn="ctr">
              <a:spcBef>
                <a:spcPts val="0"/>
              </a:spcBef>
              <a:buSzTx/>
              <a:buNone/>
              <a:defRPr sz="4400" spc="-132"/>
            </a:lvl3pPr>
            <a:lvl4pPr marL="0" indent="0" algn="ctr">
              <a:spcBef>
                <a:spcPts val="0"/>
              </a:spcBef>
              <a:buSzTx/>
              <a:buNone/>
              <a:defRPr sz="4400" spc="-132"/>
            </a:lvl4pPr>
            <a:lvl5pPr marL="0" indent="0" algn="ctr">
              <a:spcBef>
                <a:spcPts val="0"/>
              </a:spcBef>
              <a:buSzTx/>
              <a:buNone/>
              <a:defRPr sz="4400" spc="-13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20" name="Group"/>
          <p:cNvGrpSpPr/>
          <p:nvPr/>
        </p:nvGrpSpPr>
        <p:grpSpPr>
          <a:xfrm>
            <a:off x="-71532" y="11882700"/>
            <a:ext cx="24527066" cy="1191280"/>
            <a:chOff x="0" y="0"/>
            <a:chExt cx="24527064" cy="1191279"/>
          </a:xfrm>
        </p:grpSpPr>
        <p:pic>
          <p:nvPicPr>
            <p:cNvPr id="18" name="product_icons.png" descr="product_icons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32" r="731" b="144"/>
            <a:stretch>
              <a:fillRect/>
            </a:stretch>
          </p:blipFill>
          <p:spPr>
            <a:xfrm>
              <a:off x="-1" y="-1"/>
              <a:ext cx="12288298" cy="11912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roduct_icons.png" descr="product_icons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32" r="731" b="144"/>
            <a:stretch>
              <a:fillRect/>
            </a:stretch>
          </p:blipFill>
          <p:spPr>
            <a:xfrm>
              <a:off x="12238766" y="-1"/>
              <a:ext cx="12288299" cy="11912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" name="Rectangle"/>
          <p:cNvSpPr/>
          <p:nvPr/>
        </p:nvSpPr>
        <p:spPr>
          <a:xfrm>
            <a:off x="-25401" y="13068300"/>
            <a:ext cx="24434800" cy="767161"/>
          </a:xfrm>
          <a:prstGeom prst="rect">
            <a:avLst/>
          </a:prstGeom>
          <a:solidFill>
            <a:srgbClr val="5079B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"/>
          <p:cNvGrpSpPr/>
          <p:nvPr/>
        </p:nvGrpSpPr>
        <p:grpSpPr>
          <a:xfrm>
            <a:off x="-71532" y="11882700"/>
            <a:ext cx="24527066" cy="1191280"/>
            <a:chOff x="0" y="0"/>
            <a:chExt cx="24527064" cy="1191279"/>
          </a:xfrm>
        </p:grpSpPr>
        <p:pic>
          <p:nvPicPr>
            <p:cNvPr id="2" name="product_icons.png" descr="product_icons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32" r="731" b="144"/>
            <a:stretch>
              <a:fillRect/>
            </a:stretch>
          </p:blipFill>
          <p:spPr>
            <a:xfrm>
              <a:off x="-1" y="-1"/>
              <a:ext cx="12288298" cy="11912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" name="product_icons.png" descr="product_icons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32" r="731" b="144"/>
            <a:stretch>
              <a:fillRect/>
            </a:stretch>
          </p:blipFill>
          <p:spPr>
            <a:xfrm>
              <a:off x="12238766" y="-1"/>
              <a:ext cx="12288299" cy="11912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" name="Rectangle"/>
          <p:cNvSpPr/>
          <p:nvPr/>
        </p:nvSpPr>
        <p:spPr>
          <a:xfrm>
            <a:off x="-25401" y="13068300"/>
            <a:ext cx="24434800" cy="767161"/>
          </a:xfrm>
          <a:prstGeom prst="rect">
            <a:avLst/>
          </a:prstGeom>
          <a:solidFill>
            <a:srgbClr val="5079B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" name="ACN_1C_Blue.png" descr="ACN_1C_Blu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590344" y="11332368"/>
            <a:ext cx="1609193" cy="41963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7" Type="http://schemas.openxmlformats.org/officeDocument/2006/relationships/image" Target="../media/image5.png"/><Relationship Id="rId8" Type="http://schemas.openxmlformats.org/officeDocument/2006/relationships/image" Target="../media/image19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roductos Comerciales - EE.UU."/>
          <p:cNvSpPr txBox="1">
            <a:spLocks noGrp="1"/>
          </p:cNvSpPr>
          <p:nvPr>
            <p:ph type="ctrTitle"/>
          </p:nvPr>
        </p:nvSpPr>
        <p:spPr>
          <a:xfrm>
            <a:off x="24803" y="741892"/>
            <a:ext cx="24384004" cy="4648203"/>
          </a:xfrm>
          <a:prstGeom prst="rect">
            <a:avLst/>
          </a:prstGeom>
        </p:spPr>
        <p:txBody>
          <a:bodyPr/>
          <a:lstStyle>
            <a:lvl1pPr>
              <a:defRPr spc="-400"/>
            </a:lvl1pPr>
          </a:lstStyle>
          <a:p>
            <a:r>
              <a:t>Productos Comerciales - EE.UU.</a:t>
            </a:r>
          </a:p>
        </p:txBody>
      </p:sp>
      <p:pic>
        <p:nvPicPr>
          <p:cNvPr id="41" name="ACN_1C_Blue.png" descr="ACN_1C_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04664" y="1802827"/>
            <a:ext cx="3574673" cy="93217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eléfono Comercial…"/>
          <p:cNvSpPr txBox="1"/>
          <p:nvPr/>
        </p:nvSpPr>
        <p:spPr>
          <a:xfrm>
            <a:off x="9282201" y="5857850"/>
            <a:ext cx="5819596" cy="5784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defTabSz="457200">
              <a:spcBef>
                <a:spcPts val="2500"/>
              </a:spcBef>
              <a:defRPr sz="4600" spc="-138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Teléfono Comercial</a:t>
            </a:r>
          </a:p>
          <a:p>
            <a:pPr defTabSz="457200">
              <a:spcBef>
                <a:spcPts val="2500"/>
              </a:spcBef>
              <a:defRPr sz="4600" spc="-138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Celulares</a:t>
            </a:r>
          </a:p>
          <a:p>
            <a:pPr defTabSz="457200">
              <a:spcBef>
                <a:spcPts val="2500"/>
              </a:spcBef>
              <a:defRPr sz="4600" spc="-138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Energía </a:t>
            </a:r>
          </a:p>
          <a:p>
            <a:pPr defTabSz="457200">
              <a:spcBef>
                <a:spcPts val="2500"/>
              </a:spcBef>
              <a:defRPr sz="4600" spc="-138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Servicios Mercantiles</a:t>
            </a:r>
          </a:p>
          <a:p>
            <a:pPr defTabSz="457200">
              <a:spcBef>
                <a:spcPts val="2500"/>
              </a:spcBef>
              <a:defRPr sz="4600" spc="-138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Televisión Satelital</a:t>
            </a:r>
          </a:p>
          <a:p>
            <a:pPr defTabSz="457200">
              <a:spcBef>
                <a:spcPts val="2500"/>
              </a:spcBef>
              <a:defRPr sz="4600" spc="-138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Seguridad de Negocios</a:t>
            </a:r>
          </a:p>
        </p:txBody>
      </p:sp>
      <p:sp>
        <p:nvSpPr>
          <p:cNvPr id="43" name="Line"/>
          <p:cNvSpPr/>
          <p:nvPr/>
        </p:nvSpPr>
        <p:spPr>
          <a:xfrm>
            <a:off x="10037078" y="3065993"/>
            <a:ext cx="4309844" cy="1"/>
          </a:xfrm>
          <a:prstGeom prst="line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4" name="Line"/>
          <p:cNvSpPr/>
          <p:nvPr/>
        </p:nvSpPr>
        <p:spPr>
          <a:xfrm>
            <a:off x="1145786" y="5524422"/>
            <a:ext cx="22092428" cy="1"/>
          </a:xfrm>
          <a:prstGeom prst="line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15.jpeg" descr="image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Tranquilidad…"/>
          <p:cNvSpPr txBox="1"/>
          <p:nvPr/>
        </p:nvSpPr>
        <p:spPr>
          <a:xfrm>
            <a:off x="1152994" y="5429249"/>
            <a:ext cx="9261716" cy="3441701"/>
          </a:xfrm>
          <a:prstGeom prst="rect">
            <a:avLst/>
          </a:prstGeom>
          <a:ln w="12700">
            <a:miter lim="400000"/>
          </a:ln>
          <a:effectLst>
            <a:outerShdw blurRad="152400" dist="25400" dir="5400000" rotWithShape="0">
              <a:srgbClr val="000000">
                <a:alpha val="7897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3500" spc="-404">
                <a:solidFill>
                  <a:srgbClr val="FFFFFF"/>
                </a:solidFill>
              </a:defRPr>
            </a:pPr>
            <a:r>
              <a:t>Tranquilidad</a:t>
            </a:r>
          </a:p>
          <a:p>
            <a:pPr>
              <a:defRPr sz="8400" spc="-252">
                <a:solidFill>
                  <a:srgbClr val="FFFFFF"/>
                </a:solidFill>
              </a:defRPr>
            </a:pPr>
            <a:r>
              <a:t>TOTAL</a:t>
            </a:r>
          </a:p>
        </p:txBody>
      </p:sp>
      <p:sp>
        <p:nvSpPr>
          <p:cNvPr id="87" name="Line"/>
          <p:cNvSpPr/>
          <p:nvPr/>
        </p:nvSpPr>
        <p:spPr>
          <a:xfrm>
            <a:off x="3191295" y="7487580"/>
            <a:ext cx="506159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88" name="image16.png" descr="image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5910" y="1763208"/>
            <a:ext cx="8955690" cy="1927141"/>
          </a:xfrm>
          <a:prstGeom prst="rect">
            <a:avLst/>
          </a:prstGeom>
          <a:ln w="12700">
            <a:miter lim="400000"/>
          </a:ln>
          <a:effectLst>
            <a:outerShdw blurRad="152400" dist="25400" dir="5400000" rotWithShape="0">
              <a:srgbClr val="000000">
                <a:alpha val="78974"/>
              </a:srgbClr>
            </a:outerShdw>
          </a:effectLst>
        </p:spPr>
      </p:pic>
      <p:sp>
        <p:nvSpPr>
          <p:cNvPr id="89" name="Rectangle"/>
          <p:cNvSpPr/>
          <p:nvPr/>
        </p:nvSpPr>
        <p:spPr>
          <a:xfrm>
            <a:off x="957262" y="10964795"/>
            <a:ext cx="4826485" cy="1880462"/>
          </a:xfrm>
          <a:prstGeom prst="rect">
            <a:avLst/>
          </a:prstGeom>
          <a:solidFill>
            <a:srgbClr val="FFFFFF">
              <a:alpha val="8740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0" name="image5.png" descr="image5.png"/>
          <p:cNvPicPr>
            <a:picLocks noChangeAspect="1"/>
          </p:cNvPicPr>
          <p:nvPr/>
        </p:nvPicPr>
        <p:blipFill>
          <a:blip r:embed="rId4">
            <a:extLst/>
          </a:blip>
          <a:srcRect b="9853"/>
          <a:stretch>
            <a:fillRect/>
          </a:stretch>
        </p:blipFill>
        <p:spPr>
          <a:xfrm>
            <a:off x="1394679" y="11303104"/>
            <a:ext cx="3895135" cy="17413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utomatización inalámbrica de negocios…"/>
          <p:cNvSpPr txBox="1">
            <a:spLocks noGrp="1"/>
          </p:cNvSpPr>
          <p:nvPr>
            <p:ph type="body" idx="1"/>
          </p:nvPr>
        </p:nvSpPr>
        <p:spPr>
          <a:xfrm>
            <a:off x="1637902" y="3659279"/>
            <a:ext cx="21482548" cy="9207502"/>
          </a:xfrm>
          <a:prstGeom prst="rect">
            <a:avLst/>
          </a:prstGeom>
        </p:spPr>
        <p:txBody>
          <a:bodyPr/>
          <a:lstStyle/>
          <a:p>
            <a:pPr marL="736600" indent="-736600" defTabSz="914400">
              <a:spcBef>
                <a:spcPts val="2300"/>
              </a:spcBef>
              <a:buClr>
                <a:srgbClr val="53585F"/>
              </a:buClr>
              <a:buSzPct val="100000"/>
              <a:buFont typeface="Arial"/>
              <a:defRPr sz="5800" spc="-200"/>
            </a:pPr>
            <a:r>
              <a:rPr dirty="0"/>
              <a:t>Automatización inalámbrica de negocios</a:t>
            </a:r>
          </a:p>
          <a:p>
            <a:pPr marL="736600" indent="-736600" defTabSz="914400">
              <a:spcBef>
                <a:spcPts val="2300"/>
              </a:spcBef>
              <a:buClr>
                <a:srgbClr val="53585F"/>
              </a:buClr>
              <a:buSzPct val="100000"/>
              <a:buFont typeface="Arial"/>
              <a:defRPr sz="5800" spc="-200"/>
            </a:pPr>
            <a:r>
              <a:rPr dirty="0"/>
              <a:t>Controla el sistema remotamente desde un smartphone o dispositivo conectado al Internet  </a:t>
            </a:r>
          </a:p>
          <a:p>
            <a:pPr marL="736600" indent="-736600" defTabSz="914400">
              <a:spcBef>
                <a:spcPts val="2300"/>
              </a:spcBef>
              <a:buClr>
                <a:srgbClr val="53585F"/>
              </a:buClr>
              <a:buSzPct val="100000"/>
              <a:buFont typeface="Arial"/>
              <a:defRPr sz="5800" spc="-200"/>
            </a:pPr>
            <a:r>
              <a:rPr dirty="0"/>
              <a:t>Capacidad para auto-regular el termostato </a:t>
            </a:r>
          </a:p>
          <a:p>
            <a:pPr marL="736600" indent="-736600" defTabSz="914400">
              <a:spcBef>
                <a:spcPts val="2300"/>
              </a:spcBef>
              <a:buClr>
                <a:srgbClr val="53585F"/>
              </a:buClr>
              <a:buSzPct val="100000"/>
              <a:buFont typeface="Arial"/>
              <a:defRPr sz="5800" spc="-200"/>
            </a:pPr>
            <a:r>
              <a:rPr dirty="0"/>
              <a:t>Video de vigilancia</a:t>
            </a:r>
          </a:p>
          <a:p>
            <a:pPr marL="736600" indent="-736600" defTabSz="914400">
              <a:spcBef>
                <a:spcPts val="2300"/>
              </a:spcBef>
              <a:buClr>
                <a:srgbClr val="53585F"/>
              </a:buClr>
              <a:buSzPct val="100000"/>
              <a:buFont typeface="Arial"/>
              <a:defRPr sz="5800" spc="-200"/>
            </a:pPr>
            <a:r>
              <a:rPr dirty="0"/>
              <a:t>Tranquilidad mientras estás lejos de la oficina</a:t>
            </a:r>
          </a:p>
          <a:p>
            <a:pPr marL="736600" indent="-736600" defTabSz="914400">
              <a:spcBef>
                <a:spcPts val="2300"/>
              </a:spcBef>
              <a:buClr>
                <a:srgbClr val="53585F"/>
              </a:buClr>
              <a:buSzPct val="100000"/>
              <a:buFont typeface="Arial"/>
              <a:defRPr sz="5800" spc="-200"/>
            </a:pPr>
            <a:r>
              <a:rPr dirty="0"/>
              <a:t>Sistema totalmente personalizado e integrado</a:t>
            </a:r>
          </a:p>
        </p:txBody>
      </p:sp>
      <p:pic>
        <p:nvPicPr>
          <p:cNvPr id="93" name="image17.png" descr="image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9025" y="1511661"/>
            <a:ext cx="7527846" cy="1619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18.jpeg" descr="image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Comience a ver la…"/>
          <p:cNvSpPr txBox="1"/>
          <p:nvPr/>
        </p:nvSpPr>
        <p:spPr>
          <a:xfrm>
            <a:off x="1965794" y="5597374"/>
            <a:ext cx="15521227" cy="372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60000"/>
              </a:lnSpc>
              <a:defRPr sz="6400" spc="-192">
                <a:solidFill>
                  <a:srgbClr val="53585F"/>
                </a:solidFill>
              </a:defRPr>
            </a:pPr>
            <a:r>
              <a:t>Comience a ver la </a:t>
            </a:r>
            <a:endParaRPr sz="15600" spc="-467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  <a:defRPr sz="6400" spc="-192">
                <a:solidFill>
                  <a:srgbClr val="53585F"/>
                </a:solidFill>
              </a:defRPr>
            </a:pPr>
            <a:r>
              <a:t>televisión como una</a:t>
            </a:r>
            <a:r>
              <a:rPr sz="9000" spc="-270">
                <a:solidFill>
                  <a:srgbClr val="FFFFFF"/>
                </a:solidFill>
              </a:rPr>
              <a:t> </a:t>
            </a:r>
            <a:endParaRPr sz="15600" spc="-467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  <a:defRPr sz="11800" spc="-354">
                <a:solidFill>
                  <a:srgbClr val="102C53"/>
                </a:solidFill>
              </a:defRPr>
            </a:pPr>
            <a:r>
              <a:t>INVERSIÓN</a:t>
            </a:r>
          </a:p>
        </p:txBody>
      </p:sp>
      <p:sp>
        <p:nvSpPr>
          <p:cNvPr id="97" name="Line"/>
          <p:cNvSpPr/>
          <p:nvPr/>
        </p:nvSpPr>
        <p:spPr>
          <a:xfrm>
            <a:off x="2093054" y="7536664"/>
            <a:ext cx="7367074" cy="1"/>
          </a:xfrm>
          <a:prstGeom prst="line">
            <a:avLst/>
          </a:prstGeom>
          <a:ln w="25400">
            <a:solidFill>
              <a:srgbClr val="7D878D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00" name="Group"/>
          <p:cNvGrpSpPr/>
          <p:nvPr/>
        </p:nvGrpSpPr>
        <p:grpSpPr>
          <a:xfrm>
            <a:off x="1771649" y="1741930"/>
            <a:ext cx="11275831" cy="2025099"/>
            <a:chOff x="0" y="189217"/>
            <a:chExt cx="11275829" cy="2025098"/>
          </a:xfrm>
        </p:grpSpPr>
        <p:pic>
          <p:nvPicPr>
            <p:cNvPr id="98" name="image19.png" descr="image19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189217"/>
              <a:ext cx="3702963" cy="20250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9" name="ATT_DTV_4CP_Sol_Pos.png" descr="ATT_DTV_4CP_Sol_Po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546600" y="260878"/>
              <a:ext cx="6729230" cy="18817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1" name="Rectangle"/>
          <p:cNvSpPr/>
          <p:nvPr/>
        </p:nvSpPr>
        <p:spPr>
          <a:xfrm>
            <a:off x="957262" y="10964795"/>
            <a:ext cx="4826485" cy="1880462"/>
          </a:xfrm>
          <a:prstGeom prst="rect">
            <a:avLst/>
          </a:prstGeom>
          <a:solidFill>
            <a:srgbClr val="FFFFFF">
              <a:alpha val="8740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2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rcRect b="9853"/>
          <a:stretch>
            <a:fillRect/>
          </a:stretch>
        </p:blipFill>
        <p:spPr>
          <a:xfrm>
            <a:off x="1394679" y="11303104"/>
            <a:ext cx="3895135" cy="17413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DISH Network…"/>
          <p:cNvSpPr txBox="1">
            <a:spLocks noGrp="1"/>
          </p:cNvSpPr>
          <p:nvPr>
            <p:ph type="body" idx="1"/>
          </p:nvPr>
        </p:nvSpPr>
        <p:spPr>
          <a:xfrm>
            <a:off x="1637902" y="3958063"/>
            <a:ext cx="21482548" cy="9207502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None/>
              <a:defRPr sz="5500" b="1" spc="-165"/>
            </a:pPr>
            <a:r>
              <a:t>DISH Network</a:t>
            </a:r>
          </a:p>
          <a:p>
            <a:pPr marL="571500" indent="-571500" defTabSz="457200">
              <a:spcBef>
                <a:spcPts val="2100"/>
              </a:spcBef>
              <a:buSzPct val="100000"/>
              <a:defRPr sz="4400" spc="-132"/>
            </a:pPr>
            <a:r>
              <a:t>Lo mejor en deportes universitarios.</a:t>
            </a:r>
          </a:p>
          <a:p>
            <a:pPr marL="571500" indent="-571500" defTabSz="457200">
              <a:spcBef>
                <a:spcPts val="2100"/>
              </a:spcBef>
              <a:buSzPct val="100000"/>
              <a:defRPr sz="4400" spc="-132"/>
            </a:pPr>
            <a:r>
              <a:t>Instalación estándar gratis.</a:t>
            </a:r>
          </a:p>
          <a:p>
            <a:pPr marL="571500" indent="-571500" defTabSz="457200">
              <a:spcBef>
                <a:spcPts val="2100"/>
              </a:spcBef>
              <a:buSzPct val="100000"/>
              <a:defRPr sz="4400" spc="-132"/>
            </a:pPr>
            <a:r>
              <a:t>Para ordenar, llama al 800-222-5368; Opción 1, luego Opción 2.</a:t>
            </a:r>
          </a:p>
          <a:p>
            <a:pPr marL="520700" indent="-520700" defTabSz="457200">
              <a:spcBef>
                <a:spcPts val="2100"/>
              </a:spcBef>
              <a:buSzPct val="100000"/>
              <a:defRPr sz="3200" spc="-96"/>
            </a:pPr>
            <a:endParaRPr/>
          </a:p>
          <a:p>
            <a:pPr marL="0" indent="0" defTabSz="457200">
              <a:spcBef>
                <a:spcPts val="0"/>
              </a:spcBef>
              <a:buSzTx/>
              <a:buNone/>
              <a:defRPr sz="5500" b="1" spc="-165"/>
            </a:pPr>
            <a:r>
              <a:t>DIRECTV </a:t>
            </a:r>
          </a:p>
          <a:p>
            <a:pPr marL="571897" indent="-571500" defTabSz="457200">
              <a:spcBef>
                <a:spcPts val="2100"/>
              </a:spcBef>
              <a:buSzPct val="100000"/>
              <a:defRPr sz="4400" spc="-132"/>
            </a:pPr>
            <a:r>
              <a:t>Lo último en entretenimiento con la mayor oferta de canales premium gratis y paquetes deportivos.</a:t>
            </a:r>
          </a:p>
          <a:p>
            <a:pPr marL="571897" indent="-571500" defTabSz="457200">
              <a:spcBef>
                <a:spcPts val="2100"/>
              </a:spcBef>
              <a:buSzPct val="100000"/>
              <a:defRPr sz="4400" spc="-132"/>
            </a:pPr>
            <a:r>
              <a:t>Tres meses de canales de películas premium y de alta definición GRATIS.</a:t>
            </a:r>
          </a:p>
        </p:txBody>
      </p:sp>
      <p:grpSp>
        <p:nvGrpSpPr>
          <p:cNvPr id="107" name="Group"/>
          <p:cNvGrpSpPr/>
          <p:nvPr/>
        </p:nvGrpSpPr>
        <p:grpSpPr>
          <a:xfrm>
            <a:off x="1873249" y="1211634"/>
            <a:ext cx="10013379" cy="1767832"/>
            <a:chOff x="0" y="165179"/>
            <a:chExt cx="10013377" cy="1767831"/>
          </a:xfrm>
        </p:grpSpPr>
        <p:pic>
          <p:nvPicPr>
            <p:cNvPr id="105" name="image19.png" descr="image19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165179"/>
              <a:ext cx="3232544" cy="17678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" name="ATT_DTV_4CP_Sol_Pos.png" descr="ATT_DTV_4CP_Sol_Pos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89400" y="220798"/>
              <a:ext cx="5923978" cy="1656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21.jpeg" descr="image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Cada vez que tú compras un servicio de ACN, estás ayudando a alimentar a un niño necesitado. Cada vez que pagas tu factura mensual de DigitalTalk Express, estás ayudando a alimentar a otro niño."/>
          <p:cNvSpPr txBox="1"/>
          <p:nvPr/>
        </p:nvSpPr>
        <p:spPr>
          <a:xfrm>
            <a:off x="12996887" y="5515643"/>
            <a:ext cx="10133663" cy="4500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pc="-15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Cada vez que tú compras un servicio de ACN, estás ayudando a alimentar a un niño necesitado. Cada vez que pagas tu factura mensual de DigitalTalk Express, estás ayudando a alimentar a otro niño. </a:t>
            </a:r>
          </a:p>
        </p:txBody>
      </p:sp>
      <p:pic>
        <p:nvPicPr>
          <p:cNvPr id="111" name="image5.png" descr="image5.png"/>
          <p:cNvPicPr>
            <a:picLocks noChangeAspect="1"/>
          </p:cNvPicPr>
          <p:nvPr/>
        </p:nvPicPr>
        <p:blipFill>
          <a:blip r:embed="rId3">
            <a:extLst/>
          </a:blip>
          <a:srcRect b="9854"/>
          <a:stretch>
            <a:fillRect/>
          </a:stretch>
        </p:blipFill>
        <p:spPr>
          <a:xfrm>
            <a:off x="12551029" y="1339002"/>
            <a:ext cx="10579521" cy="4729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"/>
          <p:cNvSpPr/>
          <p:nvPr/>
        </p:nvSpPr>
        <p:spPr>
          <a:xfrm>
            <a:off x="-1" y="2593675"/>
            <a:ext cx="24434798" cy="914401"/>
          </a:xfrm>
          <a:prstGeom prst="rect">
            <a:avLst/>
          </a:prstGeom>
          <a:solidFill>
            <a:srgbClr val="5079B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Programa de Recompensa para Clientes de ACN"/>
          <p:cNvSpPr txBox="1"/>
          <p:nvPr/>
        </p:nvSpPr>
        <p:spPr>
          <a:xfrm>
            <a:off x="4868035" y="1136181"/>
            <a:ext cx="17292130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500" spc="-195">
                <a:solidFill>
                  <a:srgbClr val="102C53"/>
                </a:solidFill>
              </a:defRPr>
            </a:lvl1pPr>
          </a:lstStyle>
          <a:p>
            <a:r>
              <a:t>Programa de Recompensa para Clientes de ACN</a:t>
            </a:r>
          </a:p>
        </p:txBody>
      </p:sp>
      <p:pic>
        <p:nvPicPr>
          <p:cNvPr id="115" name="image22.jpeg" descr="image2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3636" y="768013"/>
            <a:ext cx="3250736" cy="1828539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Ahorre dinero y reciba dinero. ¡Aquí todos ganan!"/>
          <p:cNvSpPr txBox="1"/>
          <p:nvPr/>
        </p:nvSpPr>
        <p:spPr>
          <a:xfrm>
            <a:off x="9516236" y="2606375"/>
            <a:ext cx="1275923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spc="-144">
                <a:solidFill>
                  <a:srgbClr val="FFFFFF"/>
                </a:solidFill>
              </a:defRPr>
            </a:lvl1pPr>
          </a:lstStyle>
          <a:p>
            <a:r>
              <a:t>Ahorre dinero y reciba dinero. ¡Aquí todos ganan!</a:t>
            </a:r>
          </a:p>
        </p:txBody>
      </p:sp>
      <p:sp>
        <p:nvSpPr>
          <p:cNvPr id="117" name="Obtén hasta $500 en tarjeta de recompensa…"/>
          <p:cNvSpPr txBox="1"/>
          <p:nvPr/>
        </p:nvSpPr>
        <p:spPr>
          <a:xfrm>
            <a:off x="13964" y="4121019"/>
            <a:ext cx="24406868" cy="160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000" spc="-119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Obtén hasta </a:t>
            </a:r>
            <a:r>
              <a:rPr sz="6500" b="1" spc="-195">
                <a:solidFill>
                  <a:srgbClr val="102C53"/>
                </a:solidFill>
              </a:rPr>
              <a:t>$500 en tarjeta de recompensa</a:t>
            </a:r>
          </a:p>
          <a:p>
            <a:pPr defTabSz="457200">
              <a:defRPr sz="4000" spc="-119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Cuando te suscribes a múltiples servicios de negocios</a:t>
            </a:r>
          </a:p>
        </p:txBody>
      </p:sp>
      <p:grpSp>
        <p:nvGrpSpPr>
          <p:cNvPr id="120" name="Group"/>
          <p:cNvGrpSpPr/>
          <p:nvPr/>
        </p:nvGrpSpPr>
        <p:grpSpPr>
          <a:xfrm>
            <a:off x="12726987" y="5914796"/>
            <a:ext cx="10068345" cy="2335214"/>
            <a:chOff x="690919" y="-489188"/>
            <a:chExt cx="10068344" cy="2335212"/>
          </a:xfrm>
        </p:grpSpPr>
        <p:pic>
          <p:nvPicPr>
            <p:cNvPr id="118" name="image11.png" descr="image1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114247" y="0"/>
              <a:ext cx="4645018" cy="1356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" name="flash_element1.png" descr="flash_element1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690919" y="-489189"/>
              <a:ext cx="2335214" cy="2335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23" name="Group"/>
          <p:cNvGrpSpPr/>
          <p:nvPr/>
        </p:nvGrpSpPr>
        <p:grpSpPr>
          <a:xfrm>
            <a:off x="5953524" y="9032703"/>
            <a:ext cx="10547728" cy="1579262"/>
            <a:chOff x="3815803" y="148595"/>
            <a:chExt cx="10547727" cy="1579261"/>
          </a:xfrm>
        </p:grpSpPr>
        <p:pic>
          <p:nvPicPr>
            <p:cNvPr id="121" name="image19.png" descr="image19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475795" y="148595"/>
              <a:ext cx="2887737" cy="15792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image17.png" descr="image17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815803" y="214631"/>
              <a:ext cx="6724870" cy="1447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4" name="ACNDigitalTalkExpress_SP.png" descr="ACNDigitalTalkExpress_SP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54612" y="6223456"/>
            <a:ext cx="91821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ATT_DTV_4CP_Sol_Pos.png" descr="ATT_DTV_4CP_Sol_Pos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409804" y="9055876"/>
            <a:ext cx="5258954" cy="1470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Anovia Logo Vertical Transparent.png" descr="Anovia Logo Vertical Transparent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766038" y="8654727"/>
            <a:ext cx="3278934" cy="2335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24.jpeg" descr="image2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Visita tu Tienda Virtual de ACN para obtener la información actualizada sobre todos los productos  y servicios de ACN."/>
          <p:cNvSpPr txBox="1"/>
          <p:nvPr/>
        </p:nvSpPr>
        <p:spPr>
          <a:xfrm>
            <a:off x="6582718" y="3335799"/>
            <a:ext cx="11218564" cy="521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7100" spc="-211">
                <a:solidFill>
                  <a:srgbClr val="102C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Visita tu Tienda Virtual de ACN para obtener la información actualizada sobre todos los productos </a:t>
            </a:r>
            <a:br/>
            <a:r>
              <a:t>y servicios de ACN.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25.png" descr="image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65663" y="4356934"/>
            <a:ext cx="15452674" cy="4028547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Rectangle"/>
          <p:cNvSpPr/>
          <p:nvPr/>
        </p:nvSpPr>
        <p:spPr>
          <a:xfrm>
            <a:off x="21259800" y="10718800"/>
            <a:ext cx="2363789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4.jpeg" descr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24" y="0"/>
            <a:ext cx="2436595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Rectangle"/>
          <p:cNvSpPr/>
          <p:nvPr/>
        </p:nvSpPr>
        <p:spPr>
          <a:xfrm>
            <a:off x="957262" y="10964795"/>
            <a:ext cx="4826485" cy="1880462"/>
          </a:xfrm>
          <a:prstGeom prst="rect">
            <a:avLst/>
          </a:prstGeom>
          <a:solidFill>
            <a:srgbClr val="FFFFFF">
              <a:alpha val="8740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8" name="image5.png" descr="image5.png"/>
          <p:cNvPicPr>
            <a:picLocks noChangeAspect="1"/>
          </p:cNvPicPr>
          <p:nvPr/>
        </p:nvPicPr>
        <p:blipFill>
          <a:blip r:embed="rId3">
            <a:extLst/>
          </a:blip>
          <a:srcRect b="9853"/>
          <a:stretch>
            <a:fillRect/>
          </a:stretch>
        </p:blipFill>
        <p:spPr>
          <a:xfrm>
            <a:off x="1394679" y="11303104"/>
            <a:ext cx="3895135" cy="1741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6.png" descr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69479" y="3500840"/>
            <a:ext cx="9986504" cy="1657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ervicio telefónico VoIP comercial completo y asequible…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108194" cy="9207500"/>
          </a:xfrm>
          <a:prstGeom prst="rect">
            <a:avLst/>
          </a:prstGeom>
        </p:spPr>
        <p:txBody>
          <a:bodyPr/>
          <a:lstStyle/>
          <a:p>
            <a:pPr marL="634998" indent="-634998" defTabSz="914400">
              <a:spcBef>
                <a:spcPts val="1200"/>
              </a:spcBef>
              <a:buClr>
                <a:srgbClr val="53585F"/>
              </a:buClr>
              <a:buSzPct val="100000"/>
              <a:buFont typeface="Arial"/>
              <a:defRPr sz="6500" spc="-200"/>
            </a:pPr>
            <a:r>
              <a:t>Servicio telefónico VoIP comercial completo y asequible</a:t>
            </a:r>
            <a:endParaRPr spc="-195"/>
          </a:p>
          <a:p>
            <a:pPr marL="634998" indent="-634998" defTabSz="914400">
              <a:spcBef>
                <a:spcPts val="1200"/>
              </a:spcBef>
              <a:buClr>
                <a:srgbClr val="53585F"/>
              </a:buClr>
              <a:buSzPct val="100000"/>
              <a:buFont typeface="Arial"/>
              <a:defRPr sz="6500" spc="-200"/>
            </a:pPr>
            <a:r>
              <a:t>Dos opciones:</a:t>
            </a:r>
            <a:endParaRPr spc="-195"/>
          </a:p>
          <a:p>
            <a:pPr marL="1219200" lvl="1" indent="-762000" defTabSz="914400">
              <a:spcBef>
                <a:spcPts val="1200"/>
              </a:spcBef>
              <a:buClr>
                <a:srgbClr val="53585F"/>
              </a:buClr>
              <a:buSzPct val="100000"/>
              <a:buAutoNum type="arabicPeriod"/>
              <a:defRPr sz="6500" b="1" spc="-200"/>
            </a:pPr>
            <a:r>
              <a:t>Elije el Adaptador telefónico DigitalTalk </a:t>
            </a:r>
            <a:r>
              <a:rPr i="1"/>
              <a:t>Express</a:t>
            </a:r>
            <a:endParaRPr spc="-195"/>
          </a:p>
          <a:p>
            <a:pPr marL="0" lvl="2" indent="965200" defTabSz="914400">
              <a:spcBef>
                <a:spcPts val="1200"/>
              </a:spcBef>
              <a:buSzTx/>
              <a:buNone/>
              <a:defRPr sz="4500" spc="-200"/>
            </a:pPr>
            <a:r>
              <a:t>¿Te encanta tu teléfono actual? Utiliza tu sistema telefónico existente con opción de agregar hasta 4 líneas de voz</a:t>
            </a:r>
            <a:endParaRPr sz="4900" spc="-146"/>
          </a:p>
          <a:p>
            <a:pPr marL="0" lvl="2" indent="368300" defTabSz="914400">
              <a:spcBef>
                <a:spcPts val="1200"/>
              </a:spcBef>
              <a:buSzTx/>
              <a:buNone/>
              <a:defRPr sz="4900" spc="-146"/>
            </a:pPr>
            <a:endParaRPr sz="4900" spc="-146"/>
          </a:p>
          <a:p>
            <a:pPr marL="1219200" lvl="1" indent="-762000" defTabSz="914400">
              <a:spcBef>
                <a:spcPts val="1200"/>
              </a:spcBef>
              <a:buClr>
                <a:srgbClr val="53585F"/>
              </a:buClr>
              <a:buSzPct val="100000"/>
              <a:buAutoNum type="arabicPeriod" startAt="2"/>
              <a:defRPr sz="6500" b="1" spc="-200"/>
            </a:pPr>
            <a:r>
              <a:t>Elije DigitalTalk </a:t>
            </a:r>
            <a:r>
              <a:rPr i="1"/>
              <a:t>Express </a:t>
            </a:r>
            <a:endParaRPr spc="-195"/>
          </a:p>
          <a:p>
            <a:pPr marL="0" lvl="2" indent="863600" defTabSz="914400">
              <a:spcBef>
                <a:spcPts val="1200"/>
              </a:spcBef>
              <a:buSzTx/>
              <a:buNone/>
              <a:defRPr sz="4900" spc="-200"/>
            </a:pPr>
            <a:r>
              <a:t>¿Deseas un teléfono nuevo? Esta es una solución telefónica completa</a:t>
            </a:r>
          </a:p>
        </p:txBody>
      </p:sp>
      <p:pic>
        <p:nvPicPr>
          <p:cNvPr id="52" name="image6.png" descr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0550" y="1266743"/>
            <a:ext cx="9986503" cy="1657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7.jpeg" descr="image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TU NEGOCIO…"/>
          <p:cNvSpPr txBox="1"/>
          <p:nvPr/>
        </p:nvSpPr>
        <p:spPr>
          <a:xfrm>
            <a:off x="1417319" y="5778498"/>
            <a:ext cx="9261716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0300" spc="-309">
                <a:solidFill>
                  <a:srgbClr val="102C53"/>
                </a:solidFill>
              </a:defRPr>
            </a:pPr>
            <a:r>
              <a:t>TU NEGOCIO</a:t>
            </a:r>
          </a:p>
          <a:p>
            <a:pPr>
              <a:defRPr sz="7200" spc="-215">
                <a:solidFill>
                  <a:srgbClr val="102C53"/>
                </a:solidFill>
              </a:defRPr>
            </a:pPr>
            <a:r>
              <a:t>a la velocidad de 4G</a:t>
            </a:r>
          </a:p>
        </p:txBody>
      </p:sp>
      <p:sp>
        <p:nvSpPr>
          <p:cNvPr id="56" name="Line"/>
          <p:cNvSpPr/>
          <p:nvPr/>
        </p:nvSpPr>
        <p:spPr>
          <a:xfrm>
            <a:off x="2272777" y="7340600"/>
            <a:ext cx="75507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7" name="flash_element1.png" descr="flash_element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81983" y="1954014"/>
            <a:ext cx="3532387" cy="35323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Hasta 60GB de datos compartidos en la red más grande y confiable de América.…"/>
          <p:cNvSpPr txBox="1">
            <a:spLocks noGrp="1"/>
          </p:cNvSpPr>
          <p:nvPr>
            <p:ph type="body" idx="1"/>
          </p:nvPr>
        </p:nvSpPr>
        <p:spPr>
          <a:xfrm>
            <a:off x="1637903" y="3450063"/>
            <a:ext cx="21108194" cy="9207502"/>
          </a:xfrm>
          <a:prstGeom prst="rect">
            <a:avLst/>
          </a:prstGeom>
        </p:spPr>
        <p:txBody>
          <a:bodyPr/>
          <a:lstStyle/>
          <a:p>
            <a:pPr marL="800099" indent="-800099" defTabSz="914400">
              <a:spcBef>
                <a:spcPts val="3300"/>
              </a:spcBef>
              <a:buClr>
                <a:srgbClr val="53585F"/>
              </a:buClr>
              <a:buSzPct val="100000"/>
              <a:buFont typeface="Arial"/>
              <a:defRPr sz="5400" spc="-200"/>
            </a:pPr>
            <a:r>
              <a:t>Hasta 60GB de datos compartidos en la red más grande y confiable de América.</a:t>
            </a:r>
          </a:p>
          <a:p>
            <a:pPr marL="800099" indent="-800099" defTabSz="914400">
              <a:spcBef>
                <a:spcPts val="3300"/>
              </a:spcBef>
              <a:buClr>
                <a:srgbClr val="53585F"/>
              </a:buClr>
              <a:buSzPct val="100000"/>
              <a:buFont typeface="Arial"/>
              <a:defRPr sz="5400" spc="-200"/>
            </a:pPr>
            <a:r>
              <a:t>Ideal para negocios pequeños y medianos</a:t>
            </a:r>
          </a:p>
          <a:p>
            <a:pPr marL="800099" indent="-800099" defTabSz="914400">
              <a:spcBef>
                <a:spcPts val="3300"/>
              </a:spcBef>
              <a:buClr>
                <a:srgbClr val="53585F"/>
              </a:buClr>
              <a:buSzPct val="100000"/>
              <a:buFont typeface="Arial"/>
              <a:defRPr sz="5400" spc="-200"/>
            </a:pPr>
            <a:r>
              <a:t>Texto y llamadas ilimitadas</a:t>
            </a:r>
          </a:p>
          <a:p>
            <a:pPr marL="800099" indent="-800099" defTabSz="914400">
              <a:spcBef>
                <a:spcPts val="3300"/>
              </a:spcBef>
              <a:buClr>
                <a:srgbClr val="53585F"/>
              </a:buClr>
              <a:buSzPct val="100000"/>
              <a:buFont typeface="Arial"/>
              <a:defRPr sz="5400" spc="-200"/>
            </a:pPr>
            <a:r>
              <a:t>Capacidad para hasta 50 líneas</a:t>
            </a:r>
          </a:p>
          <a:p>
            <a:pPr marL="800099" indent="-800099" defTabSz="914400">
              <a:spcBef>
                <a:spcPts val="3300"/>
              </a:spcBef>
              <a:buClr>
                <a:srgbClr val="53585F"/>
              </a:buClr>
              <a:buSzPct val="100000"/>
              <a:buFont typeface="Arial"/>
              <a:defRPr sz="5400" spc="-200"/>
            </a:pPr>
            <a:r>
              <a:t>Facilidad para cambiar el plan de datos en cualquier momento</a:t>
            </a:r>
          </a:p>
          <a:p>
            <a:pPr marL="800099" indent="-800099" defTabSz="914400">
              <a:spcBef>
                <a:spcPts val="3300"/>
              </a:spcBef>
              <a:buClr>
                <a:srgbClr val="53585F"/>
              </a:buClr>
              <a:buSzPct val="100000"/>
              <a:buFont typeface="Arial"/>
              <a:defRPr sz="5400" spc="-200"/>
            </a:pPr>
            <a:r>
              <a:t>Precios que se ajustan a todos los bolsillos</a:t>
            </a:r>
          </a:p>
        </p:txBody>
      </p:sp>
      <p:sp>
        <p:nvSpPr>
          <p:cNvPr id="60" name="Pequeños Negocios"/>
          <p:cNvSpPr txBox="1"/>
          <p:nvPr/>
        </p:nvSpPr>
        <p:spPr>
          <a:xfrm>
            <a:off x="4291469" y="1606729"/>
            <a:ext cx="8638260" cy="97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 cap="all" spc="-186">
                <a:solidFill>
                  <a:srgbClr val="102C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Pequeños Negocios</a:t>
            </a:r>
          </a:p>
        </p:txBody>
      </p:sp>
      <p:pic>
        <p:nvPicPr>
          <p:cNvPr id="61" name="flash_element1.png" descr="flash_element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6383" y="839514"/>
            <a:ext cx="2511972" cy="2511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9.jpeg" descr="image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Pon tu negocio a…"/>
          <p:cNvSpPr txBox="1"/>
          <p:nvPr/>
        </p:nvSpPr>
        <p:spPr>
          <a:xfrm>
            <a:off x="9672319" y="9402234"/>
            <a:ext cx="9261716" cy="34163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7100" spc="-211">
                <a:solidFill>
                  <a:srgbClr val="FFFFFF"/>
                </a:solidFill>
              </a:defRPr>
            </a:pPr>
            <a:r>
              <a:t>Pon tu negocio a</a:t>
            </a:r>
          </a:p>
          <a:p>
            <a:pPr>
              <a:lnSpc>
                <a:spcPct val="80000"/>
              </a:lnSpc>
              <a:defRPr sz="16100" spc="-483">
                <a:solidFill>
                  <a:srgbClr val="FFFFFF"/>
                </a:solidFill>
              </a:defRPr>
            </a:pPr>
            <a:r>
              <a:t>BRILLAR</a:t>
            </a:r>
          </a:p>
        </p:txBody>
      </p:sp>
      <p:sp>
        <p:nvSpPr>
          <p:cNvPr id="65" name="Line"/>
          <p:cNvSpPr/>
          <p:nvPr/>
        </p:nvSpPr>
        <p:spPr>
          <a:xfrm>
            <a:off x="10540478" y="10500784"/>
            <a:ext cx="7525400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6" name="image10.png" descr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65300" y="1571777"/>
            <a:ext cx="6977278" cy="2032152"/>
          </a:xfrm>
          <a:prstGeom prst="rect">
            <a:avLst/>
          </a:prstGeom>
          <a:ln w="12700">
            <a:miter lim="400000"/>
          </a:ln>
          <a:effectLst>
            <a:outerShdw blurRad="190500" dist="25400" dir="5400000" rotWithShape="0">
              <a:srgbClr val="000000">
                <a:alpha val="75073"/>
              </a:srgbClr>
            </a:outerShdw>
          </a:effectLst>
        </p:spPr>
      </p:pic>
      <p:sp>
        <p:nvSpPr>
          <p:cNvPr id="67" name="Rectangle"/>
          <p:cNvSpPr/>
          <p:nvPr/>
        </p:nvSpPr>
        <p:spPr>
          <a:xfrm>
            <a:off x="957262" y="10964795"/>
            <a:ext cx="4826485" cy="1880462"/>
          </a:xfrm>
          <a:prstGeom prst="rect">
            <a:avLst/>
          </a:prstGeom>
          <a:solidFill>
            <a:srgbClr val="FFFFFF">
              <a:alpha val="8740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8" name="image5.png" descr="image5.png"/>
          <p:cNvPicPr>
            <a:picLocks noChangeAspect="1"/>
          </p:cNvPicPr>
          <p:nvPr/>
        </p:nvPicPr>
        <p:blipFill>
          <a:blip r:embed="rId4">
            <a:extLst/>
          </a:blip>
          <a:srcRect b="9853"/>
          <a:stretch>
            <a:fillRect/>
          </a:stretch>
        </p:blipFill>
        <p:spPr>
          <a:xfrm>
            <a:off x="1394679" y="11303104"/>
            <a:ext cx="3895135" cy="17413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El mismo servicio confiable: No conlleva ningún cambio en la distribución o mantenimiento del servicio de gas natural o electricidad, el cual continuará recibiendo de la empresa de servicios públicos local.…"/>
          <p:cNvSpPr txBox="1">
            <a:spLocks noGrp="1"/>
          </p:cNvSpPr>
          <p:nvPr>
            <p:ph type="body" idx="1"/>
          </p:nvPr>
        </p:nvSpPr>
        <p:spPr>
          <a:xfrm>
            <a:off x="1637903" y="3577063"/>
            <a:ext cx="21108194" cy="9207502"/>
          </a:xfrm>
          <a:prstGeom prst="rect">
            <a:avLst/>
          </a:prstGeom>
        </p:spPr>
        <p:txBody>
          <a:bodyPr/>
          <a:lstStyle/>
          <a:p>
            <a:pPr marL="825500" indent="-825500" defTabSz="914400">
              <a:spcBef>
                <a:spcPts val="2600"/>
              </a:spcBef>
              <a:buClr>
                <a:srgbClr val="53585F"/>
              </a:buClr>
              <a:buSzPct val="100000"/>
              <a:buFont typeface="Arial"/>
              <a:defRPr sz="4400" b="1" spc="-200"/>
            </a:pPr>
            <a:r>
              <a:t>El mismo servicio confiable: </a:t>
            </a:r>
            <a:r>
              <a:rPr b="0"/>
              <a:t>No conlleva ningún cambio en la distribución o mantenimiento del servicio de gas natural o electricidad, el cual continuará recibiendo de la empresa de servicios públicos local.</a:t>
            </a:r>
            <a:endParaRPr spc="-132"/>
          </a:p>
          <a:p>
            <a:pPr marL="825500" indent="-825500" defTabSz="914400">
              <a:spcBef>
                <a:spcPts val="2600"/>
              </a:spcBef>
              <a:buClr>
                <a:srgbClr val="53585F"/>
              </a:buClr>
              <a:buSzPct val="100000"/>
              <a:buFont typeface="Arial"/>
              <a:defRPr sz="4400" b="1" spc="-200"/>
            </a:pPr>
            <a:r>
              <a:t>Más opciones: </a:t>
            </a:r>
            <a:r>
              <a:rPr b="0"/>
              <a:t>Variedad de planes y opciones de precio no disponibles a través de las empresas de servicios públicos existentes y contratos con plazos que se ajustan a tus necesidades.</a:t>
            </a:r>
            <a:endParaRPr spc="-132"/>
          </a:p>
          <a:p>
            <a:pPr marL="825500" indent="-825500" defTabSz="914400">
              <a:spcBef>
                <a:spcPts val="2600"/>
              </a:spcBef>
              <a:buClr>
                <a:srgbClr val="53585F"/>
              </a:buClr>
              <a:buSzPct val="100000"/>
              <a:buFont typeface="Arial"/>
              <a:defRPr sz="4400" spc="-200"/>
            </a:pPr>
            <a:r>
              <a:t>XOOM Energy ofrece productos responsables con el medioambiente (en mercados selectos).</a:t>
            </a:r>
            <a:endParaRPr spc="-132"/>
          </a:p>
          <a:p>
            <a:pPr marL="825500" indent="-825500" defTabSz="914400">
              <a:spcBef>
                <a:spcPts val="2600"/>
              </a:spcBef>
              <a:buClr>
                <a:srgbClr val="53585F"/>
              </a:buClr>
              <a:buSzPct val="100000"/>
              <a:buFont typeface="Arial"/>
              <a:defRPr sz="4400" b="1" spc="-200"/>
            </a:pPr>
            <a:r>
              <a:t>Propuesta de precios a la medida para las grandes empresas: </a:t>
            </a:r>
            <a:r>
              <a:rPr b="0"/>
              <a:t>Mejor precio disponible de XOOM Energy en base al uso, plan y duración del contrato.</a:t>
            </a:r>
          </a:p>
        </p:txBody>
      </p:sp>
      <p:pic>
        <p:nvPicPr>
          <p:cNvPr id="71" name="image11.png" descr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1000" y="1581150"/>
            <a:ext cx="6253334" cy="1826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12.jpeg" descr="image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ervicios Mercantiles…"/>
          <p:cNvSpPr txBox="1"/>
          <p:nvPr/>
        </p:nvSpPr>
        <p:spPr>
          <a:xfrm>
            <a:off x="6852919" y="6361264"/>
            <a:ext cx="9261716" cy="394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400" spc="-252">
                <a:solidFill>
                  <a:srgbClr val="FFFFFF"/>
                </a:solidFill>
              </a:defRPr>
            </a:pPr>
            <a:r>
              <a:t>Servicios Mercantiles</a:t>
            </a:r>
          </a:p>
          <a:p>
            <a:pPr>
              <a:defRPr sz="8400" spc="-252">
                <a:solidFill>
                  <a:srgbClr val="FFFFFF"/>
                </a:solidFill>
              </a:defRPr>
            </a:pPr>
            <a:r>
              <a:t>Simple y asequible</a:t>
            </a:r>
          </a:p>
        </p:txBody>
      </p:sp>
      <p:sp>
        <p:nvSpPr>
          <p:cNvPr id="75" name="Line"/>
          <p:cNvSpPr/>
          <p:nvPr/>
        </p:nvSpPr>
        <p:spPr>
          <a:xfrm>
            <a:off x="8368778" y="9021914"/>
            <a:ext cx="622999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6" name="image13.png" descr="image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5900" y="1149350"/>
            <a:ext cx="5041252" cy="3474378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Rectangle"/>
          <p:cNvSpPr/>
          <p:nvPr/>
        </p:nvSpPr>
        <p:spPr>
          <a:xfrm>
            <a:off x="957262" y="10964795"/>
            <a:ext cx="4826485" cy="1880462"/>
          </a:xfrm>
          <a:prstGeom prst="rect">
            <a:avLst/>
          </a:prstGeom>
          <a:solidFill>
            <a:srgbClr val="FFFFFF">
              <a:alpha val="8740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8" name="image5.png" descr="image5.png"/>
          <p:cNvPicPr>
            <a:picLocks noChangeAspect="1"/>
          </p:cNvPicPr>
          <p:nvPr/>
        </p:nvPicPr>
        <p:blipFill>
          <a:blip r:embed="rId4">
            <a:extLst/>
          </a:blip>
          <a:srcRect b="9853"/>
          <a:stretch>
            <a:fillRect/>
          </a:stretch>
        </p:blipFill>
        <p:spPr>
          <a:xfrm>
            <a:off x="1394679" y="11303104"/>
            <a:ext cx="3895135" cy="17413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"/>
          <p:cNvSpPr/>
          <p:nvPr/>
        </p:nvSpPr>
        <p:spPr>
          <a:xfrm>
            <a:off x="18440400" y="4267200"/>
            <a:ext cx="4768652" cy="5453261"/>
          </a:xfrm>
          <a:prstGeom prst="rect">
            <a:avLst/>
          </a:prstGeom>
          <a:solidFill>
            <a:srgbClr val="67C8C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1" name="Proceso de tramitación de pagos sencillo y organizado para que las empresas puedan aceptar todos los principales tipos de pago, incluyendo tarjetas de crédito, débito, tarjetas de regalo, cheques electrónicos y pagos de comercio electrónico.…"/>
          <p:cNvSpPr txBox="1">
            <a:spLocks noGrp="1"/>
          </p:cNvSpPr>
          <p:nvPr>
            <p:ph type="body" idx="1"/>
          </p:nvPr>
        </p:nvSpPr>
        <p:spPr>
          <a:xfrm>
            <a:off x="1835150" y="3767322"/>
            <a:ext cx="16170347" cy="9207502"/>
          </a:xfrm>
          <a:prstGeom prst="rect">
            <a:avLst/>
          </a:prstGeom>
        </p:spPr>
        <p:txBody>
          <a:bodyPr/>
          <a:lstStyle/>
          <a:p>
            <a:pPr marL="584200" indent="-584200" defTabSz="914400">
              <a:spcBef>
                <a:spcPts val="2000"/>
              </a:spcBef>
              <a:buClr>
                <a:srgbClr val="53585F"/>
              </a:buClr>
              <a:buSzPct val="100000"/>
              <a:buFont typeface="Arial"/>
              <a:defRPr sz="4300" spc="-114"/>
            </a:pPr>
            <a:r>
              <a:rPr dirty="0"/>
              <a:t>Proceso de tramitación de pagos sencillo y organizado para que las empresas puedan aceptar todos los principales tipos de pago, incluyendo tarjetas de crédito, débito, tarjetas de regalo, cheques electrónicos y pagos de comercio electrónico.</a:t>
            </a:r>
          </a:p>
          <a:p>
            <a:pPr marL="584200" indent="-584200" defTabSz="914400">
              <a:spcBef>
                <a:spcPts val="2000"/>
              </a:spcBef>
              <a:buClr>
                <a:srgbClr val="53585F"/>
              </a:buClr>
              <a:buSzPct val="100000"/>
              <a:buFont typeface="Arial"/>
              <a:defRPr sz="4300" spc="-114"/>
            </a:pPr>
            <a:r>
              <a:rPr dirty="0"/>
              <a:t>Opera en cualquier entorno de punto de venta, como </a:t>
            </a:r>
            <a:br>
              <a:rPr dirty="0"/>
            </a:br>
            <a:r>
              <a:rPr dirty="0"/>
              <a:t>establecimientos comerciales y tiendas en línea o móviles.</a:t>
            </a:r>
          </a:p>
          <a:p>
            <a:pPr marL="584200" indent="-584200" defTabSz="914400">
              <a:spcBef>
                <a:spcPts val="2000"/>
              </a:spcBef>
              <a:buClr>
                <a:srgbClr val="53585F"/>
              </a:buClr>
              <a:buSzPct val="100000"/>
              <a:buFont typeface="Arial"/>
              <a:defRPr sz="4300" spc="-114"/>
            </a:pPr>
            <a:r>
              <a:rPr dirty="0"/>
              <a:t>Tarifas competitivas, sin cargos escondidos ni términos confusos.</a:t>
            </a:r>
          </a:p>
          <a:p>
            <a:pPr marL="584200" indent="-584200" defTabSz="914400">
              <a:spcBef>
                <a:spcPts val="2000"/>
              </a:spcBef>
              <a:buClr>
                <a:srgbClr val="53585F"/>
              </a:buClr>
              <a:buSzPct val="100000"/>
              <a:buFont typeface="Arial"/>
              <a:defRPr sz="4300" spc="-114"/>
            </a:pPr>
            <a:r>
              <a:rPr dirty="0"/>
              <a:t>Plataforma tecnológica segura y fiable.</a:t>
            </a:r>
          </a:p>
          <a:p>
            <a:pPr marL="584200" indent="-584200" defTabSz="914400">
              <a:spcBef>
                <a:spcPts val="2000"/>
              </a:spcBef>
              <a:buClr>
                <a:srgbClr val="53585F"/>
              </a:buClr>
              <a:buSzPct val="100000"/>
              <a:buFont typeface="Arial"/>
              <a:defRPr sz="4300" spc="-114"/>
            </a:pPr>
            <a:r>
              <a:rPr dirty="0"/>
              <a:t>Servicio amigable, asistencia técnica especializada y </a:t>
            </a:r>
            <a:br>
              <a:rPr dirty="0"/>
            </a:br>
            <a:r>
              <a:rPr dirty="0"/>
              <a:t>atención personalizada en un único punto de contacto.</a:t>
            </a:r>
          </a:p>
        </p:txBody>
      </p:sp>
      <p:sp>
        <p:nvSpPr>
          <p:cNvPr id="82" name="Te garantizamos ahorros* o te regalaremos una tarjeta Visa de $100 por tu tiempo.…"/>
          <p:cNvSpPr txBox="1"/>
          <p:nvPr/>
        </p:nvSpPr>
        <p:spPr>
          <a:xfrm>
            <a:off x="18525681" y="5158770"/>
            <a:ext cx="4598090" cy="3670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spcBef>
                <a:spcPts val="600"/>
              </a:spcBef>
              <a:defRPr sz="4200" spc="-12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 garantizamos ahorros</a:t>
            </a:r>
            <a:r>
              <a:rPr baseline="31999"/>
              <a:t>*</a:t>
            </a:r>
            <a:r>
              <a:t> o te regalaremos una </a:t>
            </a:r>
            <a:r>
              <a:rPr b="1"/>
              <a:t>tarjeta Visa de $100</a:t>
            </a:r>
            <a:r>
              <a:t> por tu tiempo.</a:t>
            </a:r>
          </a:p>
          <a:p>
            <a:pPr defTabSz="914400">
              <a:spcBef>
                <a:spcPts val="600"/>
              </a:spcBef>
              <a:defRPr sz="3100" spc="-9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*Se aplican restricciones.</a:t>
            </a:r>
          </a:p>
        </p:txBody>
      </p:sp>
      <p:pic>
        <p:nvPicPr>
          <p:cNvPr id="83" name="Anovia Logo Horizontal Transparent.png" descr="Anovia Logo Horizontal Transpare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5150" y="1291968"/>
            <a:ext cx="6375641" cy="1990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Macintosh PowerPoint</Application>
  <PresentationFormat>Custom</PresentationFormat>
  <Paragraphs>63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White</vt:lpstr>
      <vt:lpstr>Productos Comerciales - EE.UU.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Productos Comerciales - EE.UU.</dc:title>
  <cp:lastModifiedBy>Kelly Conklin</cp:lastModifiedBy>
  <cp:revision>1</cp:revision>
  <dcterms:modified xsi:type="dcterms:W3CDTF">2018-04-02T12:42:46Z</dcterms:modified>
</cp:coreProperties>
</file>