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54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>
            <a:lvl1pPr algn="ctr">
              <a:defRPr sz="4400" spc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buSzTx/>
              <a:buFontTx/>
              <a:buNone/>
              <a:defRPr sz="32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01609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9480" y="446448"/>
            <a:ext cx="6528894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2382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2pPr marL="783771" indent="-326571"/>
            <a:lvl3pPr marL="1219200" indent="-304800"/>
            <a:lvl4pPr marL="1737360" indent="-365760"/>
            <a:lvl5pPr marL="2194560" indent="-3657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25thAnniversary_Blue_outline_Final.png" descr="25thAnniversary_Blue_outline_Fin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6977" y="4095750"/>
            <a:ext cx="935890" cy="8572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-104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899" marR="0" indent="-34289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1pPr>
      <a:lvl2pPr marL="691923" marR="0" indent="-234723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2pPr>
      <a:lvl3pPr marL="1133475" marR="0" indent="-219075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3pPr>
      <a:lvl4pPr marL="16344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4pPr>
      <a:lvl5pPr marL="20916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5pPr>
      <a:lvl6pPr marL="25488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6pPr>
      <a:lvl7pPr marL="3006089" marR="0" indent="-26288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7pPr>
      <a:lvl8pPr marL="3463290" marR="0" indent="-26289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8pPr>
      <a:lvl9pPr marL="3920490" marR="0" indent="-26289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-69" baseline="0">
          <a:ln>
            <a:noFill/>
          </a:ln>
          <a:solidFill>
            <a:srgbClr val="102C5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3"/>
          <p:cNvSpPr txBox="1"/>
          <p:nvPr/>
        </p:nvSpPr>
        <p:spPr>
          <a:xfrm>
            <a:off x="731520" y="1371600"/>
            <a:ext cx="7618598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b="1" spc="-53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/>
              <a:t>XOOM ENERGY’S </a:t>
            </a:r>
            <a:r>
              <a:rPr sz="2000" dirty="0">
                <a:solidFill>
                  <a:schemeClr val="bg1"/>
                </a:solidFill>
              </a:rPr>
              <a:t>VARIABLE INTRO RATE PLAN </a:t>
            </a:r>
            <a:r>
              <a:rPr sz="2000" dirty="0"/>
              <a:t>IS CURRENTLY LOWER THAN THE LOCAL UTILITY:</a:t>
            </a: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b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Washington Gas of Virginia </a:t>
            </a: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i="1" spc="-59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		</a:t>
            </a:r>
            <a:r>
              <a:rPr lang="en-US" sz="1600" b="1" i="1" spc="-4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(New </a:t>
            </a:r>
            <a:r>
              <a:rPr lang="en-US" sz="1600" i="1" spc="-4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RESIDNTIAL </a:t>
            </a:r>
            <a:r>
              <a:rPr lang="en-US" sz="1600" b="1" i="1" spc="-42" dirty="0">
                <a:solidFill>
                  <a:srgbClr val="102C53"/>
                </a:solidFill>
                <a:latin typeface="+mn-lt"/>
                <a:cs typeface="+mn-cs"/>
                <a:sym typeface="Helvetica"/>
              </a:rPr>
              <a:t>Customers Only – First 2 Billing Cycles)</a:t>
            </a:r>
            <a:endParaRPr lang="en-US" sz="1600" b="1" i="1" spc="-59" dirty="0">
              <a:solidFill>
                <a:srgbClr val="102C53"/>
              </a:solidFill>
              <a:latin typeface="+mn-lt"/>
              <a:cs typeface="+mn-cs"/>
              <a:sym typeface="Helvetica"/>
            </a:endParaRP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800" i="1" spc="-59" dirty="0">
              <a:solidFill>
                <a:srgbClr val="102C53"/>
              </a:solidFill>
              <a:latin typeface="+mn-lt"/>
              <a:cs typeface="+mn-cs"/>
              <a:sym typeface="Helvetica"/>
            </a:endParaRP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800" i="1" spc="-59" dirty="0">
              <a:solidFill>
                <a:srgbClr val="102C53"/>
              </a:solidFill>
              <a:latin typeface="+mn-lt"/>
              <a:cs typeface="+mn-cs"/>
              <a:sym typeface="Helvetica"/>
            </a:endParaRPr>
          </a:p>
          <a:p>
            <a:pPr lvl="0">
              <a:defRPr sz="2000" b="1" spc="-59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800" i="1" spc="-59" dirty="0">
              <a:solidFill>
                <a:srgbClr val="102C53"/>
              </a:solidFill>
              <a:latin typeface="+mn-lt"/>
              <a:cs typeface="+mn-cs"/>
              <a:sym typeface="Helvetica"/>
            </a:endParaRPr>
          </a:p>
          <a:p>
            <a:pPr>
              <a:lnSpc>
                <a:spcPct val="110000"/>
              </a:lnSpc>
              <a:defRPr sz="2900" spc="-87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400" spc="-87" dirty="0">
                <a:solidFill>
                  <a:srgbClr val="102C53"/>
                </a:solidFill>
                <a:sym typeface="Helvetica"/>
              </a:rPr>
              <a:t>Available to over </a:t>
            </a:r>
            <a:r>
              <a:rPr lang="en-US" sz="2400" b="1" spc="-87" dirty="0">
                <a:solidFill>
                  <a:srgbClr val="102C53"/>
                </a:solidFill>
                <a:sym typeface="Helvetica"/>
              </a:rPr>
              <a:t>490,000 </a:t>
            </a:r>
            <a:r>
              <a:rPr lang="en-US" sz="2400" spc="-87" dirty="0">
                <a:solidFill>
                  <a:srgbClr val="102C53"/>
                </a:solidFill>
                <a:sym typeface="Helvetica"/>
              </a:rPr>
              <a:t>Virginia Customers</a:t>
            </a:r>
          </a:p>
          <a:p>
            <a:pPr>
              <a:lnSpc>
                <a:spcPct val="110000"/>
              </a:lnSpc>
              <a:defRPr sz="1600" b="1" spc="-48">
                <a:solidFill>
                  <a:srgbClr val="102C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/>
              <a:t>Residential Variable Rate Plan: SimpleFlex</a:t>
            </a:r>
            <a:endParaRPr lang="en-US" b="1" dirty="0"/>
          </a:p>
        </p:txBody>
      </p:sp>
      <p:sp>
        <p:nvSpPr>
          <p:cNvPr id="43" name="Title 1"/>
          <p:cNvSpPr txBox="1"/>
          <p:nvPr/>
        </p:nvSpPr>
        <p:spPr>
          <a:xfrm>
            <a:off x="1645920" y="182880"/>
            <a:ext cx="652889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/>
              <a:t>Virginia</a:t>
            </a:r>
            <a:r>
              <a:rPr dirty="0"/>
              <a:t> – </a:t>
            </a:r>
            <a:r>
              <a:rPr b="0" i="1" dirty="0"/>
              <a:t>Natural Gas</a:t>
            </a:r>
          </a:p>
        </p:txBody>
      </p:sp>
      <p:sp>
        <p:nvSpPr>
          <p:cNvPr id="44" name="Rectangle 5"/>
          <p:cNvSpPr txBox="1"/>
          <p:nvPr/>
        </p:nvSpPr>
        <p:spPr>
          <a:xfrm>
            <a:off x="1645920" y="731520"/>
            <a:ext cx="517699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 spc="-72">
                <a:solidFill>
                  <a:srgbClr val="59CAF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APRIL</a:t>
            </a:r>
            <a:r>
              <a:rPr dirty="0">
                <a:solidFill>
                  <a:schemeClr val="bg1"/>
                </a:solidFill>
              </a:rPr>
              <a:t> 201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dirty="0">
                <a:solidFill>
                  <a:schemeClr val="bg1"/>
                </a:solidFill>
              </a:rPr>
              <a:t> MARKET INFORMATION</a:t>
            </a:r>
          </a:p>
        </p:txBody>
      </p:sp>
      <p:pic>
        <p:nvPicPr>
          <p:cNvPr id="45" name="natural_gas.png" descr="natural_ga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82880"/>
            <a:ext cx="1203222" cy="12958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78665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-12700" y="6350"/>
            <a:ext cx="9169400" cy="5130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8" name="TextBox 2"/>
          <p:cNvSpPr txBox="1"/>
          <p:nvPr/>
        </p:nvSpPr>
        <p:spPr>
          <a:xfrm>
            <a:off x="627680" y="4889717"/>
            <a:ext cx="196604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i="1">
                <a:solidFill>
                  <a:srgbClr val="FFFFFF"/>
                </a:solidFill>
              </a:defRPr>
            </a:lvl1pPr>
          </a:lstStyle>
          <a:p>
            <a:r>
              <a:t>*See your IBO Back Office for details</a:t>
            </a:r>
          </a:p>
        </p:txBody>
      </p:sp>
      <p:pic>
        <p:nvPicPr>
          <p:cNvPr id="49" name="Screen Shot 2017-12-11 at 9.12.06 AM.png" descr="Screen Shot 2017-12-11 at 9.12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52" y="402544"/>
            <a:ext cx="7213496" cy="4338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31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Arsov</dc:creator>
  <cp:lastModifiedBy>Danny Arsov</cp:lastModifiedBy>
  <cp:revision>18</cp:revision>
  <dcterms:modified xsi:type="dcterms:W3CDTF">2018-04-04T14:18:57Z</dcterms:modified>
</cp:coreProperties>
</file>