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729"/>
  </p:normalViewPr>
  <p:slideViewPr>
    <p:cSldViewPr snapToGrid="0" snapToObjects="1">
      <p:cViewPr varScale="1">
        <p:scale>
          <a:sx n="54" d="100"/>
          <a:sy n="54" d="100"/>
        </p:scale>
        <p:origin x="800" y="2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607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 spc="-132"/>
            </a:lvl1pPr>
            <a:lvl2pPr marL="0" indent="228600" algn="ctr">
              <a:spcBef>
                <a:spcPts val="0"/>
              </a:spcBef>
              <a:buSzTx/>
              <a:buNone/>
              <a:defRPr sz="4400" spc="-132"/>
            </a:lvl2pPr>
            <a:lvl3pPr marL="0" indent="457200" algn="ctr">
              <a:spcBef>
                <a:spcPts val="0"/>
              </a:spcBef>
              <a:buSzTx/>
              <a:buNone/>
              <a:defRPr sz="4400" spc="-132"/>
            </a:lvl3pPr>
            <a:lvl4pPr marL="0" indent="685800" algn="ctr">
              <a:spcBef>
                <a:spcPts val="0"/>
              </a:spcBef>
              <a:buSzTx/>
              <a:buNone/>
              <a:defRPr sz="4400" spc="-132"/>
            </a:lvl4pPr>
            <a:lvl5pPr marL="0" indent="914400" algn="ctr">
              <a:spcBef>
                <a:spcPts val="0"/>
              </a:spcBef>
              <a:buSzTx/>
              <a:buNone/>
              <a:defRPr sz="4400" spc="-13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71531" y="11882700"/>
            <a:ext cx="24527062" cy="1191278"/>
            <a:chOff x="0" y="0"/>
            <a:chExt cx="24527061" cy="1191277"/>
          </a:xfrm>
        </p:grpSpPr>
        <p:pic>
          <p:nvPicPr>
            <p:cNvPr id="18" name="product_icons.png" descr="product_icons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2" r="732" b="144"/>
            <a:stretch>
              <a:fillRect/>
            </a:stretch>
          </p:blipFill>
          <p:spPr>
            <a:xfrm>
              <a:off x="0" y="0"/>
              <a:ext cx="12288296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roduct_icons.png" descr="product_icons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2" r="732" b="144"/>
            <a:stretch>
              <a:fillRect/>
            </a:stretch>
          </p:blipFill>
          <p:spPr>
            <a:xfrm>
              <a:off x="12238765" y="0"/>
              <a:ext cx="12288297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/>
        </p:nvSpPr>
        <p:spPr>
          <a:xfrm>
            <a:off x="-25400" y="13068300"/>
            <a:ext cx="24434799" cy="767160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71531" y="11882700"/>
            <a:ext cx="24527062" cy="1191278"/>
            <a:chOff x="0" y="0"/>
            <a:chExt cx="24527061" cy="1191277"/>
          </a:xfrm>
        </p:grpSpPr>
        <p:pic>
          <p:nvPicPr>
            <p:cNvPr id="4" name="product_icons.png" descr="product_icon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32" r="732" b="144"/>
            <a:stretch>
              <a:fillRect/>
            </a:stretch>
          </p:blipFill>
          <p:spPr>
            <a:xfrm>
              <a:off x="0" y="0"/>
              <a:ext cx="12288296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roduct_icons.png" descr="product_icon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32" r="732" b="144"/>
            <a:stretch>
              <a:fillRect/>
            </a:stretch>
          </p:blipFill>
          <p:spPr>
            <a:xfrm>
              <a:off x="12238765" y="0"/>
              <a:ext cx="12288297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/>
          <p:nvPr/>
        </p:nvSpPr>
        <p:spPr>
          <a:xfrm>
            <a:off x="-25400" y="13068300"/>
            <a:ext cx="24434799" cy="767160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ACN_1C_Blue.png" descr="ACN_1C_Blu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90344" y="11332369"/>
            <a:ext cx="1609192" cy="41963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ctrTitle"/>
          </p:nvPr>
        </p:nvSpPr>
        <p:spPr>
          <a:xfrm>
            <a:off x="24804" y="741893"/>
            <a:ext cx="24384001" cy="46482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Comerciales</a:t>
            </a:r>
            <a:r>
              <a:rPr dirty="0"/>
              <a:t> - </a:t>
            </a:r>
            <a:r>
              <a:rPr dirty="0" err="1"/>
              <a:t>EE.UU</a:t>
            </a:r>
            <a:r>
              <a:rPr dirty="0"/>
              <a:t>.</a:t>
            </a:r>
          </a:p>
        </p:txBody>
      </p:sp>
      <p:pic>
        <p:nvPicPr>
          <p:cNvPr id="41" name="ACN_1C_Blue.png" descr="ACN_1C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4664" y="1802828"/>
            <a:ext cx="3574672" cy="93217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9256773" y="5857851"/>
            <a:ext cx="5870453" cy="595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Teléfono Comercial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Celulares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Energía</a:t>
            </a:r>
            <a:r>
              <a:rPr dirty="0"/>
              <a:t> </a:t>
            </a:r>
            <a:endParaRPr lang="en-US" dirty="0"/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Servicios</a:t>
            </a:r>
            <a:r>
              <a:rPr dirty="0"/>
              <a:t> Mercantiles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Televisión Satelital</a:t>
            </a:r>
          </a:p>
          <a:p>
            <a:pPr defTabSz="457200">
              <a:spcBef>
                <a:spcPts val="2500"/>
              </a:spcBef>
              <a:defRPr sz="4600" spc="-13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Segu</a:t>
            </a:r>
            <a:r>
              <a:rPr lang="en-US" dirty="0" err="1"/>
              <a:t>r</a:t>
            </a:r>
            <a:r>
              <a:rPr dirty="0" err="1"/>
              <a:t>idad</a:t>
            </a:r>
            <a:r>
              <a:rPr dirty="0"/>
              <a:t> de Negocios</a:t>
            </a:r>
          </a:p>
        </p:txBody>
      </p:sp>
      <p:sp>
        <p:nvSpPr>
          <p:cNvPr id="43" name="Shape 43"/>
          <p:cNvSpPr/>
          <p:nvPr/>
        </p:nvSpPr>
        <p:spPr>
          <a:xfrm>
            <a:off x="10037078" y="3065993"/>
            <a:ext cx="430984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145787" y="5524422"/>
            <a:ext cx="2209242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mall_busines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152995" y="4787899"/>
            <a:ext cx="9261714" cy="4724401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8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3500" spc="-404">
                <a:solidFill>
                  <a:srgbClr val="FFFFFF"/>
                </a:solidFill>
              </a:defRPr>
            </a:pPr>
            <a:r>
              <a:rPr dirty="0"/>
              <a:t>Tranquilidad</a:t>
            </a:r>
          </a:p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TOTAL</a:t>
            </a:r>
          </a:p>
        </p:txBody>
      </p:sp>
      <p:sp>
        <p:nvSpPr>
          <p:cNvPr id="100" name="Shape 100"/>
          <p:cNvSpPr/>
          <p:nvPr/>
        </p:nvSpPr>
        <p:spPr>
          <a:xfrm>
            <a:off x="3191296" y="7487580"/>
            <a:ext cx="50615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01" name="Authorized Dealer-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910" y="1763208"/>
            <a:ext cx="8955690" cy="1927140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8974"/>
              </a:srgbClr>
            </a:outerShdw>
          </a:effectLst>
        </p:spPr>
      </p:pic>
      <p:sp>
        <p:nvSpPr>
          <p:cNvPr id="102" name="Shape 102"/>
          <p:cNvSpPr/>
          <p:nvPr/>
        </p:nvSpPr>
        <p:spPr>
          <a:xfrm>
            <a:off x="957262" y="10964795"/>
            <a:ext cx="4826484" cy="1880461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Project-Feeding-Kids-Logo_SP.png"/>
          <p:cNvPicPr>
            <a:picLocks noChangeAspect="1"/>
          </p:cNvPicPr>
          <p:nvPr/>
        </p:nvPicPr>
        <p:blipFill>
          <a:blip r:embed="rId4">
            <a:extLst/>
          </a:blip>
          <a:srcRect b="9854"/>
          <a:stretch>
            <a:fillRect/>
          </a:stretch>
        </p:blipFill>
        <p:spPr>
          <a:xfrm>
            <a:off x="1394680" y="11303105"/>
            <a:ext cx="3895134" cy="1741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637902" y="3958064"/>
            <a:ext cx="21482547" cy="771398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174"/>
            </a:pPr>
            <a:r>
              <a:rPr dirty="0" err="1"/>
              <a:t>Automatización</a:t>
            </a:r>
            <a:r>
              <a:rPr dirty="0"/>
              <a:t> </a:t>
            </a:r>
            <a:r>
              <a:rPr dirty="0" err="1"/>
              <a:t>inalámbrica</a:t>
            </a:r>
            <a:r>
              <a:rPr dirty="0"/>
              <a:t> de </a:t>
            </a:r>
            <a:r>
              <a:rPr dirty="0" err="1"/>
              <a:t>negocios</a:t>
            </a:r>
            <a:endParaRPr lang="en-US" dirty="0"/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buChar char="•"/>
              <a:defRPr sz="5800" spc="-174"/>
            </a:pPr>
            <a:r>
              <a:rPr lang="es-CO" sz="5800" dirty="0"/>
              <a:t>Nuevo financiamiento flexible – </a:t>
            </a:r>
            <a:r>
              <a:rPr lang="es-ES" sz="5800" dirty="0"/>
              <a:t>¡Obtén tu sistema Vivint con un pago de solo $50 por adelantado para el equipo, sin cargo de activación! </a:t>
            </a:r>
            <a:r>
              <a:rPr lang="es-CO" sz="5800" dirty="0"/>
              <a:t> </a:t>
            </a:r>
            <a:endParaRPr dirty="0"/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174"/>
            </a:pPr>
            <a:r>
              <a:rPr dirty="0" err="1"/>
              <a:t>Control</a:t>
            </a:r>
            <a:r>
              <a:rPr lang="en-US" dirty="0" err="1"/>
              <a:t>a</a:t>
            </a:r>
            <a:r>
              <a:rPr dirty="0"/>
              <a:t> el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remotamente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un smartphone o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conectado</a:t>
            </a:r>
            <a:r>
              <a:rPr dirty="0"/>
              <a:t> al Internet  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174"/>
            </a:pPr>
            <a:r>
              <a:rPr dirty="0" err="1"/>
              <a:t>Capacidad</a:t>
            </a:r>
            <a:r>
              <a:rPr dirty="0"/>
              <a:t> para auto-regular el </a:t>
            </a:r>
            <a:r>
              <a:rPr dirty="0" err="1"/>
              <a:t>termostato</a:t>
            </a:r>
            <a:r>
              <a:rPr dirty="0"/>
              <a:t> </a:t>
            </a:r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174"/>
            </a:pPr>
            <a:r>
              <a:rPr dirty="0"/>
              <a:t>Video de </a:t>
            </a:r>
            <a:r>
              <a:rPr dirty="0" err="1"/>
              <a:t>vigilancia</a:t>
            </a:r>
            <a:r>
              <a:rPr lang="en-US" dirty="0"/>
              <a:t> para </a:t>
            </a:r>
            <a:r>
              <a:rPr lang="en-US" dirty="0" err="1"/>
              <a:t>t</a:t>
            </a:r>
            <a:r>
              <a:rPr dirty="0" err="1"/>
              <a:t>ranquilidad</a:t>
            </a:r>
            <a:r>
              <a:rPr dirty="0"/>
              <a:t> </a:t>
            </a:r>
            <a:r>
              <a:rPr dirty="0" err="1"/>
              <a:t>mientras</a:t>
            </a:r>
            <a:r>
              <a:rPr dirty="0"/>
              <a:t> </a:t>
            </a:r>
            <a:r>
              <a:rPr dirty="0" err="1"/>
              <a:t>está</a:t>
            </a:r>
            <a:r>
              <a:rPr lang="en-US" dirty="0" err="1"/>
              <a:t>s</a:t>
            </a:r>
            <a:r>
              <a:rPr dirty="0"/>
              <a:t> </a:t>
            </a:r>
            <a:r>
              <a:rPr dirty="0" err="1"/>
              <a:t>lejos</a:t>
            </a:r>
            <a:r>
              <a:rPr dirty="0"/>
              <a:t> de la </a:t>
            </a:r>
            <a:r>
              <a:rPr dirty="0" err="1"/>
              <a:t>oficina</a:t>
            </a:r>
            <a:endParaRPr dirty="0"/>
          </a:p>
          <a:p>
            <a:pPr marL="736600" indent="-736600" defTabSz="914400">
              <a:spcBef>
                <a:spcPts val="2300"/>
              </a:spcBef>
              <a:buClr>
                <a:srgbClr val="53585F"/>
              </a:buClr>
              <a:buSzPct val="100000"/>
              <a:buFont typeface="Arial"/>
              <a:defRPr sz="5800" spc="-174"/>
            </a:pPr>
            <a:r>
              <a:rPr dirty="0"/>
              <a:t>Sistema </a:t>
            </a:r>
            <a:r>
              <a:rPr dirty="0" err="1"/>
              <a:t>totalmente</a:t>
            </a:r>
            <a:r>
              <a:rPr dirty="0"/>
              <a:t> </a:t>
            </a:r>
            <a:r>
              <a:rPr dirty="0" err="1"/>
              <a:t>personalizado</a:t>
            </a:r>
            <a:r>
              <a:rPr dirty="0"/>
              <a:t> e </a:t>
            </a:r>
            <a:r>
              <a:rPr dirty="0" err="1"/>
              <a:t>integrado</a:t>
            </a:r>
            <a:endParaRPr dirty="0"/>
          </a:p>
        </p:txBody>
      </p:sp>
      <p:pic>
        <p:nvPicPr>
          <p:cNvPr id="106" name="Authorized Dealer-Oran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025" y="1511661"/>
            <a:ext cx="7527845" cy="1619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business_t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965795" y="4500093"/>
            <a:ext cx="15521227" cy="592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60000"/>
              </a:lnSpc>
              <a:defRPr sz="15600" spc="-467">
                <a:solidFill>
                  <a:srgbClr val="FFFFFF"/>
                </a:solidFill>
              </a:defRPr>
            </a:pPr>
            <a:r>
              <a:rPr sz="6400" spc="-192">
                <a:solidFill>
                  <a:srgbClr val="53585F"/>
                </a:solidFill>
              </a:rPr>
              <a:t>Comience a ver la </a:t>
            </a:r>
          </a:p>
          <a:p>
            <a:pPr algn="l">
              <a:lnSpc>
                <a:spcPct val="90000"/>
              </a:lnSpc>
              <a:defRPr sz="15600" spc="-467">
                <a:solidFill>
                  <a:srgbClr val="FFFFFF"/>
                </a:solidFill>
              </a:defRPr>
            </a:pPr>
            <a:r>
              <a:rPr sz="6400" spc="-192">
                <a:solidFill>
                  <a:srgbClr val="53585F"/>
                </a:solidFill>
              </a:rPr>
              <a:t>televisión como una</a:t>
            </a:r>
            <a:r>
              <a:rPr sz="9000" spc="-270"/>
              <a:t> </a:t>
            </a:r>
          </a:p>
          <a:p>
            <a:pPr algn="l">
              <a:lnSpc>
                <a:spcPct val="90000"/>
              </a:lnSpc>
              <a:defRPr sz="15600" spc="-467">
                <a:solidFill>
                  <a:srgbClr val="FFFFFF"/>
                </a:solidFill>
              </a:defRPr>
            </a:pPr>
            <a:r>
              <a:rPr sz="11800" spc="-354">
                <a:solidFill>
                  <a:srgbClr val="102C53"/>
                </a:solidFill>
              </a:rPr>
              <a:t>INVERSIÓN</a:t>
            </a:r>
          </a:p>
        </p:txBody>
      </p:sp>
      <p:sp>
        <p:nvSpPr>
          <p:cNvPr id="110" name="Shape 110"/>
          <p:cNvSpPr/>
          <p:nvPr/>
        </p:nvSpPr>
        <p:spPr>
          <a:xfrm>
            <a:off x="2093055" y="7536663"/>
            <a:ext cx="7367072" cy="1"/>
          </a:xfrm>
          <a:prstGeom prst="line">
            <a:avLst/>
          </a:prstGeom>
          <a:ln w="25400">
            <a:solidFill>
              <a:srgbClr val="7D87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grpSp>
        <p:nvGrpSpPr>
          <p:cNvPr id="113" name="Group 113"/>
          <p:cNvGrpSpPr/>
          <p:nvPr/>
        </p:nvGrpSpPr>
        <p:grpSpPr>
          <a:xfrm>
            <a:off x="1771650" y="1552713"/>
            <a:ext cx="10998721" cy="2403418"/>
            <a:chOff x="0" y="0"/>
            <a:chExt cx="10998720" cy="2403416"/>
          </a:xfrm>
        </p:grpSpPr>
        <p:pic>
          <p:nvPicPr>
            <p:cNvPr id="111" name="DISH-Authorized-Retailer-Logo_Vertical_4C_Re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189217"/>
              <a:ext cx="3702961" cy="2025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DTV_ATT_AuthDealer_Plaque_logo_4C-(1)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33547" y="0"/>
              <a:ext cx="6765174" cy="2403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" name="Shape 114"/>
          <p:cNvSpPr/>
          <p:nvPr/>
        </p:nvSpPr>
        <p:spPr>
          <a:xfrm>
            <a:off x="957262" y="10964795"/>
            <a:ext cx="4826484" cy="1880461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5" name="Project-Feeding-Kids-Logo_SP.png"/>
          <p:cNvPicPr>
            <a:picLocks noChangeAspect="1"/>
          </p:cNvPicPr>
          <p:nvPr/>
        </p:nvPicPr>
        <p:blipFill>
          <a:blip r:embed="rId5">
            <a:extLst/>
          </a:blip>
          <a:srcRect b="9854"/>
          <a:stretch>
            <a:fillRect/>
          </a:stretch>
        </p:blipFill>
        <p:spPr>
          <a:xfrm>
            <a:off x="1394680" y="11303105"/>
            <a:ext cx="3895134" cy="1741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637902" y="3958064"/>
            <a:ext cx="21482547" cy="92075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5500" b="1" spc="-165"/>
            </a:pPr>
            <a:r>
              <a:rPr dirty="0"/>
              <a:t>D</a:t>
            </a:r>
            <a:r>
              <a:rPr lang="en-US" dirty="0"/>
              <a:t>ISH Network</a:t>
            </a:r>
            <a:endParaRPr dirty="0"/>
          </a:p>
          <a:p>
            <a:pPr marL="571500" indent="-571500" defTabSz="457200">
              <a:spcBef>
                <a:spcPts val="2100"/>
              </a:spcBef>
              <a:buSzPct val="100000"/>
              <a:defRPr sz="4400" spc="-132"/>
            </a:pPr>
            <a:r>
              <a:rPr dirty="0"/>
              <a:t>Lo mejor en deportes universitarios.</a:t>
            </a:r>
          </a:p>
          <a:p>
            <a:pPr marL="571500" indent="-571500" defTabSz="457200">
              <a:spcBef>
                <a:spcPts val="2100"/>
              </a:spcBef>
              <a:buSzPct val="100000"/>
              <a:defRPr sz="4400" spc="-132"/>
            </a:pPr>
            <a:r>
              <a:rPr dirty="0"/>
              <a:t>Instalación estándar gratis.</a:t>
            </a:r>
          </a:p>
          <a:p>
            <a:pPr marL="571500" indent="-571500" defTabSz="457200">
              <a:spcBef>
                <a:spcPts val="2100"/>
              </a:spcBef>
              <a:buSzPct val="100000"/>
              <a:defRPr sz="4400" spc="-132"/>
            </a:pPr>
            <a:r>
              <a:rPr dirty="0"/>
              <a:t>Para ordenar, llam</a:t>
            </a:r>
            <a:r>
              <a:rPr lang="en-US" dirty="0"/>
              <a:t>a</a:t>
            </a:r>
            <a:r>
              <a:rPr dirty="0"/>
              <a:t> al 800-222-5368; Opción 1, luego Opción 2.</a:t>
            </a:r>
          </a:p>
          <a:p>
            <a:pPr marL="520700" indent="-520700" defTabSz="457200">
              <a:spcBef>
                <a:spcPts val="2100"/>
              </a:spcBef>
              <a:buSzPct val="100000"/>
              <a:defRPr sz="4500" spc="-135"/>
            </a:pPr>
            <a:endParaRPr sz="3200" dirty="0"/>
          </a:p>
          <a:p>
            <a:pPr marL="0" indent="0" defTabSz="457200">
              <a:spcBef>
                <a:spcPts val="0"/>
              </a:spcBef>
              <a:buSzTx/>
              <a:buNone/>
              <a:defRPr sz="5500" b="1" spc="-165"/>
            </a:pPr>
            <a:r>
              <a:rPr dirty="0"/>
              <a:t>DIRECTV </a:t>
            </a:r>
          </a:p>
          <a:p>
            <a:pPr marL="571897" indent="-571500" defTabSz="457200">
              <a:spcBef>
                <a:spcPts val="2100"/>
              </a:spcBef>
              <a:buSzPct val="100000"/>
              <a:defRPr sz="4400" spc="-132"/>
            </a:pPr>
            <a:r>
              <a:rPr dirty="0"/>
              <a:t>Lo último en entretenimiento con la mayor oferta de canales premium gratis y </a:t>
            </a:r>
            <a:r>
              <a:rPr dirty="0" err="1"/>
              <a:t>pa</a:t>
            </a:r>
            <a:r>
              <a:rPr lang="en-US" dirty="0" err="1"/>
              <a:t>q</a:t>
            </a:r>
            <a:r>
              <a:rPr dirty="0" err="1"/>
              <a:t>uetes</a:t>
            </a:r>
            <a:r>
              <a:rPr dirty="0"/>
              <a:t> deportivos.</a:t>
            </a:r>
          </a:p>
          <a:p>
            <a:pPr marL="571897" indent="-571500" defTabSz="457200">
              <a:spcBef>
                <a:spcPts val="2100"/>
              </a:spcBef>
              <a:buSzPct val="100000"/>
              <a:defRPr sz="4400" spc="-132"/>
            </a:pPr>
            <a:r>
              <a:rPr dirty="0"/>
              <a:t>Tres meses de canales de películas premium y de alta definición GRATIS.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1873250" y="1046455"/>
            <a:ext cx="9601459" cy="2098090"/>
            <a:chOff x="0" y="0"/>
            <a:chExt cx="9601458" cy="2098089"/>
          </a:xfrm>
        </p:grpSpPr>
        <p:pic>
          <p:nvPicPr>
            <p:cNvPr id="118" name="DISH-Authorized-Retailer-Logo_Vertical_4C_R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165179"/>
              <a:ext cx="3232542" cy="1767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DTV_ATT_AuthDealer_Plaque_logo_4C-(1)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95723" y="0"/>
              <a:ext cx="5905736" cy="2098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F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2996887" y="5406236"/>
            <a:ext cx="10133662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pc="-15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dirty="0"/>
              <a:t>Cada vez que tú compras un servicio de ACN, estás ayudando a alimentar a un niño necesitado. Cada vez que pagas tu factura mensual de DigitalTalk </a:t>
            </a:r>
            <a:r>
              <a:rPr lang="es-CO" i="1" dirty="0"/>
              <a:t>Express</a:t>
            </a:r>
            <a:r>
              <a:rPr lang="es-CO" dirty="0"/>
              <a:t>, estás ayudando a alimentar a otro niño. </a:t>
            </a:r>
          </a:p>
        </p:txBody>
      </p:sp>
      <p:pic>
        <p:nvPicPr>
          <p:cNvPr id="124" name="Project-Feeding-Kids-Logo_SP.png"/>
          <p:cNvPicPr>
            <a:picLocks noChangeAspect="1"/>
          </p:cNvPicPr>
          <p:nvPr/>
        </p:nvPicPr>
        <p:blipFill>
          <a:blip r:embed="rId3">
            <a:extLst/>
          </a:blip>
          <a:srcRect b="9854"/>
          <a:stretch>
            <a:fillRect/>
          </a:stretch>
        </p:blipFill>
        <p:spPr>
          <a:xfrm>
            <a:off x="12551029" y="1339003"/>
            <a:ext cx="10579520" cy="4729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mpu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6582718" y="3160787"/>
            <a:ext cx="11218563" cy="5565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100" spc="-212">
                <a:solidFill>
                  <a:srgbClr val="102C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Visit</a:t>
            </a:r>
            <a:r>
              <a:rPr lang="fr-CA" dirty="0"/>
              <a:t>a</a:t>
            </a:r>
            <a:r>
              <a:rPr dirty="0"/>
              <a:t> </a:t>
            </a:r>
            <a:r>
              <a:rPr lang="fr-CA" dirty="0"/>
              <a:t>t</a:t>
            </a:r>
            <a:r>
              <a:rPr dirty="0"/>
              <a:t>u Tienda Virtual de ACN para obtener la información actualizada sobre todos los productos </a:t>
            </a:r>
            <a:br>
              <a:rPr dirty="0"/>
            </a:br>
            <a:r>
              <a:rPr dirty="0"/>
              <a:t>y servicios de ACN.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CN_1C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5663" y="4356935"/>
            <a:ext cx="15452674" cy="402854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21259800" y="10718800"/>
            <a:ext cx="2363788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usiness_ph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" y="0"/>
            <a:ext cx="2436595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957262" y="10964795"/>
            <a:ext cx="4826484" cy="1880461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" name="Project-Feeding-Kids-Logo_SP.png"/>
          <p:cNvPicPr>
            <a:picLocks noChangeAspect="1"/>
          </p:cNvPicPr>
          <p:nvPr/>
        </p:nvPicPr>
        <p:blipFill>
          <a:blip r:embed="rId3">
            <a:extLst/>
          </a:blip>
          <a:srcRect b="9854"/>
          <a:stretch>
            <a:fillRect/>
          </a:stretch>
        </p:blipFill>
        <p:spPr>
          <a:xfrm>
            <a:off x="1394680" y="11303105"/>
            <a:ext cx="3895134" cy="1741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CNDigitalTalkExpress_S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4680" y="1418041"/>
            <a:ext cx="9986502" cy="1657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108194" cy="9207500"/>
          </a:xfrm>
          <a:prstGeom prst="rect">
            <a:avLst/>
          </a:prstGeom>
        </p:spPr>
        <p:txBody>
          <a:bodyPr/>
          <a:lstStyle/>
          <a:p>
            <a:pPr marL="634999" indent="-634999" defTabSz="914400">
              <a:spcBef>
                <a:spcPts val="1200"/>
              </a:spcBef>
              <a:buClr>
                <a:srgbClr val="53585F"/>
              </a:buClr>
              <a:buSzPct val="100000"/>
              <a:buFont typeface="Arial"/>
              <a:defRPr sz="6500" spc="-195"/>
            </a:pPr>
            <a:r>
              <a:rPr lang="es-CO" dirty="0"/>
              <a:t>Servicio telefónico </a:t>
            </a:r>
            <a:r>
              <a:rPr lang="es-CO" dirty="0" err="1"/>
              <a:t>VoIP</a:t>
            </a:r>
            <a:r>
              <a:rPr lang="es-CO" dirty="0"/>
              <a:t> comercial completo y asequible</a:t>
            </a:r>
          </a:p>
          <a:p>
            <a:pPr marL="634999" indent="-634999" defTabSz="914400">
              <a:spcBef>
                <a:spcPts val="1200"/>
              </a:spcBef>
              <a:buClr>
                <a:srgbClr val="53585F"/>
              </a:buClr>
              <a:buSzPct val="100000"/>
              <a:buFont typeface="Arial"/>
              <a:defRPr sz="6500" spc="-195"/>
            </a:pPr>
            <a:r>
              <a:rPr lang="es-CO" dirty="0"/>
              <a:t>Dos opciones:</a:t>
            </a:r>
          </a:p>
          <a:p>
            <a:pPr marL="1219200" lvl="1" indent="-762000" defTabSz="914400">
              <a:spcBef>
                <a:spcPts val="1200"/>
              </a:spcBef>
              <a:buClr>
                <a:srgbClr val="53585F"/>
              </a:buClr>
              <a:buSzPct val="100000"/>
              <a:buFont typeface="Arial"/>
              <a:buAutoNum type="arabicPeriod"/>
              <a:defRPr sz="6500" b="1" spc="-195"/>
            </a:pPr>
            <a:r>
              <a:rPr lang="es-CO" dirty="0"/>
              <a:t>Elije el Adaptador telefónico </a:t>
            </a:r>
            <a:r>
              <a:rPr lang="es-CO" dirty="0" err="1"/>
              <a:t>DigitalTalk</a:t>
            </a:r>
            <a:r>
              <a:rPr lang="es-CO" dirty="0"/>
              <a:t> </a:t>
            </a:r>
            <a:r>
              <a:rPr lang="es-CO" i="1" dirty="0"/>
              <a:t>Express</a:t>
            </a:r>
          </a:p>
          <a:p>
            <a:pPr marL="914400" lvl="2" indent="50800" defTabSz="914400">
              <a:spcBef>
                <a:spcPts val="1200"/>
              </a:spcBef>
              <a:buClr>
                <a:srgbClr val="53585F"/>
              </a:buClr>
              <a:buSzTx/>
              <a:buFont typeface="Arial"/>
              <a:buNone/>
              <a:defRPr sz="4900" spc="-146"/>
            </a:pPr>
            <a:r>
              <a:rPr lang="es-CO" sz="4500" dirty="0"/>
              <a:t>¿Te encanta tu teléfono actual? Utiliza tu sistema telefónico existente con opción de agregar hasta 4 líneas de voz</a:t>
            </a:r>
          </a:p>
          <a:p>
            <a:pPr marL="0" lvl="2" indent="368300" defTabSz="914400">
              <a:spcBef>
                <a:spcPts val="1200"/>
              </a:spcBef>
              <a:buClr>
                <a:srgbClr val="53585F"/>
              </a:buClr>
              <a:buSzTx/>
              <a:buFont typeface="Arial"/>
              <a:buNone/>
              <a:defRPr sz="4900" spc="-146"/>
            </a:pPr>
            <a:endParaRPr lang="es-CO" dirty="0"/>
          </a:p>
          <a:p>
            <a:pPr marL="1219200" lvl="1" indent="-762000" defTabSz="914400">
              <a:spcBef>
                <a:spcPts val="1200"/>
              </a:spcBef>
              <a:buClr>
                <a:srgbClr val="53585F"/>
              </a:buClr>
              <a:buSzPct val="100000"/>
              <a:buFont typeface="Arial"/>
              <a:buAutoNum type="arabicPeriod" startAt="2"/>
              <a:defRPr sz="6500" b="1" spc="-195"/>
            </a:pPr>
            <a:r>
              <a:rPr lang="es-CO" dirty="0"/>
              <a:t>Elije </a:t>
            </a:r>
            <a:r>
              <a:rPr lang="es-CO" dirty="0" err="1"/>
              <a:t>DigitalTalk</a:t>
            </a:r>
            <a:r>
              <a:rPr lang="es-CO" dirty="0"/>
              <a:t> </a:t>
            </a:r>
            <a:r>
              <a:rPr lang="es-CO" i="1" dirty="0"/>
              <a:t>Express </a:t>
            </a:r>
          </a:p>
          <a:p>
            <a:pPr marL="863600" lvl="2" indent="0" defTabSz="914400">
              <a:spcBef>
                <a:spcPts val="1200"/>
              </a:spcBef>
              <a:buClr>
                <a:srgbClr val="53585F"/>
              </a:buClr>
              <a:buSzTx/>
              <a:buFont typeface="Arial"/>
              <a:buNone/>
              <a:defRPr sz="4900" spc="-146"/>
            </a:pPr>
            <a:r>
              <a:rPr lang="es-CO" dirty="0"/>
              <a:t>¿Deseas un teléfono nuevo? Esta es una solución telefónica completa</a:t>
            </a:r>
          </a:p>
        </p:txBody>
      </p:sp>
      <p:pic>
        <p:nvPicPr>
          <p:cNvPr id="62" name="ACNDigitalTalkExpress_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0550" y="1266744"/>
            <a:ext cx="9986502" cy="1657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mall_business_ph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544320" y="5245099"/>
            <a:ext cx="9261714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300" spc="-309">
                <a:solidFill>
                  <a:srgbClr val="102C53"/>
                </a:solidFill>
              </a:defRPr>
            </a:pPr>
            <a:r>
              <a:rPr lang="en-US" dirty="0" err="1"/>
              <a:t>T</a:t>
            </a:r>
            <a:r>
              <a:rPr dirty="0" err="1"/>
              <a:t>U</a:t>
            </a:r>
            <a:r>
              <a:rPr dirty="0"/>
              <a:t> </a:t>
            </a:r>
            <a:r>
              <a:rPr dirty="0" err="1"/>
              <a:t>NEGOCIO</a:t>
            </a:r>
            <a:endParaRPr dirty="0"/>
          </a:p>
          <a:p>
            <a:pPr>
              <a:defRPr sz="7200" spc="-215">
                <a:solidFill>
                  <a:srgbClr val="102C53"/>
                </a:solidFill>
              </a:defRPr>
            </a:pPr>
            <a:r>
              <a:rPr dirty="0"/>
              <a:t>a la </a:t>
            </a:r>
            <a:r>
              <a:rPr dirty="0" err="1"/>
              <a:t>velocidad</a:t>
            </a:r>
            <a:r>
              <a:rPr dirty="0"/>
              <a:t> de </a:t>
            </a:r>
            <a:r>
              <a:rPr dirty="0" err="1"/>
              <a:t>4G</a:t>
            </a:r>
            <a:endParaRPr dirty="0"/>
          </a:p>
        </p:txBody>
      </p:sp>
      <p:pic>
        <p:nvPicPr>
          <p:cNvPr id="69" name="FlashWireless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6135" y="1878896"/>
            <a:ext cx="5510686" cy="159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2399778" y="6807200"/>
            <a:ext cx="755079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1637902" y="3450064"/>
            <a:ext cx="21108195" cy="9207501"/>
          </a:xfrm>
          <a:prstGeom prst="rect">
            <a:avLst/>
          </a:prstGeom>
        </p:spPr>
        <p:txBody>
          <a:bodyPr/>
          <a:lstStyle/>
          <a:p>
            <a:pPr marL="800100" indent="-800100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162"/>
            </a:pPr>
            <a:r>
              <a:rPr dirty="0"/>
              <a:t>Hasta 60GB de datos compartidos en la red más grande y confiable de América.</a:t>
            </a:r>
          </a:p>
          <a:p>
            <a:pPr marL="800100" indent="-800100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162"/>
            </a:pPr>
            <a:r>
              <a:rPr dirty="0"/>
              <a:t>Ideal para negocios pequeños y medianos</a:t>
            </a:r>
          </a:p>
          <a:p>
            <a:pPr marL="800100" indent="-800100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162"/>
            </a:pPr>
            <a:r>
              <a:rPr dirty="0"/>
              <a:t>Texto y </a:t>
            </a:r>
            <a:r>
              <a:rPr lang="en-US" dirty="0" err="1"/>
              <a:t>l</a:t>
            </a:r>
            <a:r>
              <a:rPr dirty="0" err="1"/>
              <a:t>lamadas</a:t>
            </a:r>
            <a:r>
              <a:rPr dirty="0"/>
              <a:t> ilimitadas</a:t>
            </a:r>
          </a:p>
          <a:p>
            <a:pPr marL="800100" indent="-800100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162"/>
            </a:pPr>
            <a:r>
              <a:rPr dirty="0"/>
              <a:t>Capacidad para hasta 50 líneas</a:t>
            </a:r>
          </a:p>
          <a:p>
            <a:pPr marL="800100" indent="-800100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162"/>
            </a:pPr>
            <a:r>
              <a:rPr dirty="0"/>
              <a:t>Facilidad para cambiar el plan de datos en cualquier momento</a:t>
            </a:r>
          </a:p>
          <a:p>
            <a:pPr marL="800100" indent="-800100" defTabSz="914400">
              <a:spcBef>
                <a:spcPts val="3300"/>
              </a:spcBef>
              <a:buClr>
                <a:srgbClr val="53585F"/>
              </a:buClr>
              <a:buSzPct val="100000"/>
              <a:buFont typeface="Arial"/>
              <a:defRPr sz="5400" spc="-162"/>
            </a:pPr>
            <a:r>
              <a:rPr dirty="0"/>
              <a:t>Precios que se ajustan a todos los bolsillos</a:t>
            </a:r>
          </a:p>
        </p:txBody>
      </p:sp>
      <p:pic>
        <p:nvPicPr>
          <p:cNvPr id="73" name="FlashWireless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7535" y="1407212"/>
            <a:ext cx="4766206" cy="137657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7085470" y="1606729"/>
            <a:ext cx="8638260" cy="97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 cap="all" spc="-186">
                <a:solidFill>
                  <a:srgbClr val="102C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Pequeños Negocios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energ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9672320" y="9631005"/>
            <a:ext cx="9261714" cy="295875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7100" spc="-212">
                <a:solidFill>
                  <a:srgbClr val="FFFFFF"/>
                </a:solidFill>
              </a:defRPr>
            </a:pPr>
            <a:r>
              <a:rPr lang="en-US" dirty="0" err="1"/>
              <a:t>Pon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dirty="0" err="1"/>
              <a:t>u</a:t>
            </a:r>
            <a:r>
              <a:rPr dirty="0"/>
              <a:t> negocio a</a:t>
            </a:r>
          </a:p>
          <a:p>
            <a:pPr>
              <a:lnSpc>
                <a:spcPct val="80000"/>
              </a:lnSpc>
              <a:defRPr sz="16100" spc="-483">
                <a:solidFill>
                  <a:srgbClr val="FFFFFF"/>
                </a:solidFill>
              </a:defRPr>
            </a:pPr>
            <a:r>
              <a:rPr dirty="0"/>
              <a:t>BRILLAR</a:t>
            </a:r>
          </a:p>
        </p:txBody>
      </p:sp>
      <p:sp>
        <p:nvSpPr>
          <p:cNvPr id="78" name="Shape 78"/>
          <p:cNvSpPr/>
          <p:nvPr/>
        </p:nvSpPr>
        <p:spPr>
          <a:xfrm>
            <a:off x="10540478" y="10500784"/>
            <a:ext cx="752539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79" name="XOOMlogoWeb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5300" y="1571778"/>
            <a:ext cx="6977278" cy="2032151"/>
          </a:xfrm>
          <a:prstGeom prst="rect">
            <a:avLst/>
          </a:prstGeom>
          <a:ln w="12700">
            <a:miter lim="400000"/>
          </a:ln>
          <a:effectLst>
            <a:outerShdw blurRad="190500" dist="25400" dir="5400000" rotWithShape="0">
              <a:srgbClr val="000000">
                <a:alpha val="75073"/>
              </a:srgbClr>
            </a:outerShdw>
          </a:effectLst>
        </p:spPr>
      </p:pic>
      <p:sp>
        <p:nvSpPr>
          <p:cNvPr id="80" name="Shape 80"/>
          <p:cNvSpPr/>
          <p:nvPr/>
        </p:nvSpPr>
        <p:spPr>
          <a:xfrm>
            <a:off x="957262" y="10964795"/>
            <a:ext cx="4826484" cy="1880461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" name="Project-Feeding-Kids-Logo_SP.png"/>
          <p:cNvPicPr>
            <a:picLocks noChangeAspect="1"/>
          </p:cNvPicPr>
          <p:nvPr/>
        </p:nvPicPr>
        <p:blipFill>
          <a:blip r:embed="rId4">
            <a:extLst/>
          </a:blip>
          <a:srcRect b="9854"/>
          <a:stretch>
            <a:fillRect/>
          </a:stretch>
        </p:blipFill>
        <p:spPr>
          <a:xfrm>
            <a:off x="1394680" y="11303105"/>
            <a:ext cx="3895134" cy="1741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637902" y="3577064"/>
            <a:ext cx="21108195" cy="9207501"/>
          </a:xfrm>
          <a:prstGeom prst="rect">
            <a:avLst/>
          </a:prstGeom>
        </p:spPr>
        <p:txBody>
          <a:bodyPr/>
          <a:lstStyle/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b="1" spc="-132"/>
            </a:pPr>
            <a:r>
              <a:rPr dirty="0"/>
              <a:t>El mismo servicio confiable: </a:t>
            </a:r>
            <a:r>
              <a:rPr b="0" dirty="0"/>
              <a:t>No conlleva ningún cambio en la distribución o mantenimiento del servicio de gas natural o electricidad, el cual continuará recibiendo de la empresa de servicios públicos local.</a:t>
            </a:r>
          </a:p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b="1" spc="-132"/>
            </a:pPr>
            <a:r>
              <a:rPr dirty="0"/>
              <a:t>Más opciones: </a:t>
            </a:r>
            <a:r>
              <a:rPr b="0" dirty="0"/>
              <a:t>Variedad de planes y opciones de precio no disponibles a través de las empresas de servicios públicos existentes y contratos con plazos que se ajustan a </a:t>
            </a:r>
            <a:r>
              <a:rPr lang="en-US" b="0" dirty="0" err="1"/>
              <a:t>t</a:t>
            </a:r>
            <a:r>
              <a:rPr b="0" dirty="0" err="1"/>
              <a:t>us</a:t>
            </a:r>
            <a:r>
              <a:rPr b="0" dirty="0"/>
              <a:t> necesidades.</a:t>
            </a:r>
          </a:p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spc="-132"/>
            </a:pPr>
            <a:r>
              <a:rPr dirty="0"/>
              <a:t>XOOM Energy ofrece productos responsables con el medioambiente </a:t>
            </a:r>
            <a:r>
              <a:rPr i="1" dirty="0"/>
              <a:t>(en </a:t>
            </a:r>
            <a:r>
              <a:rPr lang="en-US" i="1" dirty="0"/>
              <a:t>mercados selectos</a:t>
            </a:r>
            <a:r>
              <a:rPr i="1" dirty="0"/>
              <a:t>).</a:t>
            </a:r>
          </a:p>
          <a:p>
            <a:pPr marL="825500" indent="-825500" defTabSz="914400">
              <a:spcBef>
                <a:spcPts val="2600"/>
              </a:spcBef>
              <a:buClr>
                <a:srgbClr val="53585F"/>
              </a:buClr>
              <a:buSzPct val="100000"/>
              <a:buFont typeface="Arial"/>
              <a:defRPr sz="4400" b="1" spc="-132"/>
            </a:pPr>
            <a:r>
              <a:rPr dirty="0"/>
              <a:t>Propuesta de precios a la medida para las grandes empresas: </a:t>
            </a:r>
            <a:r>
              <a:rPr b="0" dirty="0"/>
              <a:t>Mejor precio disponible de XOOM Energy en base al uso, plan y duración del contrato.</a:t>
            </a:r>
          </a:p>
        </p:txBody>
      </p:sp>
      <p:pic>
        <p:nvPicPr>
          <p:cNvPr id="84" name="XOOMLogo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1581150"/>
            <a:ext cx="6253334" cy="1826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credit_ca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6852920" y="5719914"/>
            <a:ext cx="9261714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Servicios Mercantiles</a:t>
            </a:r>
          </a:p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Simple y asequible</a:t>
            </a:r>
          </a:p>
        </p:txBody>
      </p:sp>
      <p:sp>
        <p:nvSpPr>
          <p:cNvPr id="88" name="Shape 88"/>
          <p:cNvSpPr/>
          <p:nvPr/>
        </p:nvSpPr>
        <p:spPr>
          <a:xfrm>
            <a:off x="8368778" y="9021914"/>
            <a:ext cx="6229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89" name="Anovia WH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900" y="1149350"/>
            <a:ext cx="5041252" cy="347437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957262" y="10964795"/>
            <a:ext cx="4826484" cy="1880461"/>
          </a:xfrm>
          <a:prstGeom prst="rect">
            <a:avLst/>
          </a:prstGeom>
          <a:solidFill>
            <a:srgbClr val="FFFFFF">
              <a:alpha val="874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1" name="Project-Feeding-Kids-Logo_SP.png"/>
          <p:cNvPicPr>
            <a:picLocks noChangeAspect="1"/>
          </p:cNvPicPr>
          <p:nvPr/>
        </p:nvPicPr>
        <p:blipFill>
          <a:blip r:embed="rId4">
            <a:extLst/>
          </a:blip>
          <a:srcRect b="9854"/>
          <a:stretch>
            <a:fillRect/>
          </a:stretch>
        </p:blipFill>
        <p:spPr>
          <a:xfrm>
            <a:off x="1394680" y="11303105"/>
            <a:ext cx="3895134" cy="1741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8440400" y="4267200"/>
            <a:ext cx="4768652" cy="5453261"/>
          </a:xfrm>
          <a:prstGeom prst="rect">
            <a:avLst/>
          </a:prstGeom>
          <a:solidFill>
            <a:srgbClr val="67C8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637902" y="3958064"/>
            <a:ext cx="15597982" cy="9207501"/>
          </a:xfrm>
          <a:prstGeom prst="rect">
            <a:avLst/>
          </a:prstGeom>
        </p:spPr>
        <p:txBody>
          <a:bodyPr/>
          <a:lstStyle/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29"/>
            </a:pPr>
            <a:r>
              <a:rPr dirty="0" err="1"/>
              <a:t>Proceso</a:t>
            </a:r>
            <a:r>
              <a:rPr dirty="0"/>
              <a:t> de </a:t>
            </a:r>
            <a:r>
              <a:rPr dirty="0" err="1"/>
              <a:t>tramitación</a:t>
            </a:r>
            <a:r>
              <a:rPr dirty="0"/>
              <a:t> de </a:t>
            </a:r>
            <a:r>
              <a:rPr dirty="0" err="1"/>
              <a:t>pagos</a:t>
            </a:r>
            <a:r>
              <a:rPr dirty="0"/>
              <a:t> </a:t>
            </a:r>
            <a:r>
              <a:rPr dirty="0" err="1"/>
              <a:t>sencillo</a:t>
            </a:r>
            <a:r>
              <a:rPr dirty="0"/>
              <a:t> y </a:t>
            </a:r>
            <a:r>
              <a:rPr dirty="0" err="1"/>
              <a:t>organizado</a:t>
            </a:r>
            <a:r>
              <a:rPr dirty="0"/>
              <a:t> para que las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puedan</a:t>
            </a:r>
            <a:r>
              <a:rPr dirty="0"/>
              <a:t> </a:t>
            </a:r>
            <a:r>
              <a:rPr dirty="0" err="1"/>
              <a:t>aceptar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principales</a:t>
            </a:r>
            <a:r>
              <a:rPr dirty="0"/>
              <a:t> </a:t>
            </a:r>
            <a:r>
              <a:rPr dirty="0" err="1"/>
              <a:t>tipos</a:t>
            </a:r>
            <a:r>
              <a:rPr dirty="0"/>
              <a:t> de </a:t>
            </a:r>
            <a:r>
              <a:rPr dirty="0" err="1"/>
              <a:t>pago</a:t>
            </a:r>
            <a:r>
              <a:rPr dirty="0"/>
              <a:t>, </a:t>
            </a:r>
            <a:r>
              <a:rPr dirty="0" err="1"/>
              <a:t>incluyendo</a:t>
            </a:r>
            <a:r>
              <a:rPr dirty="0"/>
              <a:t> </a:t>
            </a:r>
            <a:r>
              <a:rPr dirty="0" err="1"/>
              <a:t>tarjetas</a:t>
            </a:r>
            <a:r>
              <a:rPr dirty="0"/>
              <a:t> de </a:t>
            </a:r>
            <a:r>
              <a:rPr dirty="0" err="1"/>
              <a:t>crédito</a:t>
            </a:r>
            <a:r>
              <a:rPr dirty="0"/>
              <a:t>, </a:t>
            </a:r>
            <a:r>
              <a:rPr dirty="0" err="1"/>
              <a:t>débito</a:t>
            </a:r>
            <a:r>
              <a:rPr dirty="0"/>
              <a:t>, </a:t>
            </a:r>
            <a:r>
              <a:rPr dirty="0" err="1"/>
              <a:t>tarjetas</a:t>
            </a:r>
            <a:r>
              <a:rPr dirty="0"/>
              <a:t> de </a:t>
            </a:r>
            <a:r>
              <a:rPr dirty="0" err="1"/>
              <a:t>regalo</a:t>
            </a:r>
            <a:r>
              <a:rPr dirty="0"/>
              <a:t>, </a:t>
            </a:r>
            <a:r>
              <a:rPr dirty="0" err="1"/>
              <a:t>cheques</a:t>
            </a:r>
            <a:r>
              <a:rPr dirty="0"/>
              <a:t> </a:t>
            </a:r>
            <a:r>
              <a:rPr dirty="0" err="1"/>
              <a:t>electrónicos</a:t>
            </a:r>
            <a:r>
              <a:rPr dirty="0"/>
              <a:t> y </a:t>
            </a:r>
            <a:r>
              <a:rPr dirty="0" err="1"/>
              <a:t>pagos</a:t>
            </a:r>
            <a:r>
              <a:rPr dirty="0"/>
              <a:t> de </a:t>
            </a:r>
            <a:r>
              <a:rPr dirty="0" err="1"/>
              <a:t>comercio</a:t>
            </a:r>
            <a:r>
              <a:rPr dirty="0"/>
              <a:t> </a:t>
            </a:r>
            <a:r>
              <a:rPr dirty="0" err="1"/>
              <a:t>electrónico</a:t>
            </a:r>
            <a:r>
              <a:rPr dirty="0"/>
              <a:t>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29"/>
            </a:pPr>
            <a:r>
              <a:rPr dirty="0"/>
              <a:t>Oper</a:t>
            </a:r>
            <a:r>
              <a:rPr lang="en-US" dirty="0"/>
              <a:t>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cualquier</a:t>
            </a:r>
            <a:r>
              <a:rPr dirty="0"/>
              <a:t> </a:t>
            </a:r>
            <a:r>
              <a:rPr dirty="0" err="1"/>
              <a:t>entorno</a:t>
            </a:r>
            <a:r>
              <a:rPr dirty="0"/>
              <a:t> de </a:t>
            </a:r>
            <a:r>
              <a:rPr dirty="0" err="1"/>
              <a:t>punto</a:t>
            </a:r>
            <a:r>
              <a:rPr dirty="0"/>
              <a:t> de </a:t>
            </a:r>
            <a:r>
              <a:rPr dirty="0" err="1"/>
              <a:t>venta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</a:t>
            </a:r>
            <a:br>
              <a:rPr dirty="0"/>
            </a:br>
            <a:r>
              <a:rPr dirty="0" err="1"/>
              <a:t>establecimientos</a:t>
            </a:r>
            <a:r>
              <a:rPr dirty="0"/>
              <a:t> </a:t>
            </a:r>
            <a:r>
              <a:rPr dirty="0" err="1"/>
              <a:t>comerciales</a:t>
            </a:r>
            <a:r>
              <a:rPr dirty="0"/>
              <a:t> y </a:t>
            </a:r>
            <a:r>
              <a:rPr dirty="0" err="1"/>
              <a:t>tiendas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o </a:t>
            </a:r>
            <a:r>
              <a:rPr dirty="0" err="1"/>
              <a:t>móviles</a:t>
            </a:r>
            <a:r>
              <a:rPr dirty="0"/>
              <a:t>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29"/>
            </a:pPr>
            <a:r>
              <a:rPr dirty="0" err="1"/>
              <a:t>Tarifas</a:t>
            </a:r>
            <a:r>
              <a:rPr dirty="0"/>
              <a:t> </a:t>
            </a:r>
            <a:r>
              <a:rPr dirty="0" err="1"/>
              <a:t>competitivas</a:t>
            </a:r>
            <a:r>
              <a:rPr dirty="0"/>
              <a:t>, sin cargos </a:t>
            </a:r>
            <a:r>
              <a:rPr dirty="0" err="1"/>
              <a:t>escondidos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términos</a:t>
            </a:r>
            <a:r>
              <a:rPr dirty="0"/>
              <a:t> </a:t>
            </a:r>
            <a:r>
              <a:rPr dirty="0" err="1"/>
              <a:t>confusos</a:t>
            </a:r>
            <a:r>
              <a:rPr dirty="0"/>
              <a:t>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29"/>
            </a:pPr>
            <a:r>
              <a:rPr dirty="0" err="1"/>
              <a:t>Plataforma</a:t>
            </a:r>
            <a:r>
              <a:rPr dirty="0"/>
              <a:t> </a:t>
            </a:r>
            <a:r>
              <a:rPr dirty="0" err="1"/>
              <a:t>tecnológica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 y </a:t>
            </a:r>
            <a:r>
              <a:rPr dirty="0" err="1"/>
              <a:t>fiable</a:t>
            </a:r>
            <a:r>
              <a:rPr dirty="0"/>
              <a:t>.</a:t>
            </a:r>
          </a:p>
          <a:p>
            <a:pPr marL="584200" indent="-584200" defTabSz="914400">
              <a:spcBef>
                <a:spcPts val="2000"/>
              </a:spcBef>
              <a:buClr>
                <a:srgbClr val="53585F"/>
              </a:buClr>
              <a:buSzPct val="100000"/>
              <a:buFont typeface="Arial"/>
              <a:defRPr sz="4300" spc="-129"/>
            </a:pPr>
            <a:r>
              <a:rPr dirty="0" err="1"/>
              <a:t>Servicio</a:t>
            </a:r>
            <a:r>
              <a:rPr dirty="0"/>
              <a:t> </a:t>
            </a:r>
            <a:r>
              <a:rPr dirty="0" err="1"/>
              <a:t>amigable</a:t>
            </a:r>
            <a:r>
              <a:rPr dirty="0"/>
              <a:t>, </a:t>
            </a:r>
            <a:r>
              <a:rPr dirty="0" err="1"/>
              <a:t>asistencia</a:t>
            </a:r>
            <a:r>
              <a:rPr dirty="0"/>
              <a:t> </a:t>
            </a:r>
            <a:r>
              <a:rPr dirty="0" err="1"/>
              <a:t>técnica</a:t>
            </a:r>
            <a:r>
              <a:rPr dirty="0"/>
              <a:t> </a:t>
            </a:r>
            <a:r>
              <a:rPr dirty="0" err="1"/>
              <a:t>especializada</a:t>
            </a:r>
            <a:r>
              <a:rPr dirty="0"/>
              <a:t> y </a:t>
            </a:r>
            <a:br>
              <a:rPr dirty="0"/>
            </a:b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personalizada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un </a:t>
            </a:r>
            <a:r>
              <a:rPr dirty="0" err="1"/>
              <a:t>único</a:t>
            </a:r>
            <a:r>
              <a:rPr dirty="0"/>
              <a:t> </a:t>
            </a:r>
            <a:r>
              <a:rPr dirty="0" err="1"/>
              <a:t>punto</a:t>
            </a:r>
            <a:r>
              <a:rPr dirty="0"/>
              <a:t> de </a:t>
            </a:r>
            <a:r>
              <a:rPr dirty="0" err="1"/>
              <a:t>contacto</a:t>
            </a:r>
            <a:r>
              <a:rPr dirty="0"/>
              <a:t>.</a:t>
            </a:r>
          </a:p>
        </p:txBody>
      </p:sp>
      <p:pic>
        <p:nvPicPr>
          <p:cNvPr id="95" name="Anovia_3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054100"/>
            <a:ext cx="4064000" cy="2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8525681" y="5049709"/>
            <a:ext cx="4598089" cy="388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spcBef>
                <a:spcPts val="600"/>
              </a:spcBef>
              <a:defRPr sz="4200" spc="-12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T</a:t>
            </a:r>
            <a:r>
              <a:rPr dirty="0" err="1"/>
              <a:t>e</a:t>
            </a:r>
            <a:r>
              <a:rPr dirty="0"/>
              <a:t> </a:t>
            </a:r>
            <a:r>
              <a:rPr dirty="0" err="1"/>
              <a:t>garantizamos</a:t>
            </a:r>
            <a:r>
              <a:rPr dirty="0"/>
              <a:t> </a:t>
            </a:r>
            <a:r>
              <a:rPr dirty="0" err="1"/>
              <a:t>ahorros</a:t>
            </a:r>
            <a:r>
              <a:rPr baseline="31999" dirty="0"/>
              <a:t>*</a:t>
            </a:r>
            <a:r>
              <a:rPr dirty="0"/>
              <a:t> o </a:t>
            </a:r>
            <a:r>
              <a:rPr lang="en-US" dirty="0" err="1"/>
              <a:t>t</a:t>
            </a:r>
            <a:r>
              <a:rPr dirty="0" err="1"/>
              <a:t>e</a:t>
            </a:r>
            <a:r>
              <a:rPr dirty="0"/>
              <a:t> </a:t>
            </a:r>
            <a:r>
              <a:rPr dirty="0" err="1"/>
              <a:t>regalaremos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b="1" dirty="0" err="1"/>
              <a:t>tarjeta</a:t>
            </a:r>
            <a:r>
              <a:rPr b="1" dirty="0"/>
              <a:t> Visa de $100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lang="en-US" dirty="0" err="1"/>
              <a:t>t</a:t>
            </a:r>
            <a:r>
              <a:rPr dirty="0" err="1"/>
              <a:t>u</a:t>
            </a:r>
            <a:r>
              <a:rPr dirty="0"/>
              <a:t> </a:t>
            </a:r>
            <a:r>
              <a:rPr dirty="0" err="1"/>
              <a:t>tiempo</a:t>
            </a:r>
            <a:r>
              <a:rPr dirty="0"/>
              <a:t>.</a:t>
            </a:r>
          </a:p>
          <a:p>
            <a:pPr defTabSz="914400">
              <a:spcBef>
                <a:spcPts val="600"/>
              </a:spcBef>
              <a:defRPr sz="3100" i="1" spc="-9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*Se </a:t>
            </a:r>
            <a:r>
              <a:rPr dirty="0" err="1"/>
              <a:t>aplican</a:t>
            </a:r>
            <a:r>
              <a:rPr dirty="0"/>
              <a:t> </a:t>
            </a:r>
            <a:r>
              <a:rPr dirty="0" err="1"/>
              <a:t>restricciones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482</Words>
  <Application>Microsoft Macintosh PowerPoint</Application>
  <PresentationFormat>Custom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Helvetica Light</vt:lpstr>
      <vt:lpstr>Helvetica Neue</vt:lpstr>
      <vt:lpstr>White</vt:lpstr>
      <vt:lpstr>Productos Comerciales - EE.UU.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Comerciales - EE.UU.</dc:title>
  <dc:creator>Vanessa Brunette</dc:creator>
  <cp:lastModifiedBy>Microsoft Office User</cp:lastModifiedBy>
  <cp:revision>9</cp:revision>
  <dcterms:modified xsi:type="dcterms:W3CDTF">2018-06-29T21:09:42Z</dcterms:modified>
</cp:coreProperties>
</file>