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147" d="100"/>
          <a:sy n="147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>
            <a:lvl1pPr algn="ctr">
              <a:defRPr sz="4400" spc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01609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9480" y="446448"/>
            <a:ext cx="6528894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2382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2pPr marL="783771" indent="-326571"/>
            <a:lvl3pPr marL="1219200" indent="-304800"/>
            <a:lvl4pPr marL="1737360" indent="-365760"/>
            <a:lvl5pPr marL="2194560" indent="-3657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25thAnniversary_Blue_outline_Final.png" descr="25thAnniversary_Blue_outline_Fin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6977" y="4095750"/>
            <a:ext cx="935890" cy="8572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899" marR="0" indent="-34289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1pPr>
      <a:lvl2pPr marL="691923" marR="0" indent="-234723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2pPr>
      <a:lvl3pPr marL="1133475" marR="0" indent="-219075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3pPr>
      <a:lvl4pPr marL="16344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4pPr>
      <a:lvl5pPr marL="20916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5pPr>
      <a:lvl6pPr marL="25488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6pPr>
      <a:lvl7pPr marL="30060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7pPr>
      <a:lvl8pPr marL="3463290" marR="0" indent="-26289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8pPr>
      <a:lvl9pPr marL="3920490" marR="0" indent="-26289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"/>
          <p:cNvSpPr txBox="1"/>
          <p:nvPr/>
        </p:nvSpPr>
        <p:spPr>
          <a:xfrm>
            <a:off x="914400" y="1040905"/>
            <a:ext cx="7240877" cy="423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hangingPunct="1"/>
            <a:r>
              <a:rPr lang="en-US" sz="20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Take the surprise out of your monthly electric and natural gas bills, enroll in </a:t>
            </a:r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SteadyLock 24 </a:t>
            </a:r>
            <a:r>
              <a:rPr lang="en-US" sz="20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and pay one flat monthly price. Worry less each month when you lock in your rate for 24 full months.</a:t>
            </a:r>
          </a:p>
          <a:p>
            <a:pPr lvl="0" hangingPunct="1"/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Alta Gas</a:t>
            </a:r>
          </a:p>
          <a:p>
            <a:pPr lvl="0" hangingPunct="1"/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ATCO - Electricity  </a:t>
            </a:r>
          </a:p>
          <a:p>
            <a:pPr lvl="0" hangingPunct="1"/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ATCO - Gas  </a:t>
            </a:r>
          </a:p>
          <a:p>
            <a:pPr lvl="0" hangingPunct="1"/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City of Lethbridge - Electricity  </a:t>
            </a:r>
          </a:p>
          <a:p>
            <a:pPr lvl="0" hangingPunct="1"/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ENMAX Power Corporation - Electricity</a:t>
            </a:r>
          </a:p>
          <a:p>
            <a:pPr lvl="0" hangingPunct="1"/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EPCOR – Electricity</a:t>
            </a:r>
          </a:p>
          <a:p>
            <a:pPr lvl="0" hangingPunct="1"/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400" b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FortisAlberta</a:t>
            </a:r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- Electricity</a:t>
            </a:r>
          </a:p>
          <a:p>
            <a:pPr lvl="0" hangingPunct="1">
              <a:lnSpc>
                <a:spcPct val="150000"/>
              </a:lnSpc>
            </a:pPr>
            <a:r>
              <a:rPr lang="en-US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Visit </a:t>
            </a:r>
            <a:r>
              <a:rPr lang="en-US" sz="1400" b="1" kern="1200" dirty="0">
                <a:solidFill>
                  <a:srgbClr val="39CFFF"/>
                </a:solidFill>
                <a:latin typeface="+mn-lt"/>
                <a:ea typeface="+mn-ea"/>
                <a:cs typeface="+mn-cs"/>
              </a:rPr>
              <a:t>https://acn.xoomenergy.ca/en/residential/alberta </a:t>
            </a:r>
            <a:r>
              <a:rPr lang="en-US" sz="1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for more information.</a:t>
            </a:r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" y="182880"/>
            <a:ext cx="667116" cy="753992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tangle 5"/>
          <p:cNvSpPr txBox="1"/>
          <p:nvPr/>
        </p:nvSpPr>
        <p:spPr>
          <a:xfrm>
            <a:off x="1645920" y="689575"/>
            <a:ext cx="55444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spc="-72">
                <a:solidFill>
                  <a:srgbClr val="59CAF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AUGUST</a:t>
            </a:r>
            <a:r>
              <a:rPr dirty="0">
                <a:solidFill>
                  <a:schemeClr val="bg1"/>
                </a:solidFill>
              </a:rPr>
              <a:t> 201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dirty="0">
                <a:solidFill>
                  <a:schemeClr val="bg1"/>
                </a:solidFill>
              </a:rPr>
              <a:t> MARKET INFORMATION</a:t>
            </a:r>
          </a:p>
        </p:txBody>
      </p:sp>
      <p:pic>
        <p:nvPicPr>
          <p:cNvPr id="6" name="natural_gas.png" descr="natural_g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60" y="182880"/>
            <a:ext cx="824273" cy="8877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 txBox="1"/>
          <p:nvPr/>
        </p:nvSpPr>
        <p:spPr>
          <a:xfrm>
            <a:off x="1645920" y="137512"/>
            <a:ext cx="749808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/>
              <a:t>Alberta</a:t>
            </a:r>
            <a:r>
              <a:rPr dirty="0"/>
              <a:t> – </a:t>
            </a:r>
            <a:r>
              <a:rPr sz="3200" b="0" i="1" dirty="0"/>
              <a:t>Electricity</a:t>
            </a:r>
            <a:r>
              <a:rPr lang="en-US" sz="3200" b="0" i="1" dirty="0"/>
              <a:t> &amp; Natural Gas</a:t>
            </a:r>
            <a:endParaRPr sz="3200" b="0" i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-12700" y="6350"/>
            <a:ext cx="9169400" cy="5130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8" name="TextBox 2"/>
          <p:cNvSpPr txBox="1"/>
          <p:nvPr/>
        </p:nvSpPr>
        <p:spPr>
          <a:xfrm>
            <a:off x="627680" y="4889717"/>
            <a:ext cx="196604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i="1">
                <a:solidFill>
                  <a:srgbClr val="FFFFFF"/>
                </a:solidFill>
              </a:defRPr>
            </a:lvl1pPr>
          </a:lstStyle>
          <a:p>
            <a:r>
              <a:t>*See your IBO Back Office for details</a:t>
            </a:r>
          </a:p>
        </p:txBody>
      </p:sp>
      <p:pic>
        <p:nvPicPr>
          <p:cNvPr id="49" name="Screen Shot 2017-12-11 at 9.12.06 AM.png" descr="Screen Shot 2017-12-11 at 9.12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52" y="402544"/>
            <a:ext cx="7213496" cy="4338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58</Words>
  <Application>Microsoft Macintosh PowerPoint</Application>
  <PresentationFormat>On-screen Show (16:9)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Arsov</dc:creator>
  <cp:lastModifiedBy>Microsoft Office User</cp:lastModifiedBy>
  <cp:revision>30</cp:revision>
  <dcterms:modified xsi:type="dcterms:W3CDTF">2018-08-07T16:56:32Z</dcterms:modified>
</cp:coreProperties>
</file>