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94" r:id="rId4"/>
    <p:sldId id="285" r:id="rId5"/>
    <p:sldId id="260" r:id="rId6"/>
    <p:sldId id="261" r:id="rId7"/>
    <p:sldId id="287" r:id="rId8"/>
    <p:sldId id="264" r:id="rId9"/>
    <p:sldId id="298" r:id="rId10"/>
    <p:sldId id="289" r:id="rId11"/>
    <p:sldId id="273" r:id="rId12"/>
    <p:sldId id="274" r:id="rId13"/>
    <p:sldId id="275" r:id="rId14"/>
    <p:sldId id="276" r:id="rId15"/>
    <p:sldId id="277" r:id="rId16"/>
    <p:sldId id="278" r:id="rId17"/>
    <p:sldId id="280" r:id="rId18"/>
    <p:sldId id="295" r:id="rId19"/>
    <p:sldId id="296" r:id="rId20"/>
    <p:sldId id="283" r:id="rId21"/>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EC9"/>
    <a:srgbClr val="5079BC"/>
    <a:srgbClr val="11B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CC"/>
          </a:solidFill>
        </a:fill>
      </a:tcStyle>
    </a:wholeTbl>
    <a:band2H>
      <a:tcTxStyle/>
      <a:tcStyle>
        <a:tcBdr/>
        <a:fill>
          <a:solidFill>
            <a:srgbClr val="E7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2" autoAdjust="0"/>
    <p:restoredTop sz="94660"/>
  </p:normalViewPr>
  <p:slideViewPr>
    <p:cSldViewPr snapToGrid="0" snapToObjects="1">
      <p:cViewPr varScale="1">
        <p:scale>
          <a:sx n="58" d="100"/>
          <a:sy n="58" d="100"/>
        </p:scale>
        <p:origin x="368" y="232"/>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5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05D792F3-474E-4DEE-BE3B-33A79EBD254B}" type="datetimeFigureOut">
              <a:rPr lang="en-US" smtClean="0"/>
              <a:t>8/22/18</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A4FBE706-8549-410E-A653-5D32991EEB5D}" type="slidenum">
              <a:rPr lang="en-US" smtClean="0"/>
              <a:t>‹#›</a:t>
            </a:fld>
            <a:endParaRPr lang="en-US" dirty="0"/>
          </a:p>
        </p:txBody>
      </p:sp>
    </p:spTree>
    <p:extLst>
      <p:ext uri="{BB962C8B-B14F-4D97-AF65-F5344CB8AC3E}">
        <p14:creationId xmlns:p14="http://schemas.microsoft.com/office/powerpoint/2010/main" val="247787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406400" y="696913"/>
            <a:ext cx="6197600" cy="3486150"/>
          </a:xfrm>
          <a:prstGeom prst="rect">
            <a:avLst/>
          </a:prstGeom>
        </p:spPr>
        <p:txBody>
          <a:bodyPr lIns="93164" tIns="46582" rIns="93164" bIns="46582"/>
          <a:lstStyle/>
          <a:p>
            <a:endParaRPr dirty="0"/>
          </a:p>
        </p:txBody>
      </p:sp>
      <p:sp>
        <p:nvSpPr>
          <p:cNvPr id="20" name="Shape 20"/>
          <p:cNvSpPr>
            <a:spLocks noGrp="1"/>
          </p:cNvSpPr>
          <p:nvPr>
            <p:ph type="body" sz="quarter" idx="1"/>
          </p:nvPr>
        </p:nvSpPr>
        <p:spPr>
          <a:xfrm>
            <a:off x="934720" y="4415790"/>
            <a:ext cx="5140960" cy="4183380"/>
          </a:xfrm>
          <a:prstGeom prst="rect">
            <a:avLst/>
          </a:prstGeom>
        </p:spPr>
        <p:txBody>
          <a:bodyPr lIns="93164" tIns="46582" rIns="93164" bIns="46582"/>
          <a:lstStyle/>
          <a:p>
            <a:endParaRPr/>
          </a:p>
        </p:txBody>
      </p:sp>
    </p:spTree>
    <p:extLst>
      <p:ext uri="{BB962C8B-B14F-4D97-AF65-F5344CB8AC3E}">
        <p14:creationId xmlns:p14="http://schemas.microsoft.com/office/powerpoint/2010/main" val="109562296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Gill Sans"/>
      </a:defRPr>
    </a:lvl1pPr>
    <a:lvl2pPr indent="228600" latinLnBrk="0">
      <a:defRPr sz="1200">
        <a:latin typeface="+mj-lt"/>
        <a:ea typeface="+mj-ea"/>
        <a:cs typeface="+mj-cs"/>
        <a:sym typeface="Gill Sans"/>
      </a:defRPr>
    </a:lvl2pPr>
    <a:lvl3pPr indent="457200" latinLnBrk="0">
      <a:defRPr sz="1200">
        <a:latin typeface="+mj-lt"/>
        <a:ea typeface="+mj-ea"/>
        <a:cs typeface="+mj-cs"/>
        <a:sym typeface="Gill Sans"/>
      </a:defRPr>
    </a:lvl3pPr>
    <a:lvl4pPr indent="685800" latinLnBrk="0">
      <a:defRPr sz="1200">
        <a:latin typeface="+mj-lt"/>
        <a:ea typeface="+mj-ea"/>
        <a:cs typeface="+mj-cs"/>
        <a:sym typeface="Gill Sans"/>
      </a:defRPr>
    </a:lvl4pPr>
    <a:lvl5pPr indent="914400" latinLnBrk="0">
      <a:defRPr sz="1200">
        <a:latin typeface="+mj-lt"/>
        <a:ea typeface="+mj-ea"/>
        <a:cs typeface="+mj-cs"/>
        <a:sym typeface="Gill Sans"/>
      </a:defRPr>
    </a:lvl5pPr>
    <a:lvl6pPr indent="1143000" latinLnBrk="0">
      <a:defRPr sz="1200">
        <a:latin typeface="+mj-lt"/>
        <a:ea typeface="+mj-ea"/>
        <a:cs typeface="+mj-cs"/>
        <a:sym typeface="Gill Sans"/>
      </a:defRPr>
    </a:lvl6pPr>
    <a:lvl7pPr indent="1371600" latinLnBrk="0">
      <a:defRPr sz="1200">
        <a:latin typeface="+mj-lt"/>
        <a:ea typeface="+mj-ea"/>
        <a:cs typeface="+mj-cs"/>
        <a:sym typeface="Gill Sans"/>
      </a:defRPr>
    </a:lvl7pPr>
    <a:lvl8pPr indent="1600200" latinLnBrk="0">
      <a:defRPr sz="1200">
        <a:latin typeface="+mj-lt"/>
        <a:ea typeface="+mj-ea"/>
        <a:cs typeface="+mj-cs"/>
        <a:sym typeface="Gill Sans"/>
      </a:defRPr>
    </a:lvl8pPr>
    <a:lvl9pPr indent="1828800" latinLnBrk="0">
      <a:defRPr sz="1200">
        <a:latin typeface="+mj-lt"/>
        <a:ea typeface="+mj-ea"/>
        <a:cs typeface="+mj-cs"/>
        <a:sym typeface="Gill San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20619144" y="11988800"/>
            <a:ext cx="3307656" cy="1270000"/>
          </a:xfrm>
          <a:prstGeom prst="rect">
            <a:avLst/>
          </a:prstGeom>
          <a:solidFill>
            <a:srgbClr val="FFFFFF"/>
          </a:solidFill>
          <a:ln w="12700">
            <a:miter lim="400000"/>
          </a:ln>
        </p:spPr>
        <p:txBody>
          <a:bodyPr lIns="45719" rIns="45719"/>
          <a:lstStyle/>
          <a:p>
            <a:endParaRPr dirty="0"/>
          </a:p>
        </p:txBody>
      </p:sp>
      <p:pic>
        <p:nvPicPr>
          <p:cNvPr id="3" name="ACN_1C_Blue.png"/>
          <p:cNvPicPr>
            <a:picLocks noChangeAspect="1"/>
          </p:cNvPicPr>
          <p:nvPr/>
        </p:nvPicPr>
        <p:blipFill>
          <a:blip r:embed="rId4">
            <a:extLst/>
          </a:blip>
          <a:stretch>
            <a:fillRect/>
          </a:stretch>
        </p:blipFill>
        <p:spPr>
          <a:xfrm>
            <a:off x="22198443" y="12576765"/>
            <a:ext cx="1347358" cy="351260"/>
          </a:xfrm>
          <a:prstGeom prst="rect">
            <a:avLst/>
          </a:prstGeom>
          <a:ln w="12700">
            <a:miter lim="400000"/>
          </a:ln>
        </p:spPr>
      </p:pic>
      <p:sp>
        <p:nvSpPr>
          <p:cNvPr id="4" name="Shape 4"/>
          <p:cNvSpPr>
            <a:spLocks noGrp="1"/>
          </p:cNvSpPr>
          <p:nvPr>
            <p:ph type="title"/>
          </p:nvPr>
        </p:nvSpPr>
        <p:spPr>
          <a:xfrm>
            <a:off x="1219200" y="184149"/>
            <a:ext cx="21945600" cy="3016252"/>
          </a:xfrm>
          <a:prstGeom prst="rect">
            <a:avLst/>
          </a:prstGeom>
          <a:ln w="12700">
            <a:miter lim="400000"/>
          </a:ln>
        </p:spPr>
        <p:txBody>
          <a:bodyPr lIns="50800" tIns="50800" rIns="50800" bIns="50800" anchor="ctr"/>
          <a:lstStyle/>
          <a:p>
            <a:endParaRPr/>
          </a:p>
        </p:txBody>
      </p:sp>
      <p:sp>
        <p:nvSpPr>
          <p:cNvPr id="5" name="Shape 5"/>
          <p:cNvSpPr>
            <a:spLocks noGrp="1"/>
          </p:cNvSpPr>
          <p:nvPr>
            <p:ph type="body" idx="1"/>
          </p:nvPr>
        </p:nvSpPr>
        <p:spPr>
          <a:xfrm>
            <a:off x="1219200" y="3200400"/>
            <a:ext cx="21945600" cy="10515600"/>
          </a:xfrm>
          <a:prstGeom prst="rect">
            <a:avLst/>
          </a:prstGeom>
          <a:ln w="12700">
            <a:miter lim="400000"/>
          </a:ln>
        </p:spPr>
        <p:txBody>
          <a:bodyPr lIns="50800" tIns="50800" rIns="50800" bIns="50800"/>
          <a:lstStyle/>
          <a:p>
            <a:endParaRPr/>
          </a:p>
        </p:txBody>
      </p:sp>
      <p:sp>
        <p:nvSpPr>
          <p:cNvPr id="6" name="Shape 6"/>
          <p:cNvSpPr>
            <a:spLocks noGrp="1"/>
          </p:cNvSpPr>
          <p:nvPr>
            <p:ph type="sldNum" sz="quarter" idx="2"/>
          </p:nvPr>
        </p:nvSpPr>
        <p:spPr>
          <a:xfrm>
            <a:off x="11785600" y="12344400"/>
            <a:ext cx="5689600" cy="736601"/>
          </a:xfrm>
          <a:prstGeom prst="rect">
            <a:avLst/>
          </a:prstGeom>
          <a:ln w="12700">
            <a:miter lim="400000"/>
          </a:ln>
        </p:spPr>
        <p:txBody>
          <a:bodyPr wrap="none" lIns="45719" rIns="45719" anchor="ctr">
            <a:spAutoFit/>
          </a:bodyPr>
          <a:lstStyle>
            <a:lvl1pPr algn="r">
              <a:defRPr sz="1200">
                <a:solidFill>
                  <a:srgbClr val="FFFFFF"/>
                </a:solidFill>
                <a:latin typeface="+mj-lt"/>
                <a:ea typeface="+mj-ea"/>
                <a:cs typeface="+mj-cs"/>
                <a:sym typeface="Gill Sans"/>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9pPr>
    </p:titleStyle>
    <p:bodyStyle>
      <a:lvl1pPr marL="1066800" marR="0" indent="-8001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1pPr>
      <a:lvl2pPr marL="32004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2pPr>
      <a:lvl3pPr marL="36449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3pPr>
      <a:lvl4pPr marL="40894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4pPr>
      <a:lvl5pPr marL="45339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5pPr>
      <a:lvl6pPr marL="49911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6pPr>
      <a:lvl7pPr marL="54483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7pPr>
      <a:lvl8pPr marL="59055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8pPr>
      <a:lvl9pPr marL="63627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SI_1.jpg"/>
          <p:cNvPicPr>
            <a:picLocks noChangeAspect="1"/>
          </p:cNvPicPr>
          <p:nvPr/>
        </p:nvPicPr>
        <p:blipFill>
          <a:blip r:embed="rId2">
            <a:extLst/>
          </a:blip>
          <a:stretch>
            <a:fillRect/>
          </a:stretch>
        </p:blipFill>
        <p:spPr>
          <a:xfrm>
            <a:off x="9024" y="0"/>
            <a:ext cx="24365952" cy="13716000"/>
          </a:xfrm>
          <a:prstGeom prst="rect">
            <a:avLst/>
          </a:prstGeom>
          <a:ln w="12700">
            <a:miter lim="400000"/>
          </a:ln>
        </p:spPr>
      </p:pic>
      <p:sp>
        <p:nvSpPr>
          <p:cNvPr id="23" name="Shape 23"/>
          <p:cNvSpPr>
            <a:spLocks noGrp="1"/>
          </p:cNvSpPr>
          <p:nvPr>
            <p:ph type="title" idx="4294967295"/>
          </p:nvPr>
        </p:nvSpPr>
        <p:spPr>
          <a:xfrm>
            <a:off x="-29121" y="7670799"/>
            <a:ext cx="24442243" cy="7848601"/>
          </a:xfrm>
          <a:prstGeom prst="rect">
            <a:avLst/>
          </a:prstGeom>
          <a:effectLst>
            <a:outerShdw blurRad="101600" dist="25400" dir="5400000" rotWithShape="0">
              <a:srgbClr val="000000">
                <a:alpha val="75000"/>
              </a:srgbClr>
            </a:outerShdw>
          </a:effectLst>
          <a:extLst>
            <a:ext uri="{C572A759-6A51-4108-AA02-DFA0A04FC94B}">
              <ma14:wrappingTextBoxFlag xmlns:ma14="http://schemas.microsoft.com/office/mac/drawingml/2011/main" xmlns="" val="1"/>
            </a:ext>
          </a:extLst>
        </p:spPr>
        <p:txBody>
          <a:bodyPr>
            <a:normAutofit/>
          </a:bodyPr>
          <a:lstStyle/>
          <a:p>
            <a:pPr algn="ctr">
              <a:lnSpc>
                <a:spcPct val="90000"/>
              </a:lnSpc>
              <a:defRPr spc="-348">
                <a:solidFill>
                  <a:srgbClr val="FFFFFF"/>
                </a:solidFill>
              </a:defRPr>
            </a:pPr>
            <a:r>
              <a:rPr lang="en-US" dirty="0"/>
              <a:t>U.S. </a:t>
            </a:r>
            <a:r>
              <a:rPr dirty="0"/>
              <a:t>Residential High Speed Internet</a:t>
            </a:r>
            <a:br>
              <a:rPr dirty="0"/>
            </a:br>
            <a:endParaRPr dirty="0"/>
          </a:p>
        </p:txBody>
      </p:sp>
      <p:pic>
        <p:nvPicPr>
          <p:cNvPr id="24" name="ACN_Logo_White.png"/>
          <p:cNvPicPr>
            <a:picLocks noChangeAspect="1"/>
          </p:cNvPicPr>
          <p:nvPr/>
        </p:nvPicPr>
        <p:blipFill>
          <a:blip r:embed="rId3">
            <a:extLst/>
          </a:blip>
          <a:stretch>
            <a:fillRect/>
          </a:stretch>
        </p:blipFill>
        <p:spPr>
          <a:xfrm>
            <a:off x="21549670" y="12379634"/>
            <a:ext cx="1818330" cy="47276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6"/>
          <p:cNvGrpSpPr/>
          <p:nvPr/>
        </p:nvGrpSpPr>
        <p:grpSpPr>
          <a:xfrm>
            <a:off x="1806040" y="10319311"/>
            <a:ext cx="944563" cy="2362200"/>
            <a:chOff x="0" y="0"/>
            <a:chExt cx="944562" cy="2362199"/>
          </a:xfrm>
        </p:grpSpPr>
        <p:sp>
          <p:nvSpPr>
            <p:cNvPr id="64" name="Shape 64"/>
            <p:cNvSpPr/>
            <p:nvPr/>
          </p:nvSpPr>
          <p:spPr>
            <a:xfrm>
              <a:off x="0" y="0"/>
              <a:ext cx="944563" cy="944881"/>
            </a:xfrm>
            <a:prstGeom prst="rect">
              <a:avLst/>
            </a:prstGeom>
            <a:solidFill>
              <a:srgbClr val="646669"/>
            </a:solidFill>
            <a:ln w="12700" cap="flat">
              <a:noFill/>
              <a:miter lim="400000"/>
            </a:ln>
            <a:effectLst/>
          </p:spPr>
          <p:txBody>
            <a:bodyPr wrap="square" lIns="45719" tIns="45719" rIns="45719" bIns="45719" numCol="1" anchor="t">
              <a:noAutofit/>
            </a:bodyPr>
            <a:lstStyle/>
            <a:p>
              <a:pPr algn="ctr">
                <a:defRPr>
                  <a:solidFill>
                    <a:srgbClr val="FFFFFF"/>
                  </a:solidFill>
                  <a:latin typeface="+mj-lt"/>
                  <a:ea typeface="+mj-ea"/>
                  <a:cs typeface="+mj-cs"/>
                  <a:sym typeface="Gill Sans"/>
                </a:defRPr>
              </a:pPr>
              <a:endParaRPr dirty="0"/>
            </a:p>
          </p:txBody>
        </p:sp>
        <p:sp>
          <p:nvSpPr>
            <p:cNvPr id="65" name="Shape 65"/>
            <p:cNvSpPr/>
            <p:nvPr/>
          </p:nvSpPr>
          <p:spPr>
            <a:xfrm>
              <a:off x="0" y="1417319"/>
              <a:ext cx="944563" cy="944881"/>
            </a:xfrm>
            <a:prstGeom prst="rect">
              <a:avLst/>
            </a:prstGeom>
            <a:solidFill>
              <a:srgbClr val="C4081E"/>
            </a:solidFill>
            <a:ln w="12700" cap="flat">
              <a:noFill/>
              <a:miter lim="400000"/>
            </a:ln>
            <a:effectLst/>
          </p:spPr>
          <p:txBody>
            <a:bodyPr wrap="square" lIns="45719" tIns="45719" rIns="45719" bIns="45719" numCol="1" anchor="t">
              <a:noAutofit/>
            </a:bodyPr>
            <a:lstStyle/>
            <a:p>
              <a:pPr algn="ctr">
                <a:defRPr>
                  <a:solidFill>
                    <a:srgbClr val="FFFFFF"/>
                  </a:solidFill>
                  <a:latin typeface="+mj-lt"/>
                  <a:ea typeface="+mj-ea"/>
                  <a:cs typeface="+mj-cs"/>
                  <a:sym typeface="Gill Sans"/>
                </a:defRPr>
              </a:pPr>
              <a:endParaRPr dirty="0"/>
            </a:p>
          </p:txBody>
        </p:sp>
      </p:grpSp>
      <p:sp>
        <p:nvSpPr>
          <p:cNvPr id="67" name="Shape 67"/>
          <p:cNvSpPr/>
          <p:nvPr/>
        </p:nvSpPr>
        <p:spPr>
          <a:xfrm>
            <a:off x="3000923" y="10500286"/>
            <a:ext cx="2014332"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457200">
              <a:defRPr sz="3500">
                <a:solidFill>
                  <a:srgbClr val="606060"/>
                </a:solidFill>
              </a:defRPr>
            </a:lvl1pPr>
          </a:lstStyle>
          <a:p>
            <a:pPr algn="l"/>
            <a:r>
              <a:rPr dirty="0"/>
              <a:t>DSL Only</a:t>
            </a:r>
          </a:p>
        </p:txBody>
      </p:sp>
      <p:sp>
        <p:nvSpPr>
          <p:cNvPr id="68" name="Shape 68"/>
          <p:cNvSpPr/>
          <p:nvPr/>
        </p:nvSpPr>
        <p:spPr>
          <a:xfrm>
            <a:off x="3000922" y="11956023"/>
            <a:ext cx="3375602"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defTabSz="457200">
              <a:defRPr sz="3500">
                <a:solidFill>
                  <a:srgbClr val="606060"/>
                </a:solidFill>
              </a:defRPr>
            </a:lvl1pPr>
          </a:lstStyle>
          <a:p>
            <a:pPr algn="l"/>
            <a:r>
              <a:rPr lang="en-US" dirty="0"/>
              <a:t>*</a:t>
            </a:r>
            <a:r>
              <a:rPr dirty="0"/>
              <a:t>Fiber and DSL</a:t>
            </a:r>
          </a:p>
        </p:txBody>
      </p:sp>
      <p:sp>
        <p:nvSpPr>
          <p:cNvPr id="70" name="Shape 70"/>
          <p:cNvSpPr>
            <a:spLocks noGrp="1"/>
          </p:cNvSpPr>
          <p:nvPr>
            <p:ph type="title" idx="4294967295"/>
          </p:nvPr>
        </p:nvSpPr>
        <p:spPr>
          <a:xfrm>
            <a:off x="1574799" y="1219200"/>
            <a:ext cx="21869402" cy="1752600"/>
          </a:xfrm>
          <a:prstGeom prst="rect">
            <a:avLst/>
          </a:prstGeom>
          <a:extLst>
            <a:ext uri="{C572A759-6A51-4108-AA02-DFA0A04FC94B}">
              <ma14:wrappingTextBoxFlag xmlns:ma14="http://schemas.microsoft.com/office/mac/drawingml/2011/main" xmlns="" val="1"/>
            </a:ext>
          </a:extLst>
        </p:spPr>
        <p:txBody>
          <a:bodyPr anchor="t">
            <a:normAutofit/>
          </a:bodyPr>
          <a:lstStyle>
            <a:lvl1pPr>
              <a:defRPr sz="9000">
                <a:solidFill>
                  <a:srgbClr val="535353"/>
                </a:solidFill>
              </a:defRPr>
            </a:lvl1pPr>
          </a:lstStyle>
          <a:p>
            <a:r>
              <a:rPr dirty="0"/>
              <a:t>Availability of High</a:t>
            </a:r>
            <a:r>
              <a:rPr lang="en-US" dirty="0"/>
              <a:t>-</a:t>
            </a:r>
            <a:r>
              <a:rPr dirty="0"/>
              <a:t>Speed Internet</a:t>
            </a:r>
          </a:p>
        </p:txBody>
      </p:sp>
      <p:sp>
        <p:nvSpPr>
          <p:cNvPr id="71" name="Shape 71"/>
          <p:cNvSpPr/>
          <p:nvPr/>
        </p:nvSpPr>
        <p:spPr>
          <a:xfrm>
            <a:off x="8507448" y="2727847"/>
            <a:ext cx="10394505" cy="1015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457200">
              <a:defRPr sz="6000" b="1">
                <a:solidFill>
                  <a:srgbClr val="379DCB"/>
                </a:solidFill>
              </a:defRPr>
            </a:lvl1pPr>
          </a:lstStyle>
          <a:p>
            <a:pPr algn="r"/>
            <a:r>
              <a:rPr dirty="0">
                <a:solidFill>
                  <a:srgbClr val="C4081E"/>
                </a:solidFill>
              </a:rPr>
              <a:t>IN FRONTIER TERRITORIES</a:t>
            </a:r>
          </a:p>
        </p:txBody>
      </p:sp>
      <p:sp>
        <p:nvSpPr>
          <p:cNvPr id="72" name="Shape 72"/>
          <p:cNvSpPr/>
          <p:nvPr/>
        </p:nvSpPr>
        <p:spPr>
          <a:xfrm>
            <a:off x="1600200" y="2667000"/>
            <a:ext cx="17301753"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1" name="Shape 94"/>
          <p:cNvSpPr/>
          <p:nvPr/>
        </p:nvSpPr>
        <p:spPr>
          <a:xfrm>
            <a:off x="1609191" y="2835215"/>
            <a:ext cx="4397161" cy="7279830"/>
          </a:xfrm>
          <a:prstGeom prst="rect">
            <a:avLst/>
          </a:prstGeom>
          <a:ln w="12700">
            <a:miter lim="400000"/>
          </a:ln>
          <a:extLst>
            <a:ext uri="{C572A759-6A51-4108-AA02-DFA0A04FC94B}">
              <ma14:wrappingTextBoxFlag xmlns:ma14="http://schemas.microsoft.com/office/mac/drawingml/2011/main" xmlns="" val="1"/>
            </a:ext>
          </a:extLst>
        </p:spPr>
        <p:txBody>
          <a:bodyPr lIns="45719" rIns="45719" numCol="2" spcCol="365760"/>
          <a:lstStyle/>
          <a:p>
            <a:pPr>
              <a:defRPr sz="3900" spc="-78">
                <a:solidFill>
                  <a:srgbClr val="535353"/>
                </a:solidFill>
              </a:defRPr>
            </a:pPr>
            <a:r>
              <a:rPr sz="2600" dirty="0">
                <a:solidFill>
                  <a:schemeClr val="bg2"/>
                </a:solidFill>
              </a:rPr>
              <a:t>Alabama</a:t>
            </a:r>
          </a:p>
          <a:p>
            <a:pPr>
              <a:defRPr sz="3900" spc="-78">
                <a:solidFill>
                  <a:srgbClr val="535353"/>
                </a:solidFill>
              </a:defRPr>
            </a:pPr>
            <a:r>
              <a:rPr sz="2600" dirty="0">
                <a:solidFill>
                  <a:srgbClr val="C00000"/>
                </a:solidFill>
              </a:rPr>
              <a:t>Arizona</a:t>
            </a:r>
            <a:endParaRPr lang="en-US" sz="2600" dirty="0">
              <a:solidFill>
                <a:srgbClr val="C00000"/>
              </a:solidFill>
            </a:endParaRPr>
          </a:p>
          <a:p>
            <a:pPr>
              <a:defRPr sz="3900" spc="-78">
                <a:solidFill>
                  <a:srgbClr val="535353"/>
                </a:solidFill>
              </a:defRPr>
            </a:pPr>
            <a:r>
              <a:rPr lang="en-US" sz="2600" spc="-78" dirty="0">
                <a:solidFill>
                  <a:schemeClr val="bg2"/>
                </a:solidFill>
              </a:rPr>
              <a:t>California*</a:t>
            </a:r>
            <a:endParaRPr sz="2600" spc="-78" dirty="0">
              <a:solidFill>
                <a:schemeClr val="bg2"/>
              </a:solidFill>
            </a:endParaRPr>
          </a:p>
          <a:p>
            <a:pPr>
              <a:defRPr sz="3900" spc="-78">
                <a:solidFill>
                  <a:srgbClr val="535353"/>
                </a:solidFill>
              </a:defRPr>
            </a:pPr>
            <a:r>
              <a:rPr lang="en-US" sz="2600" dirty="0">
                <a:solidFill>
                  <a:srgbClr val="C00000"/>
                </a:solidFill>
              </a:rPr>
              <a:t>Connecticut</a:t>
            </a:r>
            <a:endParaRPr sz="2600" dirty="0">
              <a:solidFill>
                <a:srgbClr val="C00000"/>
              </a:solidFill>
            </a:endParaRPr>
          </a:p>
          <a:p>
            <a:pPr>
              <a:defRPr sz="3900" spc="-78">
                <a:solidFill>
                  <a:srgbClr val="535353"/>
                </a:solidFill>
              </a:defRPr>
            </a:pPr>
            <a:r>
              <a:rPr sz="2600" dirty="0">
                <a:solidFill>
                  <a:schemeClr val="bg2"/>
                </a:solidFill>
              </a:rPr>
              <a:t>Florida</a:t>
            </a:r>
            <a:r>
              <a:rPr lang="en-US" sz="2600" dirty="0">
                <a:solidFill>
                  <a:schemeClr val="bg2"/>
                </a:solidFill>
              </a:rPr>
              <a:t>*</a:t>
            </a:r>
            <a:endParaRPr sz="2600" dirty="0">
              <a:solidFill>
                <a:schemeClr val="bg2"/>
              </a:solidFill>
            </a:endParaRPr>
          </a:p>
          <a:p>
            <a:pPr>
              <a:defRPr sz="3900" spc="-78">
                <a:solidFill>
                  <a:srgbClr val="535353"/>
                </a:solidFill>
              </a:defRPr>
            </a:pPr>
            <a:r>
              <a:rPr sz="2600" dirty="0">
                <a:solidFill>
                  <a:srgbClr val="C00000"/>
                </a:solidFill>
              </a:rPr>
              <a:t>Georgia</a:t>
            </a:r>
          </a:p>
          <a:p>
            <a:pPr>
              <a:defRPr sz="3900" spc="-78">
                <a:solidFill>
                  <a:srgbClr val="535353"/>
                </a:solidFill>
              </a:defRPr>
            </a:pPr>
            <a:r>
              <a:rPr sz="2600" dirty="0">
                <a:solidFill>
                  <a:schemeClr val="bg2"/>
                </a:solidFill>
              </a:rPr>
              <a:t>Idaho</a:t>
            </a:r>
          </a:p>
          <a:p>
            <a:pPr>
              <a:defRPr sz="3900" spc="-78">
                <a:solidFill>
                  <a:srgbClr val="535353"/>
                </a:solidFill>
              </a:defRPr>
            </a:pPr>
            <a:r>
              <a:rPr sz="2600" dirty="0">
                <a:solidFill>
                  <a:srgbClr val="C00000"/>
                </a:solidFill>
              </a:rPr>
              <a:t>Illinois</a:t>
            </a:r>
          </a:p>
          <a:p>
            <a:pPr>
              <a:defRPr sz="3900" spc="-78">
                <a:solidFill>
                  <a:srgbClr val="535353"/>
                </a:solidFill>
              </a:defRPr>
            </a:pPr>
            <a:r>
              <a:rPr sz="2600" dirty="0">
                <a:solidFill>
                  <a:schemeClr val="bg2"/>
                </a:solidFill>
              </a:rPr>
              <a:t>Indiana</a:t>
            </a:r>
            <a:r>
              <a:rPr lang="en-US" sz="2600" dirty="0">
                <a:solidFill>
                  <a:schemeClr val="bg2"/>
                </a:solidFill>
              </a:rPr>
              <a:t>*</a:t>
            </a:r>
            <a:endParaRPr sz="2600" dirty="0">
              <a:solidFill>
                <a:schemeClr val="bg2"/>
              </a:solidFill>
            </a:endParaRPr>
          </a:p>
          <a:p>
            <a:pPr>
              <a:defRPr sz="3900" spc="-78">
                <a:solidFill>
                  <a:srgbClr val="535353"/>
                </a:solidFill>
              </a:defRPr>
            </a:pPr>
            <a:r>
              <a:rPr sz="2600" dirty="0">
                <a:solidFill>
                  <a:srgbClr val="C00000"/>
                </a:solidFill>
              </a:rPr>
              <a:t>Iowa</a:t>
            </a:r>
            <a:endParaRPr lang="en-US" sz="2600" dirty="0">
              <a:solidFill>
                <a:srgbClr val="C00000"/>
              </a:solidFill>
            </a:endParaRPr>
          </a:p>
          <a:p>
            <a:pPr>
              <a:defRPr sz="3900" spc="-78">
                <a:solidFill>
                  <a:srgbClr val="535353"/>
                </a:solidFill>
              </a:defRPr>
            </a:pPr>
            <a:r>
              <a:rPr lang="en-US" sz="2600" spc="-78" dirty="0">
                <a:solidFill>
                  <a:schemeClr val="bg2"/>
                </a:solidFill>
              </a:rPr>
              <a:t>Michigan</a:t>
            </a:r>
          </a:p>
          <a:p>
            <a:pPr>
              <a:defRPr sz="3900" spc="-78">
                <a:solidFill>
                  <a:srgbClr val="535353"/>
                </a:solidFill>
              </a:defRPr>
            </a:pPr>
            <a:r>
              <a:rPr lang="en-US" sz="2600" spc="-78" dirty="0">
                <a:solidFill>
                  <a:srgbClr val="C00000"/>
                </a:solidFill>
              </a:rPr>
              <a:t>Minnesota</a:t>
            </a:r>
          </a:p>
          <a:p>
            <a:pPr>
              <a:defRPr sz="3900" spc="-78">
                <a:solidFill>
                  <a:srgbClr val="535353"/>
                </a:solidFill>
              </a:defRPr>
            </a:pPr>
            <a:r>
              <a:rPr lang="en-US" sz="2600" spc="-78" dirty="0">
                <a:solidFill>
                  <a:schemeClr val="bg2"/>
                </a:solidFill>
              </a:rPr>
              <a:t>Mississippi</a:t>
            </a:r>
          </a:p>
          <a:p>
            <a:pPr>
              <a:defRPr sz="3900" spc="-78">
                <a:solidFill>
                  <a:srgbClr val="535353"/>
                </a:solidFill>
              </a:defRPr>
            </a:pPr>
            <a:r>
              <a:rPr lang="en-US" sz="2600" spc="-78" dirty="0">
                <a:solidFill>
                  <a:srgbClr val="C00000"/>
                </a:solidFill>
              </a:rPr>
              <a:t>Montana</a:t>
            </a:r>
            <a:endParaRPr sz="2600" spc="-78" dirty="0">
              <a:solidFill>
                <a:srgbClr val="C00000"/>
              </a:solidFill>
            </a:endParaRPr>
          </a:p>
          <a:p>
            <a:pPr>
              <a:defRPr sz="3900" spc="-78">
                <a:solidFill>
                  <a:srgbClr val="535353"/>
                </a:solidFill>
              </a:defRPr>
            </a:pPr>
            <a:r>
              <a:rPr sz="2600" spc="-78" dirty="0">
                <a:solidFill>
                  <a:schemeClr val="bg2"/>
                </a:solidFill>
              </a:rPr>
              <a:t>Nebraska</a:t>
            </a:r>
          </a:p>
          <a:p>
            <a:pPr>
              <a:defRPr sz="3900" spc="-78">
                <a:solidFill>
                  <a:srgbClr val="535353"/>
                </a:solidFill>
              </a:defRPr>
            </a:pPr>
            <a:r>
              <a:rPr sz="2600" spc="-78" dirty="0">
                <a:solidFill>
                  <a:srgbClr val="C00000"/>
                </a:solidFill>
              </a:rPr>
              <a:t>Nevada</a:t>
            </a:r>
            <a:endParaRPr lang="en-US" sz="2600" spc="-78" dirty="0">
              <a:solidFill>
                <a:srgbClr val="C00000"/>
              </a:solidFill>
            </a:endParaRPr>
          </a:p>
          <a:p>
            <a:pPr>
              <a:defRPr sz="3900" spc="-78">
                <a:solidFill>
                  <a:srgbClr val="535353"/>
                </a:solidFill>
              </a:defRPr>
            </a:pPr>
            <a:r>
              <a:rPr sz="2600" spc="-78" dirty="0">
                <a:solidFill>
                  <a:schemeClr val="bg2"/>
                </a:solidFill>
              </a:rPr>
              <a:t>New Mexico</a:t>
            </a:r>
          </a:p>
          <a:p>
            <a:pPr>
              <a:defRPr sz="3900" spc="-78">
                <a:solidFill>
                  <a:srgbClr val="535353"/>
                </a:solidFill>
              </a:defRPr>
            </a:pPr>
            <a:r>
              <a:rPr sz="2600" spc="-78" dirty="0">
                <a:solidFill>
                  <a:srgbClr val="C00000"/>
                </a:solidFill>
              </a:rPr>
              <a:t>New York</a:t>
            </a:r>
          </a:p>
          <a:p>
            <a:pPr>
              <a:defRPr sz="3900" spc="-78">
                <a:solidFill>
                  <a:srgbClr val="535353"/>
                </a:solidFill>
              </a:defRPr>
            </a:pPr>
            <a:r>
              <a:rPr sz="2600" spc="-78" dirty="0">
                <a:solidFill>
                  <a:schemeClr val="bg2"/>
                </a:solidFill>
              </a:rPr>
              <a:t>North Carolina</a:t>
            </a:r>
          </a:p>
          <a:p>
            <a:pPr>
              <a:defRPr sz="3900" spc="-78">
                <a:solidFill>
                  <a:srgbClr val="535353"/>
                </a:solidFill>
              </a:defRPr>
            </a:pPr>
            <a:r>
              <a:rPr sz="2600" spc="-78" dirty="0">
                <a:solidFill>
                  <a:srgbClr val="C00000"/>
                </a:solidFill>
              </a:rPr>
              <a:t>Ohio</a:t>
            </a:r>
          </a:p>
          <a:p>
            <a:pPr>
              <a:defRPr sz="3900" spc="-78">
                <a:solidFill>
                  <a:srgbClr val="535353"/>
                </a:solidFill>
              </a:defRPr>
            </a:pPr>
            <a:r>
              <a:rPr sz="2600" spc="-78" dirty="0">
                <a:solidFill>
                  <a:schemeClr val="bg2"/>
                </a:solidFill>
              </a:rPr>
              <a:t>Oregon</a:t>
            </a:r>
            <a:r>
              <a:rPr lang="en-US" sz="2600" spc="-78" dirty="0">
                <a:solidFill>
                  <a:schemeClr val="bg2"/>
                </a:solidFill>
              </a:rPr>
              <a:t>*</a:t>
            </a:r>
            <a:endParaRPr sz="2600" spc="-78" dirty="0">
              <a:solidFill>
                <a:schemeClr val="bg2"/>
              </a:solidFill>
            </a:endParaRPr>
          </a:p>
          <a:p>
            <a:pPr>
              <a:defRPr sz="3900" spc="-78">
                <a:solidFill>
                  <a:srgbClr val="535353"/>
                </a:solidFill>
              </a:defRPr>
            </a:pPr>
            <a:r>
              <a:rPr sz="2600" spc="-78" dirty="0">
                <a:solidFill>
                  <a:srgbClr val="C00000"/>
                </a:solidFill>
              </a:rPr>
              <a:t>Pennsylvania</a:t>
            </a:r>
          </a:p>
          <a:p>
            <a:pPr>
              <a:defRPr sz="3900" spc="-78">
                <a:solidFill>
                  <a:srgbClr val="535353"/>
                </a:solidFill>
              </a:defRPr>
            </a:pPr>
            <a:r>
              <a:rPr sz="2600" spc="-78" dirty="0">
                <a:solidFill>
                  <a:schemeClr val="bg2"/>
                </a:solidFill>
              </a:rPr>
              <a:t>South Carolina</a:t>
            </a:r>
            <a:r>
              <a:rPr lang="en-US" sz="2600" spc="-78" dirty="0">
                <a:solidFill>
                  <a:schemeClr val="bg2"/>
                </a:solidFill>
              </a:rPr>
              <a:t>*</a:t>
            </a:r>
            <a:endParaRPr sz="2600" spc="-78" dirty="0">
              <a:solidFill>
                <a:schemeClr val="bg2"/>
              </a:solidFill>
            </a:endParaRPr>
          </a:p>
          <a:p>
            <a:pPr>
              <a:defRPr sz="3900" spc="-78">
                <a:solidFill>
                  <a:srgbClr val="535353"/>
                </a:solidFill>
              </a:defRPr>
            </a:pPr>
            <a:r>
              <a:rPr sz="2600" spc="-78" dirty="0">
                <a:solidFill>
                  <a:srgbClr val="C00000"/>
                </a:solidFill>
              </a:rPr>
              <a:t>Tennessee</a:t>
            </a:r>
          </a:p>
          <a:p>
            <a:pPr>
              <a:defRPr sz="3900" spc="-78">
                <a:solidFill>
                  <a:srgbClr val="535353"/>
                </a:solidFill>
              </a:defRPr>
            </a:pPr>
            <a:r>
              <a:rPr sz="2600" spc="-78" dirty="0">
                <a:solidFill>
                  <a:schemeClr val="bg2"/>
                </a:solidFill>
              </a:rPr>
              <a:t>Texas</a:t>
            </a:r>
            <a:r>
              <a:rPr lang="en-US" sz="2600" spc="-78" dirty="0">
                <a:solidFill>
                  <a:schemeClr val="bg2"/>
                </a:solidFill>
              </a:rPr>
              <a:t>*</a:t>
            </a:r>
            <a:endParaRPr sz="2600" spc="-78" dirty="0">
              <a:solidFill>
                <a:schemeClr val="bg2"/>
              </a:solidFill>
            </a:endParaRPr>
          </a:p>
          <a:p>
            <a:pPr>
              <a:defRPr sz="3900" spc="-78">
                <a:solidFill>
                  <a:srgbClr val="535353"/>
                </a:solidFill>
              </a:defRPr>
            </a:pPr>
            <a:r>
              <a:rPr sz="2600" spc="-78" dirty="0">
                <a:solidFill>
                  <a:srgbClr val="C00000"/>
                </a:solidFill>
              </a:rPr>
              <a:t>Utah</a:t>
            </a:r>
          </a:p>
          <a:p>
            <a:pPr>
              <a:defRPr sz="3900" spc="-78">
                <a:solidFill>
                  <a:srgbClr val="535353"/>
                </a:solidFill>
              </a:defRPr>
            </a:pPr>
            <a:r>
              <a:rPr sz="2600" spc="-78" dirty="0">
                <a:solidFill>
                  <a:schemeClr val="bg2"/>
                </a:solidFill>
              </a:rPr>
              <a:t>Washington</a:t>
            </a:r>
            <a:r>
              <a:rPr lang="en-US" sz="2600" spc="-78" dirty="0">
                <a:solidFill>
                  <a:schemeClr val="bg2"/>
                </a:solidFill>
              </a:rPr>
              <a:t>*</a:t>
            </a:r>
          </a:p>
          <a:p>
            <a:pPr>
              <a:defRPr sz="3900" spc="-78">
                <a:solidFill>
                  <a:srgbClr val="535353"/>
                </a:solidFill>
              </a:defRPr>
            </a:pPr>
            <a:r>
              <a:rPr lang="en-US" sz="2600" spc="-78" dirty="0">
                <a:solidFill>
                  <a:srgbClr val="C00000"/>
                </a:solidFill>
              </a:rPr>
              <a:t>West Virginia</a:t>
            </a:r>
            <a:endParaRPr sz="2600" spc="-78" dirty="0">
              <a:solidFill>
                <a:srgbClr val="C00000"/>
              </a:solidFill>
            </a:endParaRPr>
          </a:p>
          <a:p>
            <a:pPr>
              <a:defRPr sz="3900" spc="-78">
                <a:solidFill>
                  <a:srgbClr val="535353"/>
                </a:solidFill>
              </a:defRPr>
            </a:pPr>
            <a:r>
              <a:rPr sz="2600" spc="-78" dirty="0">
                <a:solidFill>
                  <a:schemeClr val="bg2"/>
                </a:solidFill>
              </a:rPr>
              <a:t>Wisconsin</a:t>
            </a:r>
          </a:p>
        </p:txBody>
      </p:sp>
      <p:pic>
        <p:nvPicPr>
          <p:cNvPr id="14" name="Picture 13" descr="US_HSI_Frontier_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663" y="3743510"/>
            <a:ext cx="15219823" cy="9755906"/>
          </a:xfrm>
          <a:prstGeom prst="rect">
            <a:avLst/>
          </a:prstGeom>
        </p:spPr>
      </p:pic>
    </p:spTree>
    <p:extLst>
      <p:ext uri="{BB962C8B-B14F-4D97-AF65-F5344CB8AC3E}">
        <p14:creationId xmlns:p14="http://schemas.microsoft.com/office/powerpoint/2010/main" val="3860314112"/>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1574799" y="3319142"/>
            <a:ext cx="8695268" cy="42473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3600"/>
              </a:spcBef>
              <a:buSzPct val="100000"/>
              <a:buFont typeface="Arial"/>
              <a:buChar char="•"/>
              <a:defRPr sz="6000" spc="-119">
                <a:solidFill>
                  <a:srgbClr val="606060"/>
                </a:solidFill>
              </a:defRPr>
            </a:pPr>
            <a:r>
              <a:rPr sz="4800" dirty="0"/>
              <a:t>All orders must be </a:t>
            </a:r>
            <a:r>
              <a:rPr lang="en-US" sz="4800" dirty="0"/>
              <a:t>submitted</a:t>
            </a:r>
            <a:r>
              <a:rPr sz="4800" dirty="0"/>
              <a:t> online</a:t>
            </a:r>
            <a:r>
              <a:rPr lang="en-US" sz="4800" dirty="0"/>
              <a:t>, via the ACN order portal </a:t>
            </a:r>
            <a:endParaRPr sz="4800" dirty="0"/>
          </a:p>
          <a:p>
            <a:pPr marL="857250" indent="-857250">
              <a:spcBef>
                <a:spcPts val="3600"/>
              </a:spcBef>
              <a:buSzPct val="100000"/>
              <a:buFont typeface="Arial"/>
              <a:buChar char="•"/>
              <a:defRPr sz="6000" spc="-119">
                <a:solidFill>
                  <a:srgbClr val="606060"/>
                </a:solidFill>
              </a:defRPr>
            </a:pPr>
            <a:r>
              <a:rPr sz="4800" dirty="0"/>
              <a:t>Direct customers to your </a:t>
            </a:r>
            <a:r>
              <a:rPr lang="en-US" sz="4800" dirty="0"/>
              <a:t>ACN Storefront </a:t>
            </a:r>
            <a:r>
              <a:rPr sz="4800" dirty="0"/>
              <a:t>and select Internet</a:t>
            </a:r>
          </a:p>
        </p:txBody>
      </p:sp>
      <p:sp>
        <p:nvSpPr>
          <p:cNvPr id="120" name="Shape 120"/>
          <p:cNvSpPr/>
          <p:nvPr/>
        </p:nvSpPr>
        <p:spPr>
          <a:xfrm>
            <a:off x="1600200" y="2667000"/>
            <a:ext cx="7078459"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21" name="Shape 121"/>
          <p:cNvSpPr/>
          <p:nvPr/>
        </p:nvSpPr>
        <p:spPr>
          <a:xfrm>
            <a:off x="1574799" y="1219199"/>
            <a:ext cx="7560570" cy="175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How to Order</a:t>
            </a:r>
          </a:p>
        </p:txBody>
      </p:sp>
      <p:sp>
        <p:nvSpPr>
          <p:cNvPr id="3" name="Rectangle 2"/>
          <p:cNvSpPr/>
          <p:nvPr/>
        </p:nvSpPr>
        <p:spPr>
          <a:xfrm>
            <a:off x="1600200" y="9206463"/>
            <a:ext cx="20353869" cy="2031325"/>
          </a:xfrm>
          <a:prstGeom prst="rect">
            <a:avLst/>
          </a:prstGeom>
        </p:spPr>
        <p:txBody>
          <a:bodyPr wrap="square">
            <a:spAutoFit/>
          </a:bodyPr>
          <a:lstStyle/>
          <a:p>
            <a:pPr marL="857250" indent="-857250">
              <a:spcBef>
                <a:spcPts val="3600"/>
              </a:spcBef>
              <a:buSzPct val="100000"/>
              <a:buFont typeface="Arial"/>
              <a:buChar char="•"/>
              <a:defRPr sz="6000" spc="-119">
                <a:solidFill>
                  <a:srgbClr val="606060"/>
                </a:solidFill>
              </a:defRPr>
            </a:pPr>
            <a:r>
              <a:rPr lang="en-US" sz="4800" dirty="0"/>
              <a:t>Online order portal is available on all browsers and mobile devices</a:t>
            </a:r>
          </a:p>
          <a:p>
            <a:pPr marL="857250" indent="-857250">
              <a:spcBef>
                <a:spcPts val="3600"/>
              </a:spcBef>
              <a:buSzPct val="100000"/>
              <a:buFont typeface="Arial"/>
              <a:buChar char="•"/>
              <a:defRPr sz="6000" spc="-119">
                <a:solidFill>
                  <a:srgbClr val="606060"/>
                </a:solidFill>
              </a:defRPr>
            </a:pPr>
            <a:r>
              <a:rPr lang="en-US" sz="4800" dirty="0"/>
              <a:t>Some providers may direct customers to contact them to complete the sale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235" y="2667000"/>
            <a:ext cx="12373404" cy="4899459"/>
          </a:xfrm>
          <a:prstGeom prst="rect">
            <a:avLst/>
          </a:prstGeom>
        </p:spPr>
      </p:pic>
      <p:sp>
        <p:nvSpPr>
          <p:cNvPr id="2" name="Rectangle 1"/>
          <p:cNvSpPr/>
          <p:nvPr/>
        </p:nvSpPr>
        <p:spPr>
          <a:xfrm>
            <a:off x="15378545" y="4502727"/>
            <a:ext cx="1547091" cy="415637"/>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5600" b="0" i="0" u="none" strike="noStrike" cap="none" spc="0" normalizeH="0" baseline="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1752600" y="3494963"/>
            <a:ext cx="9151541" cy="840230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857250" indent="-857250">
              <a:spcBef>
                <a:spcPts val="3600"/>
              </a:spcBef>
              <a:buSzPct val="100000"/>
              <a:buFont typeface="Arial"/>
              <a:buChar char="•"/>
              <a:defRPr sz="6000" spc="-119">
                <a:solidFill>
                  <a:srgbClr val="606060"/>
                </a:solidFill>
              </a:defRPr>
            </a:pPr>
            <a:r>
              <a:rPr lang="en-US" dirty="0"/>
              <a:t>Customer enters address to see offers available in their area</a:t>
            </a:r>
            <a:endParaRPr dirty="0"/>
          </a:p>
          <a:p>
            <a:pPr marL="857250" indent="-857250">
              <a:spcBef>
                <a:spcPts val="3600"/>
              </a:spcBef>
              <a:buSzPct val="100000"/>
              <a:buFont typeface="Arial"/>
              <a:buChar char="•"/>
              <a:defRPr sz="6000" spc="-119">
                <a:solidFill>
                  <a:srgbClr val="606060"/>
                </a:solidFill>
              </a:defRPr>
            </a:pPr>
            <a:r>
              <a:rPr lang="en-US" dirty="0"/>
              <a:t>Your IBO# should be visible in the IBO ID# field</a:t>
            </a:r>
            <a:endParaRPr dirty="0"/>
          </a:p>
          <a:p>
            <a:pPr marL="857250" indent="-857250">
              <a:spcBef>
                <a:spcPts val="3600"/>
              </a:spcBef>
              <a:buSzPct val="100000"/>
              <a:buFont typeface="Arial"/>
              <a:buChar char="•"/>
              <a:defRPr sz="6000" spc="-119">
                <a:solidFill>
                  <a:srgbClr val="606060"/>
                </a:solidFill>
              </a:defRPr>
            </a:pPr>
            <a:r>
              <a:rPr dirty="0"/>
              <a:t>Click “Find the Best Deals”</a:t>
            </a:r>
          </a:p>
        </p:txBody>
      </p:sp>
      <p:sp>
        <p:nvSpPr>
          <p:cNvPr id="125" name="Shape 125"/>
          <p:cNvSpPr/>
          <p:nvPr/>
        </p:nvSpPr>
        <p:spPr>
          <a:xfrm>
            <a:off x="1600200" y="2667000"/>
            <a:ext cx="13046295"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26" name="Shape 126"/>
          <p:cNvSpPr/>
          <p:nvPr/>
        </p:nvSpPr>
        <p:spPr>
          <a:xfrm>
            <a:off x="1574799" y="1219200"/>
            <a:ext cx="1756132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Check Service Availability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2732" y="4016423"/>
            <a:ext cx="11093915" cy="6091501"/>
          </a:xfrm>
          <a:prstGeom prst="rect">
            <a:avLst/>
          </a:prstGeom>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574800" y="2971800"/>
            <a:ext cx="9666942" cy="91409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2400"/>
              </a:spcBef>
              <a:buSzPct val="100000"/>
              <a:buFont typeface="Helvetica"/>
              <a:buChar char="•"/>
              <a:defRPr sz="4600" spc="-91">
                <a:solidFill>
                  <a:srgbClr val="606060"/>
                </a:solidFill>
              </a:defRPr>
            </a:pPr>
            <a:r>
              <a:rPr lang="en-US" sz="4800" dirty="0"/>
              <a:t>Internet offers are displayed from highest to lowest speed*</a:t>
            </a:r>
          </a:p>
          <a:p>
            <a:pPr marL="857250" indent="-857250">
              <a:spcBef>
                <a:spcPts val="2400"/>
              </a:spcBef>
              <a:buSzPct val="100000"/>
              <a:buFont typeface="Helvetica"/>
              <a:buChar char="•"/>
              <a:defRPr sz="4600" spc="-91">
                <a:solidFill>
                  <a:srgbClr val="606060"/>
                </a:solidFill>
              </a:defRPr>
            </a:pPr>
            <a:r>
              <a:rPr sz="4800" dirty="0"/>
              <a:t>Review offers, pricing and promotions</a:t>
            </a:r>
          </a:p>
          <a:p>
            <a:pPr marL="857250" indent="-857250">
              <a:spcBef>
                <a:spcPts val="2400"/>
              </a:spcBef>
              <a:buSzPct val="100000"/>
              <a:buFont typeface="Helvetica"/>
              <a:buChar char="•"/>
              <a:defRPr sz="4600" spc="-91">
                <a:solidFill>
                  <a:srgbClr val="606060"/>
                </a:solidFill>
              </a:defRPr>
            </a:pPr>
            <a:r>
              <a:rPr sz="4800" dirty="0"/>
              <a:t>Click “See Details” for more information </a:t>
            </a:r>
            <a:r>
              <a:rPr lang="en-US" sz="4800" dirty="0"/>
              <a:t>about</a:t>
            </a:r>
            <a:r>
              <a:rPr sz="4800" dirty="0"/>
              <a:t> Features</a:t>
            </a:r>
            <a:r>
              <a:rPr lang="en-US" sz="4800" dirty="0"/>
              <a:t> </a:t>
            </a:r>
            <a:r>
              <a:rPr sz="4800" dirty="0"/>
              <a:t>/</a:t>
            </a:r>
            <a:r>
              <a:rPr lang="en-US" sz="4800" dirty="0"/>
              <a:t> </a:t>
            </a:r>
            <a:r>
              <a:rPr sz="4800" dirty="0"/>
              <a:t>Benefits, Pricing, Promotions, and Bonus offers </a:t>
            </a:r>
          </a:p>
          <a:p>
            <a:pPr marL="857250" indent="-857250">
              <a:spcBef>
                <a:spcPts val="2400"/>
              </a:spcBef>
              <a:buSzPct val="100000"/>
              <a:buFont typeface="Helvetica"/>
              <a:buChar char="•"/>
              <a:defRPr sz="4600" spc="-91">
                <a:solidFill>
                  <a:srgbClr val="606060"/>
                </a:solidFill>
              </a:defRPr>
            </a:pPr>
            <a:r>
              <a:rPr lang="en-US" sz="4800" dirty="0"/>
              <a:t>Once purchase decision is made, customer should s</a:t>
            </a:r>
            <a:r>
              <a:rPr sz="4800" dirty="0"/>
              <a:t>elect </a:t>
            </a:r>
            <a:r>
              <a:rPr lang="en-US" sz="4800" dirty="0"/>
              <a:t>desired </a:t>
            </a:r>
            <a:r>
              <a:rPr sz="4800" dirty="0"/>
              <a:t>Offer</a:t>
            </a:r>
          </a:p>
        </p:txBody>
      </p:sp>
      <p:sp>
        <p:nvSpPr>
          <p:cNvPr id="130" name="Shape 130"/>
          <p:cNvSpPr/>
          <p:nvPr/>
        </p:nvSpPr>
        <p:spPr>
          <a:xfrm>
            <a:off x="1600198" y="2667000"/>
            <a:ext cx="14296293"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31" name="Shape 131"/>
          <p:cNvSpPr/>
          <p:nvPr/>
        </p:nvSpPr>
        <p:spPr>
          <a:xfrm>
            <a:off x="1574799" y="1219200"/>
            <a:ext cx="1756132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lang="en-US" dirty="0"/>
              <a:t>Review and Choose Service</a:t>
            </a:r>
            <a:endParaRPr dirty="0"/>
          </a:p>
        </p:txBody>
      </p:sp>
      <p:pic>
        <p:nvPicPr>
          <p:cNvPr id="5" name="Picture 4"/>
          <p:cNvPicPr>
            <a:picLocks noChangeAspect="1"/>
          </p:cNvPicPr>
          <p:nvPr/>
        </p:nvPicPr>
        <p:blipFill>
          <a:blip r:embed="rId2"/>
          <a:stretch>
            <a:fillRect/>
          </a:stretch>
        </p:blipFill>
        <p:spPr>
          <a:xfrm>
            <a:off x="12849082" y="2971800"/>
            <a:ext cx="10394485" cy="838786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600201" y="12525180"/>
            <a:ext cx="21844000" cy="523220"/>
          </a:xfrm>
          <a:prstGeom prst="rect">
            <a:avLst/>
          </a:prstGeom>
        </p:spPr>
        <p:txBody>
          <a:bodyPr wrap="square">
            <a:spAutoFit/>
          </a:bodyPr>
          <a:lstStyle/>
          <a:p>
            <a:pPr lvl="0">
              <a:spcBef>
                <a:spcPts val="1800"/>
              </a:spcBef>
              <a:defRPr sz="2800" i="1" spc="-56">
                <a:solidFill>
                  <a:srgbClr val="606060"/>
                </a:solidFill>
              </a:defRPr>
            </a:pPr>
            <a:r>
              <a:rPr lang="en-US" sz="2800" i="1" spc="-56" dirty="0">
                <a:solidFill>
                  <a:srgbClr val="606060"/>
                </a:solidFill>
              </a:rPr>
              <a:t>*Internet speeds are subject to availability by location. “Up to” speeds based on optimal conditions using a wired connection. </a:t>
            </a:r>
            <a:endParaRPr lang="en-US" sz="2800" i="1" spc="-72" dirty="0">
              <a:solidFill>
                <a:srgbClr val="535353"/>
              </a:solidFill>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1651000" y="3057524"/>
            <a:ext cx="9995568" cy="778674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3600"/>
              </a:spcBef>
              <a:buSzPct val="100000"/>
              <a:defRPr sz="4400" spc="-88">
                <a:solidFill>
                  <a:srgbClr val="606060"/>
                </a:solidFill>
              </a:defRPr>
            </a:pPr>
            <a:r>
              <a:rPr sz="4000" dirty="0"/>
              <a:t>Customer must complete</a:t>
            </a:r>
            <a:r>
              <a:rPr lang="en-US" sz="4000" dirty="0"/>
              <a:t> the</a:t>
            </a:r>
            <a:r>
              <a:rPr sz="4000" dirty="0"/>
              <a:t> customer information</a:t>
            </a:r>
            <a:r>
              <a:rPr lang="en-US" sz="4000" dirty="0"/>
              <a:t>:</a:t>
            </a:r>
            <a:endParaRPr sz="4000" dirty="0"/>
          </a:p>
          <a:p>
            <a:pPr marL="857250" indent="-857250">
              <a:spcBef>
                <a:spcPts val="3600"/>
              </a:spcBef>
              <a:buSzPct val="100000"/>
              <a:buFont typeface="Helvetica"/>
              <a:buChar char="•"/>
              <a:defRPr sz="4400" spc="-88">
                <a:solidFill>
                  <a:srgbClr val="606060"/>
                </a:solidFill>
              </a:defRPr>
            </a:pPr>
            <a:r>
              <a:rPr sz="4000" dirty="0"/>
              <a:t>Select Offer Options </a:t>
            </a:r>
          </a:p>
          <a:p>
            <a:pPr marL="857250" indent="-857250">
              <a:spcBef>
                <a:spcPts val="3600"/>
              </a:spcBef>
              <a:buSzPct val="100000"/>
              <a:buFont typeface="Helvetica"/>
              <a:buChar char="•"/>
              <a:defRPr sz="4400" spc="-88">
                <a:solidFill>
                  <a:srgbClr val="606060"/>
                </a:solidFill>
              </a:defRPr>
            </a:pPr>
            <a:r>
              <a:rPr sz="4000" dirty="0"/>
              <a:t>Enter Account Options</a:t>
            </a:r>
          </a:p>
          <a:p>
            <a:pPr marL="857250" indent="-857250">
              <a:spcBef>
                <a:spcPts val="3600"/>
              </a:spcBef>
              <a:buSzPct val="100000"/>
              <a:buFont typeface="Helvetica"/>
              <a:buChar char="•"/>
              <a:defRPr sz="4400" spc="-88">
                <a:solidFill>
                  <a:srgbClr val="606060"/>
                </a:solidFill>
              </a:defRPr>
            </a:pPr>
            <a:r>
              <a:rPr sz="4000" dirty="0"/>
              <a:t>Enter Shipping Address</a:t>
            </a:r>
          </a:p>
          <a:p>
            <a:pPr marL="857250" indent="-857250">
              <a:spcBef>
                <a:spcPts val="3600"/>
              </a:spcBef>
              <a:buSzPct val="100000"/>
              <a:buFont typeface="Helvetica"/>
              <a:buChar char="•"/>
              <a:defRPr sz="4400" spc="-88">
                <a:solidFill>
                  <a:srgbClr val="606060"/>
                </a:solidFill>
              </a:defRPr>
            </a:pPr>
            <a:r>
              <a:rPr sz="4000" dirty="0"/>
              <a:t>Agree to Terms and Conditions</a:t>
            </a:r>
          </a:p>
          <a:p>
            <a:pPr marL="857250" indent="-857250">
              <a:spcBef>
                <a:spcPts val="3600"/>
              </a:spcBef>
              <a:buSzPct val="100000"/>
              <a:buFont typeface="Helvetica"/>
              <a:buChar char="•"/>
              <a:defRPr sz="4400" spc="-88">
                <a:solidFill>
                  <a:srgbClr val="606060"/>
                </a:solidFill>
              </a:defRPr>
            </a:pPr>
            <a:r>
              <a:rPr sz="4000" dirty="0"/>
              <a:t>Schedule Installation, where applicable</a:t>
            </a:r>
          </a:p>
          <a:p>
            <a:pPr marL="857250" indent="-857250">
              <a:spcBef>
                <a:spcPts val="3600"/>
              </a:spcBef>
              <a:buSzPct val="100000"/>
              <a:buFont typeface="Helvetica"/>
              <a:buChar char="•"/>
              <a:defRPr sz="4400" spc="-88">
                <a:solidFill>
                  <a:srgbClr val="606060"/>
                </a:solidFill>
              </a:defRPr>
            </a:pPr>
            <a:r>
              <a:rPr sz="4000" dirty="0"/>
              <a:t>Complete Billing information</a:t>
            </a:r>
            <a:r>
              <a:rPr lang="en-US" sz="4000" dirty="0"/>
              <a:t>,</a:t>
            </a:r>
            <a:r>
              <a:rPr sz="4000" dirty="0"/>
              <a:t> if requested</a:t>
            </a:r>
          </a:p>
        </p:txBody>
      </p:sp>
      <p:sp>
        <p:nvSpPr>
          <p:cNvPr id="137" name="Shape 137"/>
          <p:cNvSpPr/>
          <p:nvPr/>
        </p:nvSpPr>
        <p:spPr>
          <a:xfrm>
            <a:off x="1574799" y="2654968"/>
            <a:ext cx="6109369"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38" name="Shape 138"/>
          <p:cNvSpPr/>
          <p:nvPr/>
        </p:nvSpPr>
        <p:spPr>
          <a:xfrm>
            <a:off x="1574799" y="1219200"/>
            <a:ext cx="1756132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Place Order</a:t>
            </a:r>
          </a:p>
        </p:txBody>
      </p:sp>
      <p:pic>
        <p:nvPicPr>
          <p:cNvPr id="2" name="Picture 1"/>
          <p:cNvPicPr>
            <a:picLocks noChangeAspect="1"/>
          </p:cNvPicPr>
          <p:nvPr/>
        </p:nvPicPr>
        <p:blipFill>
          <a:blip r:embed="rId2"/>
          <a:stretch>
            <a:fillRect/>
          </a:stretch>
        </p:blipFill>
        <p:spPr>
          <a:xfrm>
            <a:off x="10784376" y="574939"/>
            <a:ext cx="8857398" cy="73914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13012161" y="2506526"/>
            <a:ext cx="9495692" cy="693333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4512647" y="5460774"/>
            <a:ext cx="9749121" cy="795817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1651000" y="3324225"/>
            <a:ext cx="9936795" cy="96026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3600"/>
              </a:spcBef>
              <a:buSzPct val="100000"/>
              <a:buFont typeface="Helvetica"/>
              <a:buChar char="•"/>
              <a:defRPr sz="4400" spc="-88">
                <a:solidFill>
                  <a:srgbClr val="606060"/>
                </a:solidFill>
              </a:defRPr>
            </a:pPr>
            <a:r>
              <a:rPr dirty="0"/>
              <a:t>Complete the sign</a:t>
            </a:r>
            <a:r>
              <a:rPr lang="en-US" dirty="0"/>
              <a:t>-</a:t>
            </a:r>
            <a:r>
              <a:rPr dirty="0"/>
              <a:t>up information</a:t>
            </a:r>
          </a:p>
          <a:p>
            <a:pPr marL="857250" indent="-857250">
              <a:spcBef>
                <a:spcPts val="3600"/>
              </a:spcBef>
              <a:buSzPct val="100000"/>
              <a:buFont typeface="Helvetica"/>
              <a:buChar char="•"/>
              <a:defRPr sz="4400" spc="-88">
                <a:solidFill>
                  <a:srgbClr val="606060"/>
                </a:solidFill>
              </a:defRPr>
            </a:pPr>
            <a:r>
              <a:rPr dirty="0"/>
              <a:t>After </a:t>
            </a:r>
            <a:r>
              <a:rPr lang="en-US" dirty="0"/>
              <a:t>the customer</a:t>
            </a:r>
            <a:r>
              <a:rPr dirty="0"/>
              <a:t> place</a:t>
            </a:r>
            <a:r>
              <a:rPr lang="en-US" dirty="0"/>
              <a:t>s</a:t>
            </a:r>
            <a:r>
              <a:rPr dirty="0"/>
              <a:t> </a:t>
            </a:r>
            <a:r>
              <a:rPr lang="en-US" dirty="0"/>
              <a:t>their</a:t>
            </a:r>
            <a:r>
              <a:rPr dirty="0"/>
              <a:t> order, instructions</a:t>
            </a:r>
            <a:r>
              <a:rPr lang="en-US" dirty="0"/>
              <a:t> will be supplied</a:t>
            </a:r>
            <a:r>
              <a:rPr dirty="0"/>
              <a:t> from the provider on how to schedule installation (if required). </a:t>
            </a:r>
            <a:endParaRPr lang="en-US" dirty="0"/>
          </a:p>
          <a:p>
            <a:pPr marL="857250" indent="-857250">
              <a:spcBef>
                <a:spcPts val="3600"/>
              </a:spcBef>
              <a:buSzPct val="100000"/>
              <a:buFont typeface="Helvetica"/>
              <a:buChar char="•"/>
              <a:defRPr sz="4400" spc="-88">
                <a:solidFill>
                  <a:srgbClr val="606060"/>
                </a:solidFill>
              </a:defRPr>
            </a:pPr>
            <a:r>
              <a:rPr lang="en-US" dirty="0"/>
              <a:t>Customers</a:t>
            </a:r>
            <a:r>
              <a:rPr dirty="0"/>
              <a:t> can also connect directly to </a:t>
            </a:r>
            <a:r>
              <a:rPr lang="en-US" dirty="0"/>
              <a:t>some</a:t>
            </a:r>
            <a:r>
              <a:rPr dirty="0"/>
              <a:t> providers by clicking on the "Schedule Your Installation" link on the next page. </a:t>
            </a:r>
            <a:endParaRPr lang="en-US" dirty="0"/>
          </a:p>
          <a:p>
            <a:pPr marL="857250" indent="-857250">
              <a:spcBef>
                <a:spcPts val="3600"/>
              </a:spcBef>
              <a:buSzPct val="100000"/>
              <a:buFont typeface="Helvetica"/>
              <a:buChar char="•"/>
              <a:defRPr sz="4400" spc="-88">
                <a:solidFill>
                  <a:srgbClr val="606060"/>
                </a:solidFill>
              </a:defRPr>
            </a:pPr>
            <a:r>
              <a:rPr lang="en-US" b="1" dirty="0"/>
              <a:t>TIP: </a:t>
            </a:r>
            <a:r>
              <a:rPr lang="en-US" dirty="0"/>
              <a:t>Entering a Social Security Number results in a more accurate order and higher activation rate</a:t>
            </a:r>
            <a:endParaRPr dirty="0"/>
          </a:p>
        </p:txBody>
      </p:sp>
      <p:sp>
        <p:nvSpPr>
          <p:cNvPr id="142" name="Shape 142"/>
          <p:cNvSpPr/>
          <p:nvPr/>
        </p:nvSpPr>
        <p:spPr>
          <a:xfrm>
            <a:off x="1600200" y="2667000"/>
            <a:ext cx="6188445"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43" name="Shape 143"/>
          <p:cNvSpPr/>
          <p:nvPr/>
        </p:nvSpPr>
        <p:spPr>
          <a:xfrm>
            <a:off x="1574799" y="1219200"/>
            <a:ext cx="1756132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Check Out</a:t>
            </a:r>
          </a:p>
        </p:txBody>
      </p:sp>
      <p:pic>
        <p:nvPicPr>
          <p:cNvPr id="2" name="Picture 1"/>
          <p:cNvPicPr>
            <a:picLocks noChangeAspect="1"/>
          </p:cNvPicPr>
          <p:nvPr/>
        </p:nvPicPr>
        <p:blipFill>
          <a:blip r:embed="rId2"/>
          <a:stretch>
            <a:fillRect/>
          </a:stretch>
        </p:blipFill>
        <p:spPr>
          <a:xfrm>
            <a:off x="12444466" y="1987061"/>
            <a:ext cx="10625970" cy="924950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64702" y="2971800"/>
            <a:ext cx="9542857" cy="9342857"/>
          </a:xfrm>
          <a:prstGeom prst="rect">
            <a:avLst/>
          </a:prstGeom>
          <a:ln>
            <a:noFill/>
          </a:ln>
          <a:effectLst>
            <a:outerShdw blurRad="292100" dist="139700" dir="2700000" algn="tl" rotWithShape="0">
              <a:srgbClr val="333333">
                <a:alpha val="65000"/>
              </a:srgbClr>
            </a:outerShdw>
          </a:effectLst>
        </p:spPr>
      </p:pic>
      <p:sp>
        <p:nvSpPr>
          <p:cNvPr id="145" name="Shape 145"/>
          <p:cNvSpPr/>
          <p:nvPr/>
        </p:nvSpPr>
        <p:spPr>
          <a:xfrm>
            <a:off x="1600200" y="3534501"/>
            <a:ext cx="8164502" cy="102489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3600"/>
              </a:spcBef>
              <a:buSzPct val="100000"/>
              <a:buFont typeface="Helvetica"/>
              <a:buChar char="•"/>
              <a:defRPr sz="4400" spc="-88">
                <a:solidFill>
                  <a:srgbClr val="606060"/>
                </a:solidFill>
              </a:defRPr>
            </a:pPr>
            <a:r>
              <a:rPr sz="4000" dirty="0"/>
              <a:t>Confirmation message will be displayed with any additional installation instructions and information on how to change</a:t>
            </a:r>
            <a:r>
              <a:rPr lang="en-US" sz="4000" dirty="0"/>
              <a:t> the</a:t>
            </a:r>
            <a:r>
              <a:rPr sz="4000" dirty="0"/>
              <a:t> installation date and time</a:t>
            </a:r>
            <a:r>
              <a:rPr lang="en-US" sz="4000" dirty="0"/>
              <a:t>,</a:t>
            </a:r>
            <a:r>
              <a:rPr sz="4000" dirty="0"/>
              <a:t> if needed</a:t>
            </a:r>
          </a:p>
          <a:p>
            <a:pPr marL="857250" indent="-857250">
              <a:spcBef>
                <a:spcPts val="3600"/>
              </a:spcBef>
              <a:buSzPct val="100000"/>
              <a:buFont typeface="Helvetica"/>
              <a:buChar char="•"/>
              <a:defRPr sz="4400" spc="-88">
                <a:solidFill>
                  <a:srgbClr val="606060"/>
                </a:solidFill>
              </a:defRPr>
            </a:pPr>
            <a:r>
              <a:rPr sz="4000" dirty="0"/>
              <a:t>Customer will be sent a confirmation email</a:t>
            </a:r>
            <a:r>
              <a:rPr lang="en-US" sz="4000" dirty="0"/>
              <a:t> summarizing service selection and order details</a:t>
            </a:r>
          </a:p>
          <a:p>
            <a:pPr marL="857250" indent="-857250">
              <a:spcBef>
                <a:spcPts val="3600"/>
              </a:spcBef>
              <a:buSzPct val="100000"/>
              <a:buFont typeface="Helvetica"/>
              <a:buChar char="•"/>
              <a:defRPr sz="4400" spc="-88">
                <a:solidFill>
                  <a:srgbClr val="606060"/>
                </a:solidFill>
              </a:defRPr>
            </a:pPr>
            <a:r>
              <a:rPr lang="en-US" sz="4000" b="1" dirty="0"/>
              <a:t>TIP: </a:t>
            </a:r>
            <a:r>
              <a:rPr lang="en-US" sz="4000" dirty="0"/>
              <a:t>Ensure that your customer reads their confirmation screen and email in its entirety and follow all instructions to complete the sale</a:t>
            </a:r>
            <a:endParaRPr sz="4000" dirty="0"/>
          </a:p>
        </p:txBody>
      </p:sp>
      <p:sp>
        <p:nvSpPr>
          <p:cNvPr id="149" name="Shape 149"/>
          <p:cNvSpPr/>
          <p:nvPr/>
        </p:nvSpPr>
        <p:spPr>
          <a:xfrm>
            <a:off x="1600198" y="2667000"/>
            <a:ext cx="9706710"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50" name="Shape 150"/>
          <p:cNvSpPr/>
          <p:nvPr/>
        </p:nvSpPr>
        <p:spPr>
          <a:xfrm>
            <a:off x="1574799" y="1219200"/>
            <a:ext cx="1756132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lang="en-US" dirty="0"/>
              <a:t>Order </a:t>
            </a:r>
            <a:r>
              <a:rPr dirty="0"/>
              <a:t>Confirmation</a:t>
            </a:r>
          </a:p>
        </p:txBody>
      </p:sp>
      <p:pic>
        <p:nvPicPr>
          <p:cNvPr id="147" name="image.png"/>
          <p:cNvPicPr>
            <a:picLocks noChangeAspect="1"/>
          </p:cNvPicPr>
          <p:nvPr/>
        </p:nvPicPr>
        <p:blipFill>
          <a:blip r:embed="rId3">
            <a:extLst/>
          </a:blip>
          <a:stretch>
            <a:fillRect/>
          </a:stretch>
        </p:blipFill>
        <p:spPr>
          <a:xfrm>
            <a:off x="16574407" y="4433459"/>
            <a:ext cx="7252747" cy="87948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0586489" y="11736453"/>
            <a:ext cx="3264111" cy="1270000"/>
          </a:xfrm>
          <a:prstGeom prst="rect">
            <a:avLst/>
          </a:prstGeom>
          <a:solidFill>
            <a:srgbClr val="FFFFFF"/>
          </a:solidFill>
          <a:ln w="12700">
            <a:miter lim="400000"/>
          </a:ln>
        </p:spPr>
        <p:txBody>
          <a:bodyPr lIns="45719" rIns="45719"/>
          <a:lstStyle/>
          <a:p>
            <a:endParaRPr dirty="0"/>
          </a:p>
        </p:txBody>
      </p:sp>
      <p:sp>
        <p:nvSpPr>
          <p:cNvPr id="159" name="Shape 159"/>
          <p:cNvSpPr/>
          <p:nvPr/>
        </p:nvSpPr>
        <p:spPr>
          <a:xfrm flipH="1">
            <a:off x="5188054" y="901109"/>
            <a:ext cx="1" cy="11913781"/>
          </a:xfrm>
          <a:prstGeom prst="line">
            <a:avLst/>
          </a:prstGeom>
          <a:ln w="25400">
            <a:solidFill>
              <a:srgbClr val="535353"/>
            </a:solidFill>
          </a:ln>
        </p:spPr>
        <p:txBody>
          <a:bodyPr lIns="45719" rIns="45719"/>
          <a:lstStyle/>
          <a:p>
            <a:pPr>
              <a:defRPr>
                <a:solidFill>
                  <a:srgbClr val="FFFFFF"/>
                </a:solidFill>
              </a:defRPr>
            </a:pPr>
            <a:endParaRPr dirty="0"/>
          </a:p>
        </p:txBody>
      </p:sp>
      <p:sp>
        <p:nvSpPr>
          <p:cNvPr id="160" name="Shape 160"/>
          <p:cNvSpPr/>
          <p:nvPr/>
        </p:nvSpPr>
        <p:spPr>
          <a:xfrm>
            <a:off x="304800" y="4103389"/>
            <a:ext cx="4462149" cy="55092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r" defTabSz="704087">
              <a:defRPr sz="6929">
                <a:solidFill>
                  <a:srgbClr val="535353"/>
                </a:solidFill>
              </a:defRPr>
            </a:pPr>
            <a:r>
              <a:rPr lang="en-US" sz="6000" dirty="0"/>
              <a:t>Ensuring</a:t>
            </a:r>
            <a:endParaRPr sz="6000" dirty="0"/>
          </a:p>
          <a:p>
            <a:pPr algn="r" defTabSz="704087">
              <a:defRPr sz="6929">
                <a:solidFill>
                  <a:srgbClr val="535353"/>
                </a:solidFill>
              </a:defRPr>
            </a:pPr>
            <a:r>
              <a:rPr sz="6000" dirty="0"/>
              <a:t>Orders </a:t>
            </a:r>
          </a:p>
          <a:p>
            <a:pPr algn="r" defTabSz="704087">
              <a:defRPr sz="6929">
                <a:solidFill>
                  <a:srgbClr val="535353"/>
                </a:solidFill>
              </a:defRPr>
            </a:pPr>
            <a:r>
              <a:rPr sz="6000" dirty="0"/>
              <a:t>Activate</a:t>
            </a:r>
            <a:r>
              <a:rPr lang="en-US" sz="6000" dirty="0"/>
              <a:t> Successfully</a:t>
            </a:r>
            <a:endParaRPr sz="6000" dirty="0"/>
          </a:p>
        </p:txBody>
      </p:sp>
      <p:sp>
        <p:nvSpPr>
          <p:cNvPr id="158" name="Shape 158"/>
          <p:cNvSpPr/>
          <p:nvPr/>
        </p:nvSpPr>
        <p:spPr>
          <a:xfrm>
            <a:off x="12946260" y="3602708"/>
            <a:ext cx="10790631" cy="1637309"/>
          </a:xfrm>
          <a:prstGeom prst="rightArrow">
            <a:avLst>
              <a:gd name="adj1" fmla="val 62906"/>
              <a:gd name="adj2" fmla="val 53951"/>
            </a:avLst>
          </a:prstGeom>
          <a:solidFill>
            <a:srgbClr val="7D878D"/>
          </a:solidFill>
          <a:ln w="12700">
            <a:miter lim="400000"/>
          </a:ln>
        </p:spPr>
        <p:txBody>
          <a:bodyPr lIns="45719" rIns="45719"/>
          <a:lstStyle/>
          <a:p>
            <a:endParaRPr dirty="0"/>
          </a:p>
        </p:txBody>
      </p:sp>
      <p:sp>
        <p:nvSpPr>
          <p:cNvPr id="161" name="Shape 161"/>
          <p:cNvSpPr/>
          <p:nvPr/>
        </p:nvSpPr>
        <p:spPr>
          <a:xfrm>
            <a:off x="5791200" y="3606408"/>
            <a:ext cx="7324626" cy="1637309"/>
          </a:xfrm>
          <a:prstGeom prst="roundRect">
            <a:avLst>
              <a:gd name="adj" fmla="val 15000"/>
            </a:avLst>
          </a:prstGeom>
          <a:solidFill>
            <a:srgbClr val="5079BC"/>
          </a:solidFill>
          <a:ln w="12700">
            <a:miter lim="400000"/>
          </a:ln>
        </p:spPr>
        <p:txBody>
          <a:bodyPr lIns="45719" rIns="45719"/>
          <a:lstStyle/>
          <a:p>
            <a:endParaRPr dirty="0"/>
          </a:p>
        </p:txBody>
      </p:sp>
      <p:sp>
        <p:nvSpPr>
          <p:cNvPr id="162" name="Shape 162"/>
          <p:cNvSpPr/>
          <p:nvPr/>
        </p:nvSpPr>
        <p:spPr>
          <a:xfrm>
            <a:off x="5843811" y="4003002"/>
            <a:ext cx="7219403" cy="8441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5300">
                <a:solidFill>
                  <a:srgbClr val="FFFFFF"/>
                </a:solidFill>
              </a:defRPr>
            </a:lvl1pPr>
          </a:lstStyle>
          <a:p>
            <a:r>
              <a:rPr dirty="0"/>
              <a:t>Previous Customer?</a:t>
            </a:r>
          </a:p>
        </p:txBody>
      </p:sp>
      <p:sp>
        <p:nvSpPr>
          <p:cNvPr id="163" name="Shape 163"/>
          <p:cNvSpPr/>
          <p:nvPr/>
        </p:nvSpPr>
        <p:spPr>
          <a:xfrm>
            <a:off x="13367366" y="3985064"/>
            <a:ext cx="9428220" cy="86177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a:defRPr sz="2500">
                <a:solidFill>
                  <a:srgbClr val="FFFFFF"/>
                </a:solidFill>
              </a:defRPr>
            </a:pPr>
            <a:r>
              <a:rPr dirty="0"/>
              <a:t>Did the customer have service</a:t>
            </a:r>
            <a:r>
              <a:rPr lang="en-US" dirty="0"/>
              <a:t> with this carrier</a:t>
            </a:r>
            <a:r>
              <a:rPr dirty="0"/>
              <a:t> in the last </a:t>
            </a:r>
            <a:r>
              <a:rPr lang="en-US" dirty="0"/>
              <a:t>60-180</a:t>
            </a:r>
            <a:r>
              <a:rPr dirty="0"/>
              <a:t> days?</a:t>
            </a:r>
            <a:r>
              <a:rPr lang="en-US" dirty="0"/>
              <a:t> If so, they may not be able to sign up through ACN.</a:t>
            </a:r>
            <a:endParaRPr dirty="0"/>
          </a:p>
        </p:txBody>
      </p:sp>
      <p:sp>
        <p:nvSpPr>
          <p:cNvPr id="164" name="Shape 164"/>
          <p:cNvSpPr/>
          <p:nvPr/>
        </p:nvSpPr>
        <p:spPr>
          <a:xfrm>
            <a:off x="12946260" y="5827625"/>
            <a:ext cx="10790631" cy="1637309"/>
          </a:xfrm>
          <a:prstGeom prst="rightArrow">
            <a:avLst>
              <a:gd name="adj1" fmla="val 62906"/>
              <a:gd name="adj2" fmla="val 53951"/>
            </a:avLst>
          </a:prstGeom>
          <a:solidFill>
            <a:srgbClr val="7D878D"/>
          </a:solidFill>
          <a:ln w="12700">
            <a:miter lim="400000"/>
          </a:ln>
        </p:spPr>
        <p:txBody>
          <a:bodyPr lIns="45719" rIns="45719"/>
          <a:lstStyle/>
          <a:p>
            <a:endParaRPr dirty="0"/>
          </a:p>
        </p:txBody>
      </p:sp>
      <p:sp>
        <p:nvSpPr>
          <p:cNvPr id="165" name="Shape 165"/>
          <p:cNvSpPr/>
          <p:nvPr/>
        </p:nvSpPr>
        <p:spPr>
          <a:xfrm>
            <a:off x="5791200" y="5792168"/>
            <a:ext cx="7324626" cy="1637308"/>
          </a:xfrm>
          <a:prstGeom prst="roundRect">
            <a:avLst>
              <a:gd name="adj" fmla="val 15000"/>
            </a:avLst>
          </a:prstGeom>
          <a:solidFill>
            <a:srgbClr val="5079BC"/>
          </a:solidFill>
          <a:ln w="12700">
            <a:miter lim="400000"/>
          </a:ln>
        </p:spPr>
        <p:txBody>
          <a:bodyPr lIns="45719" rIns="45719"/>
          <a:lstStyle/>
          <a:p>
            <a:endParaRPr dirty="0"/>
          </a:p>
        </p:txBody>
      </p:sp>
      <p:sp>
        <p:nvSpPr>
          <p:cNvPr id="166" name="Shape 166"/>
          <p:cNvSpPr/>
          <p:nvPr/>
        </p:nvSpPr>
        <p:spPr>
          <a:xfrm>
            <a:off x="5993024" y="6188762"/>
            <a:ext cx="6920978" cy="8441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5300">
                <a:solidFill>
                  <a:srgbClr val="FFFFFF"/>
                </a:solidFill>
              </a:defRPr>
            </a:lvl1pPr>
          </a:lstStyle>
          <a:p>
            <a:r>
              <a:rPr dirty="0"/>
              <a:t>Outstanding Bills?</a:t>
            </a:r>
          </a:p>
        </p:txBody>
      </p:sp>
      <p:sp>
        <p:nvSpPr>
          <p:cNvPr id="167" name="Shape 167"/>
          <p:cNvSpPr/>
          <p:nvPr/>
        </p:nvSpPr>
        <p:spPr>
          <a:xfrm>
            <a:off x="13367365" y="6237452"/>
            <a:ext cx="9428220" cy="86177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2500">
                <a:solidFill>
                  <a:srgbClr val="FFFFFF"/>
                </a:solidFill>
              </a:defRPr>
            </a:lvl1pPr>
          </a:lstStyle>
          <a:p>
            <a:r>
              <a:rPr dirty="0"/>
              <a:t>When they last had the provider, did the customer leave in good standing?</a:t>
            </a:r>
            <a:r>
              <a:rPr lang="en-US" dirty="0"/>
              <a:t> If not, they may be rejected.</a:t>
            </a:r>
            <a:endParaRPr dirty="0"/>
          </a:p>
        </p:txBody>
      </p:sp>
      <p:sp>
        <p:nvSpPr>
          <p:cNvPr id="172" name="Shape 172"/>
          <p:cNvSpPr/>
          <p:nvPr/>
        </p:nvSpPr>
        <p:spPr>
          <a:xfrm>
            <a:off x="12946260" y="7813607"/>
            <a:ext cx="10790631" cy="2288977"/>
          </a:xfrm>
          <a:prstGeom prst="rightArrow">
            <a:avLst>
              <a:gd name="adj1" fmla="val 62906"/>
              <a:gd name="adj2" fmla="val 38591"/>
            </a:avLst>
          </a:prstGeom>
          <a:solidFill>
            <a:srgbClr val="7D878D"/>
          </a:solidFill>
          <a:ln w="12700">
            <a:miter lim="400000"/>
          </a:ln>
        </p:spPr>
        <p:txBody>
          <a:bodyPr lIns="45719" rIns="45719"/>
          <a:lstStyle/>
          <a:p>
            <a:endParaRPr dirty="0"/>
          </a:p>
        </p:txBody>
      </p:sp>
      <p:sp>
        <p:nvSpPr>
          <p:cNvPr id="173" name="Shape 173"/>
          <p:cNvSpPr/>
          <p:nvPr/>
        </p:nvSpPr>
        <p:spPr>
          <a:xfrm>
            <a:off x="5791200" y="7935993"/>
            <a:ext cx="7324626" cy="2044205"/>
          </a:xfrm>
          <a:prstGeom prst="roundRect">
            <a:avLst>
              <a:gd name="adj" fmla="val 12014"/>
            </a:avLst>
          </a:prstGeom>
          <a:solidFill>
            <a:srgbClr val="5079BC"/>
          </a:solidFill>
          <a:ln w="12700">
            <a:miter lim="400000"/>
          </a:ln>
        </p:spPr>
        <p:txBody>
          <a:bodyPr lIns="45719" rIns="45719"/>
          <a:lstStyle/>
          <a:p>
            <a:endParaRPr dirty="0"/>
          </a:p>
        </p:txBody>
      </p:sp>
      <p:sp>
        <p:nvSpPr>
          <p:cNvPr id="174" name="Shape 174"/>
          <p:cNvSpPr/>
          <p:nvPr/>
        </p:nvSpPr>
        <p:spPr>
          <a:xfrm>
            <a:off x="5849833" y="8581983"/>
            <a:ext cx="7207360" cy="8441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5300">
                <a:solidFill>
                  <a:srgbClr val="FFFFFF"/>
                </a:solidFill>
              </a:defRPr>
            </a:lvl1pPr>
          </a:lstStyle>
          <a:p>
            <a:r>
              <a:rPr dirty="0"/>
              <a:t>Order Changes</a:t>
            </a:r>
          </a:p>
        </p:txBody>
      </p:sp>
      <p:sp>
        <p:nvSpPr>
          <p:cNvPr id="175" name="Shape 175"/>
          <p:cNvSpPr/>
          <p:nvPr/>
        </p:nvSpPr>
        <p:spPr>
          <a:xfrm>
            <a:off x="13367364" y="8342423"/>
            <a:ext cx="9948421" cy="124649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500">
                <a:solidFill>
                  <a:srgbClr val="FFFFFF"/>
                </a:solidFill>
              </a:defRPr>
            </a:pPr>
            <a:r>
              <a:rPr lang="en-US" dirty="0"/>
              <a:t>Order changes should be made after installation, if possible. </a:t>
            </a:r>
            <a:r>
              <a:rPr dirty="0"/>
              <a:t>Customer should call</a:t>
            </a:r>
            <a:r>
              <a:rPr lang="en-US" dirty="0"/>
              <a:t> ONLY</a:t>
            </a:r>
            <a:r>
              <a:rPr dirty="0"/>
              <a:t> </a:t>
            </a:r>
            <a:r>
              <a:rPr lang="en-US" dirty="0"/>
              <a:t>the </a:t>
            </a:r>
            <a:r>
              <a:rPr dirty="0"/>
              <a:t>800# </a:t>
            </a:r>
            <a:r>
              <a:rPr lang="en-US" dirty="0"/>
              <a:t>shown </a:t>
            </a:r>
            <a:r>
              <a:rPr dirty="0"/>
              <a:t>on their confirmation</a:t>
            </a:r>
            <a:r>
              <a:rPr lang="en-US" dirty="0"/>
              <a:t> email, not ACN.</a:t>
            </a:r>
            <a:endParaRPr dirty="0"/>
          </a:p>
        </p:txBody>
      </p:sp>
      <p:sp>
        <p:nvSpPr>
          <p:cNvPr id="176" name="Shape 176"/>
          <p:cNvSpPr/>
          <p:nvPr/>
        </p:nvSpPr>
        <p:spPr>
          <a:xfrm>
            <a:off x="12946260" y="10340029"/>
            <a:ext cx="10790631" cy="2288977"/>
          </a:xfrm>
          <a:prstGeom prst="rightArrow">
            <a:avLst>
              <a:gd name="adj1" fmla="val 62906"/>
              <a:gd name="adj2" fmla="val 38591"/>
            </a:avLst>
          </a:prstGeom>
          <a:solidFill>
            <a:srgbClr val="7D878D"/>
          </a:solidFill>
          <a:ln w="12700">
            <a:miter lim="400000"/>
          </a:ln>
        </p:spPr>
        <p:txBody>
          <a:bodyPr lIns="45719" rIns="45719"/>
          <a:lstStyle/>
          <a:p>
            <a:endParaRPr dirty="0"/>
          </a:p>
        </p:txBody>
      </p:sp>
      <p:sp>
        <p:nvSpPr>
          <p:cNvPr id="177" name="Shape 177"/>
          <p:cNvSpPr/>
          <p:nvPr/>
        </p:nvSpPr>
        <p:spPr>
          <a:xfrm>
            <a:off x="5791200" y="10462415"/>
            <a:ext cx="7324626" cy="2044205"/>
          </a:xfrm>
          <a:prstGeom prst="roundRect">
            <a:avLst>
              <a:gd name="adj" fmla="val 12014"/>
            </a:avLst>
          </a:prstGeom>
          <a:solidFill>
            <a:srgbClr val="5079BC"/>
          </a:solidFill>
          <a:ln w="12700">
            <a:miter lim="400000"/>
          </a:ln>
        </p:spPr>
        <p:txBody>
          <a:bodyPr lIns="45719" rIns="45719"/>
          <a:lstStyle/>
          <a:p>
            <a:endParaRPr dirty="0"/>
          </a:p>
        </p:txBody>
      </p:sp>
      <p:sp>
        <p:nvSpPr>
          <p:cNvPr id="178" name="Shape 178"/>
          <p:cNvSpPr/>
          <p:nvPr/>
        </p:nvSpPr>
        <p:spPr>
          <a:xfrm>
            <a:off x="6875838" y="11062457"/>
            <a:ext cx="5155349" cy="84412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5300">
                <a:solidFill>
                  <a:srgbClr val="FFFFFF"/>
                </a:solidFill>
              </a:defRPr>
            </a:lvl1pPr>
          </a:lstStyle>
          <a:p>
            <a:r>
              <a:rPr dirty="0"/>
              <a:t>Set Expectations</a:t>
            </a:r>
          </a:p>
        </p:txBody>
      </p:sp>
      <p:sp>
        <p:nvSpPr>
          <p:cNvPr id="179" name="Shape 179"/>
          <p:cNvSpPr/>
          <p:nvPr/>
        </p:nvSpPr>
        <p:spPr>
          <a:xfrm>
            <a:off x="13376239" y="10717476"/>
            <a:ext cx="9601251" cy="124649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500">
                <a:solidFill>
                  <a:srgbClr val="FFFFFF"/>
                </a:solidFill>
              </a:defRPr>
            </a:pPr>
            <a:r>
              <a:rPr dirty="0"/>
              <a:t>All providers will perform a credit check</a:t>
            </a:r>
            <a:r>
              <a:rPr lang="en-US" dirty="0"/>
              <a:t>. A d</a:t>
            </a:r>
            <a:r>
              <a:rPr dirty="0"/>
              <a:t>eposit </a:t>
            </a:r>
            <a:r>
              <a:rPr lang="en-US" dirty="0"/>
              <a:t>or a</a:t>
            </a:r>
            <a:r>
              <a:rPr dirty="0"/>
              <a:t>dvance </a:t>
            </a:r>
            <a:r>
              <a:rPr lang="en-US" dirty="0"/>
              <a:t>p</a:t>
            </a:r>
            <a:r>
              <a:rPr dirty="0"/>
              <a:t>ayment may be </a:t>
            </a:r>
            <a:r>
              <a:rPr lang="en-US" dirty="0"/>
              <a:t>required</a:t>
            </a:r>
            <a:r>
              <a:rPr dirty="0"/>
              <a:t> </a:t>
            </a:r>
            <a:r>
              <a:rPr lang="en-US" dirty="0"/>
              <a:t>in order to schedule the installation. Follow instructions on the confirmation email to complete the order.</a:t>
            </a:r>
            <a:endParaRPr dirty="0"/>
          </a:p>
        </p:txBody>
      </p:sp>
      <p:grpSp>
        <p:nvGrpSpPr>
          <p:cNvPr id="3" name="Group 2"/>
          <p:cNvGrpSpPr/>
          <p:nvPr/>
        </p:nvGrpSpPr>
        <p:grpSpPr>
          <a:xfrm>
            <a:off x="5800073" y="904793"/>
            <a:ext cx="17945691" cy="2288978"/>
            <a:chOff x="5791200" y="5659591"/>
            <a:chExt cx="17945691" cy="2288978"/>
          </a:xfrm>
        </p:grpSpPr>
        <p:sp>
          <p:nvSpPr>
            <p:cNvPr id="30" name="Shape 168"/>
            <p:cNvSpPr/>
            <p:nvPr/>
          </p:nvSpPr>
          <p:spPr>
            <a:xfrm>
              <a:off x="12946260" y="5659591"/>
              <a:ext cx="10790631" cy="2288978"/>
            </a:xfrm>
            <a:prstGeom prst="rightArrow">
              <a:avLst>
                <a:gd name="adj1" fmla="val 62906"/>
                <a:gd name="adj2" fmla="val 38591"/>
              </a:avLst>
            </a:prstGeom>
            <a:solidFill>
              <a:srgbClr val="7D878D"/>
            </a:solidFill>
            <a:ln w="12700">
              <a:miter lim="400000"/>
            </a:ln>
          </p:spPr>
          <p:txBody>
            <a:bodyPr lIns="45719" rIns="45719"/>
            <a:lstStyle/>
            <a:p>
              <a:endParaRPr dirty="0"/>
            </a:p>
          </p:txBody>
        </p:sp>
        <p:sp>
          <p:nvSpPr>
            <p:cNvPr id="31" name="Shape 169"/>
            <p:cNvSpPr/>
            <p:nvPr/>
          </p:nvSpPr>
          <p:spPr>
            <a:xfrm>
              <a:off x="5791200" y="5769402"/>
              <a:ext cx="7324626" cy="2044205"/>
            </a:xfrm>
            <a:prstGeom prst="roundRect">
              <a:avLst>
                <a:gd name="adj" fmla="val 12014"/>
              </a:avLst>
            </a:prstGeom>
            <a:solidFill>
              <a:srgbClr val="5079BC"/>
            </a:solidFill>
            <a:ln w="12700">
              <a:miter lim="400000"/>
            </a:ln>
          </p:spPr>
          <p:txBody>
            <a:bodyPr lIns="45719" rIns="45719"/>
            <a:lstStyle/>
            <a:p>
              <a:endParaRPr dirty="0"/>
            </a:p>
          </p:txBody>
        </p:sp>
        <p:sp>
          <p:nvSpPr>
            <p:cNvPr id="32" name="Shape 170"/>
            <p:cNvSpPr/>
            <p:nvPr/>
          </p:nvSpPr>
          <p:spPr>
            <a:xfrm>
              <a:off x="6109398" y="6435940"/>
              <a:ext cx="6688229" cy="84412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5300">
                  <a:solidFill>
                    <a:srgbClr val="FFFFFF"/>
                  </a:solidFill>
                </a:defRPr>
              </a:lvl1pPr>
            </a:lstStyle>
            <a:p>
              <a:r>
                <a:rPr dirty="0"/>
                <a:t>Customer Data Points</a:t>
              </a:r>
            </a:p>
          </p:txBody>
        </p:sp>
        <p:sp>
          <p:nvSpPr>
            <p:cNvPr id="33" name="Shape 171"/>
            <p:cNvSpPr/>
            <p:nvPr/>
          </p:nvSpPr>
          <p:spPr>
            <a:xfrm>
              <a:off x="13367366" y="6211103"/>
              <a:ext cx="9277482" cy="124649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500">
                  <a:solidFill>
                    <a:srgbClr val="FFFFFF"/>
                  </a:solidFill>
                </a:defRPr>
              </a:pPr>
              <a:r>
                <a:rPr dirty="0"/>
                <a:t>Providers will check 3 data points</a:t>
              </a:r>
              <a:r>
                <a:rPr lang="en-US" dirty="0"/>
                <a:t> to find former customers:</a:t>
              </a:r>
              <a:r>
                <a:rPr dirty="0"/>
                <a:t> Name, Address and SSN</a:t>
              </a:r>
              <a:r>
                <a:rPr lang="en-US" dirty="0"/>
                <a:t>. The same 3 data points are used to </a:t>
              </a:r>
              <a:r>
                <a:rPr dirty="0"/>
                <a:t>validate the order</a:t>
              </a:r>
              <a:r>
                <a:rPr lang="en-US" dirty="0"/>
                <a:t>.</a:t>
              </a:r>
              <a:endParaRPr dirty="0"/>
            </a:p>
          </p:txBody>
        </p:sp>
      </p:gr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1574799" y="1219200"/>
            <a:ext cx="21869402" cy="175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Setting</a:t>
            </a:r>
            <a:r>
              <a:rPr lang="en-US" dirty="0"/>
              <a:t> </a:t>
            </a:r>
            <a:r>
              <a:rPr dirty="0"/>
              <a:t>Expectations</a:t>
            </a:r>
          </a:p>
        </p:txBody>
      </p:sp>
      <p:sp>
        <p:nvSpPr>
          <p:cNvPr id="6" name="Shape 181"/>
          <p:cNvSpPr txBox="1">
            <a:spLocks/>
          </p:cNvSpPr>
          <p:nvPr/>
        </p:nvSpPr>
        <p:spPr>
          <a:xfrm>
            <a:off x="1574799" y="2997200"/>
            <a:ext cx="21259801" cy="101450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1828800">
            <a:noAutofit/>
          </a:bodyPr>
          <a:lstStyle>
            <a:lvl1pPr marL="1066800" marR="0" indent="-8001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1pPr>
            <a:lvl2pPr marL="32004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2pPr>
            <a:lvl3pPr marL="36449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3pPr>
            <a:lvl4pPr marL="40894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4pPr>
            <a:lvl5pPr marL="45339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5pPr>
            <a:lvl6pPr marL="49911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6pPr>
            <a:lvl7pPr marL="54483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7pPr>
            <a:lvl8pPr marL="59055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8pPr>
            <a:lvl9pPr marL="63627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9pPr>
          </a:lstStyle>
          <a:p>
            <a:pPr marL="266700" indent="0" hangingPunct="1">
              <a:lnSpc>
                <a:spcPct val="110000"/>
              </a:lnSpc>
              <a:spcBef>
                <a:spcPts val="0"/>
              </a:spcBef>
              <a:spcAft>
                <a:spcPts val="2400"/>
              </a:spcAft>
              <a:buFont typeface="Helvetica"/>
              <a:buNone/>
            </a:pPr>
            <a:r>
              <a:rPr lang="en-US" sz="3600" b="1" dirty="0">
                <a:solidFill>
                  <a:schemeClr val="tx2">
                    <a:lumMod val="50000"/>
                  </a:schemeClr>
                </a:solidFill>
              </a:rPr>
              <a:t>Can existing customers of the carrier sign up for service through ACN? </a:t>
            </a:r>
            <a:br>
              <a:rPr lang="en-US" sz="3600" b="1" dirty="0">
                <a:solidFill>
                  <a:schemeClr val="tx2">
                    <a:lumMod val="50000"/>
                  </a:schemeClr>
                </a:solidFill>
              </a:rPr>
            </a:br>
            <a:r>
              <a:rPr lang="en-US" sz="3600" dirty="0">
                <a:solidFill>
                  <a:schemeClr val="tx2">
                    <a:lumMod val="50000"/>
                  </a:schemeClr>
                </a:solidFill>
              </a:rPr>
              <a:t>No.</a:t>
            </a:r>
          </a:p>
          <a:p>
            <a:pPr marL="266700" indent="0" hangingPunct="1">
              <a:lnSpc>
                <a:spcPct val="110000"/>
              </a:lnSpc>
              <a:spcBef>
                <a:spcPts val="0"/>
              </a:spcBef>
              <a:buFont typeface="Helvetica"/>
              <a:buNone/>
            </a:pPr>
            <a:r>
              <a:rPr lang="en-US" sz="3600" b="1" dirty="0">
                <a:solidFill>
                  <a:schemeClr val="tx2">
                    <a:lumMod val="50000"/>
                  </a:schemeClr>
                </a:solidFill>
              </a:rPr>
              <a:t>Can former customers of the carrier sign up for service through ACN?  </a:t>
            </a:r>
            <a:br>
              <a:rPr lang="en-US" sz="3600" b="1" dirty="0">
                <a:solidFill>
                  <a:schemeClr val="tx2">
                    <a:lumMod val="50000"/>
                  </a:schemeClr>
                </a:solidFill>
              </a:rPr>
            </a:br>
            <a:r>
              <a:rPr lang="en-US" sz="3600" dirty="0">
                <a:solidFill>
                  <a:schemeClr val="tx2">
                    <a:lumMod val="50000"/>
                  </a:schemeClr>
                </a:solidFill>
              </a:rPr>
              <a:t>Yes, with the following restrictions:</a:t>
            </a:r>
          </a:p>
          <a:p>
            <a:pPr marL="1147763" lvl="1" indent="-436563" hangingPunct="1">
              <a:lnSpc>
                <a:spcPct val="110000"/>
              </a:lnSpc>
              <a:spcBef>
                <a:spcPts val="0"/>
              </a:spcBef>
            </a:pPr>
            <a:r>
              <a:rPr lang="en-US" sz="3600" dirty="0">
                <a:solidFill>
                  <a:schemeClr val="tx2">
                    <a:lumMod val="50000"/>
                  </a:schemeClr>
                </a:solidFill>
              </a:rPr>
              <a:t>AT&amp;T – Must wait 60 days</a:t>
            </a:r>
          </a:p>
          <a:p>
            <a:pPr marL="1147763" lvl="1" indent="-436563" hangingPunct="1">
              <a:lnSpc>
                <a:spcPct val="110000"/>
              </a:lnSpc>
              <a:spcBef>
                <a:spcPts val="0"/>
              </a:spcBef>
            </a:pPr>
            <a:r>
              <a:rPr lang="en-US" sz="3600" dirty="0">
                <a:solidFill>
                  <a:schemeClr val="tx2">
                    <a:lumMod val="50000"/>
                  </a:schemeClr>
                </a:solidFill>
              </a:rPr>
              <a:t>Frontier – Must wait 120 days </a:t>
            </a:r>
          </a:p>
          <a:p>
            <a:pPr marL="1147763" lvl="1" indent="-436563" hangingPunct="1">
              <a:lnSpc>
                <a:spcPct val="110000"/>
              </a:lnSpc>
              <a:spcBef>
                <a:spcPts val="0"/>
              </a:spcBef>
            </a:pPr>
            <a:endParaRPr lang="en-US" sz="3600" b="1" dirty="0">
              <a:solidFill>
                <a:schemeClr val="tx2">
                  <a:lumMod val="50000"/>
                </a:schemeClr>
              </a:solidFill>
            </a:endParaRPr>
          </a:p>
          <a:p>
            <a:pPr marL="266700" indent="0" hangingPunct="1">
              <a:lnSpc>
                <a:spcPct val="110000"/>
              </a:lnSpc>
              <a:spcBef>
                <a:spcPts val="0"/>
              </a:spcBef>
              <a:spcAft>
                <a:spcPts val="2400"/>
              </a:spcAft>
              <a:buFont typeface="Helvetica"/>
              <a:buNone/>
            </a:pPr>
            <a:r>
              <a:rPr lang="en-US" sz="3600" b="1" dirty="0">
                <a:solidFill>
                  <a:schemeClr val="tx2">
                    <a:lumMod val="50000"/>
                  </a:schemeClr>
                </a:solidFill>
              </a:rPr>
              <a:t>Why are some speeds not displaying?</a:t>
            </a:r>
            <a:r>
              <a:rPr lang="en-US" sz="3600" dirty="0">
                <a:solidFill>
                  <a:schemeClr val="tx2">
                    <a:lumMod val="50000"/>
                  </a:schemeClr>
                </a:solidFill>
              </a:rPr>
              <a:t> </a:t>
            </a:r>
            <a:br>
              <a:rPr lang="en-US" sz="3600" dirty="0">
                <a:solidFill>
                  <a:schemeClr val="tx2">
                    <a:lumMod val="50000"/>
                  </a:schemeClr>
                </a:solidFill>
              </a:rPr>
            </a:br>
            <a:r>
              <a:rPr lang="en-US" sz="3600" dirty="0">
                <a:solidFill>
                  <a:schemeClr val="tx2">
                    <a:lumMod val="50000"/>
                  </a:schemeClr>
                </a:solidFill>
              </a:rPr>
              <a:t>Not every package or term option is available through ACN (for example, the lowest DSL speeds). The availability tool will only show results for packages available through ACN in the customer's area. Some speeds are only available in a bundle.</a:t>
            </a:r>
          </a:p>
          <a:p>
            <a:pPr marL="266700" indent="0" hangingPunct="1">
              <a:lnSpc>
                <a:spcPct val="110000"/>
              </a:lnSpc>
              <a:spcBef>
                <a:spcPts val="0"/>
              </a:spcBef>
              <a:spcAft>
                <a:spcPts val="2400"/>
              </a:spcAft>
              <a:buNone/>
            </a:pPr>
            <a:r>
              <a:rPr lang="en-US" sz="3600" b="1" dirty="0">
                <a:solidFill>
                  <a:schemeClr val="tx2">
                    <a:lumMod val="50000"/>
                  </a:schemeClr>
                </a:solidFill>
              </a:rPr>
              <a:t>Can my customer sign up for current promotions? </a:t>
            </a:r>
            <a:br>
              <a:rPr lang="en-US" sz="3600" b="1" dirty="0">
                <a:solidFill>
                  <a:schemeClr val="tx2">
                    <a:lumMod val="50000"/>
                  </a:schemeClr>
                </a:solidFill>
              </a:rPr>
            </a:br>
            <a:r>
              <a:rPr lang="en-US" sz="3600" dirty="0">
                <a:solidFill>
                  <a:schemeClr val="tx2">
                    <a:lumMod val="50000"/>
                  </a:schemeClr>
                </a:solidFill>
              </a:rPr>
              <a:t>Yes, current promotions offered by the carrier are displayed during the ACN internet sign-up process.</a:t>
            </a:r>
          </a:p>
        </p:txBody>
      </p:sp>
      <p:sp>
        <p:nvSpPr>
          <p:cNvPr id="5" name="Shape 130"/>
          <p:cNvSpPr/>
          <p:nvPr/>
        </p:nvSpPr>
        <p:spPr>
          <a:xfrm>
            <a:off x="1600198" y="2667000"/>
            <a:ext cx="16951571" cy="0"/>
          </a:xfrm>
          <a:prstGeom prst="line">
            <a:avLst/>
          </a:prstGeom>
          <a:ln w="25400">
            <a:solidFill>
              <a:srgbClr val="535353"/>
            </a:solidFill>
          </a:ln>
        </p:spPr>
        <p:txBody>
          <a:bodyPr lIns="45719" rIns="45719"/>
          <a:lstStyle/>
          <a:p>
            <a:pPr>
              <a:defRPr>
                <a:solidFill>
                  <a:srgbClr val="FFFFFF"/>
                </a:solidFill>
              </a:defRPr>
            </a:pPr>
            <a:endParaRPr dirty="0"/>
          </a:p>
        </p:txBody>
      </p:sp>
    </p:spTree>
    <p:extLst>
      <p:ext uri="{BB962C8B-B14F-4D97-AF65-F5344CB8AC3E}">
        <p14:creationId xmlns:p14="http://schemas.microsoft.com/office/powerpoint/2010/main" val="2997952604"/>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1574799" y="1219200"/>
            <a:ext cx="21869402" cy="1752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Setting</a:t>
            </a:r>
            <a:r>
              <a:rPr lang="en-US" dirty="0"/>
              <a:t> </a:t>
            </a:r>
            <a:r>
              <a:rPr dirty="0"/>
              <a:t>Expectations</a:t>
            </a:r>
          </a:p>
        </p:txBody>
      </p:sp>
      <p:sp>
        <p:nvSpPr>
          <p:cNvPr id="6" name="Shape 181"/>
          <p:cNvSpPr txBox="1">
            <a:spLocks/>
          </p:cNvSpPr>
          <p:nvPr/>
        </p:nvSpPr>
        <p:spPr>
          <a:xfrm>
            <a:off x="1574799" y="2997200"/>
            <a:ext cx="21259801" cy="1014505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1" spcCol="1828800">
            <a:noAutofit/>
          </a:bodyPr>
          <a:lstStyle>
            <a:lvl1pPr marL="1066800" marR="0" indent="-8001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1pPr>
            <a:lvl2pPr marL="32004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2pPr>
            <a:lvl3pPr marL="36449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3pPr>
            <a:lvl4pPr marL="40894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4pPr>
            <a:lvl5pPr marL="45339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5pPr>
            <a:lvl6pPr marL="49911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6pPr>
            <a:lvl7pPr marL="54483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7pPr>
            <a:lvl8pPr marL="59055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8pPr>
            <a:lvl9pPr marL="6362700" marR="0" indent="-2489200" algn="l" defTabSz="914400" rtl="0" latinLnBrk="0">
              <a:lnSpc>
                <a:spcPct val="100000"/>
              </a:lnSpc>
              <a:spcBef>
                <a:spcPts val="5200"/>
              </a:spcBef>
              <a:spcAft>
                <a:spcPts val="0"/>
              </a:spcAft>
              <a:buClrTx/>
              <a:buSzPct val="171000"/>
              <a:buFont typeface="Helvetica"/>
              <a:buChar char="•"/>
              <a:tabLst/>
              <a:defRPr sz="5600" b="0" i="0" u="none" strike="noStrike" cap="none" spc="0" baseline="0">
                <a:ln>
                  <a:noFill/>
                </a:ln>
                <a:solidFill>
                  <a:srgbClr val="000000"/>
                </a:solidFill>
                <a:uFillTx/>
                <a:latin typeface="Arial"/>
                <a:ea typeface="Arial"/>
                <a:cs typeface="Arial"/>
                <a:sym typeface="Arial"/>
              </a:defRPr>
            </a:lvl9pPr>
          </a:lstStyle>
          <a:p>
            <a:pPr marL="266700" indent="0" hangingPunct="1">
              <a:lnSpc>
                <a:spcPct val="110000"/>
              </a:lnSpc>
              <a:spcBef>
                <a:spcPts val="0"/>
              </a:spcBef>
              <a:buNone/>
            </a:pPr>
            <a:r>
              <a:rPr lang="en-US" sz="3600" b="1" dirty="0">
                <a:solidFill>
                  <a:schemeClr val="tx2">
                    <a:lumMod val="50000"/>
                  </a:schemeClr>
                </a:solidFill>
              </a:rPr>
              <a:t>How will service be installed?</a:t>
            </a:r>
            <a:r>
              <a:rPr lang="en-US" sz="3600" dirty="0">
                <a:solidFill>
                  <a:schemeClr val="tx2">
                    <a:lumMod val="50000"/>
                  </a:schemeClr>
                </a:solidFill>
              </a:rPr>
              <a:t> </a:t>
            </a:r>
            <a:br>
              <a:rPr lang="en-US" sz="3600" dirty="0">
                <a:solidFill>
                  <a:schemeClr val="tx2">
                    <a:lumMod val="50000"/>
                  </a:schemeClr>
                </a:solidFill>
              </a:rPr>
            </a:br>
            <a:r>
              <a:rPr lang="en-US" sz="3600" dirty="0">
                <a:solidFill>
                  <a:schemeClr val="tx2">
                    <a:lumMod val="50000"/>
                  </a:schemeClr>
                </a:solidFill>
              </a:rPr>
              <a:t>Installation varies by provider and service:</a:t>
            </a:r>
          </a:p>
          <a:p>
            <a:pPr hangingPunct="1">
              <a:lnSpc>
                <a:spcPct val="110000"/>
              </a:lnSpc>
              <a:spcBef>
                <a:spcPts val="0"/>
              </a:spcBef>
            </a:pPr>
            <a:r>
              <a:rPr lang="en-US" sz="3600" dirty="0">
                <a:solidFill>
                  <a:schemeClr val="tx2">
                    <a:lumMod val="50000"/>
                  </a:schemeClr>
                </a:solidFill>
              </a:rPr>
              <a:t>DSL: Easy self-installation is available for most customers; equipment is shipped to customer’s home (typically within 7-10 business days)</a:t>
            </a:r>
          </a:p>
          <a:p>
            <a:pPr hangingPunct="1">
              <a:lnSpc>
                <a:spcPct val="110000"/>
              </a:lnSpc>
              <a:spcBef>
                <a:spcPts val="0"/>
              </a:spcBef>
            </a:pPr>
            <a:r>
              <a:rPr lang="en-US" sz="3600" dirty="0">
                <a:solidFill>
                  <a:schemeClr val="tx2">
                    <a:lumMod val="50000"/>
                  </a:schemeClr>
                </a:solidFill>
              </a:rPr>
              <a:t>Fiber and Higher DSL Speeds: Professional installation is required; technician delivers the modem (within 10-14 business days)</a:t>
            </a:r>
          </a:p>
          <a:p>
            <a:pPr marL="266700" indent="0" hangingPunct="1">
              <a:lnSpc>
                <a:spcPct val="110000"/>
              </a:lnSpc>
              <a:spcBef>
                <a:spcPts val="0"/>
              </a:spcBef>
              <a:buNone/>
            </a:pPr>
            <a:endParaRPr lang="en-US" sz="3600" b="1" dirty="0">
              <a:solidFill>
                <a:schemeClr val="tx2">
                  <a:lumMod val="50000"/>
                </a:schemeClr>
              </a:solidFill>
            </a:endParaRPr>
          </a:p>
          <a:p>
            <a:pPr marL="266700" indent="0" hangingPunct="1">
              <a:lnSpc>
                <a:spcPct val="110000"/>
              </a:lnSpc>
              <a:spcBef>
                <a:spcPts val="0"/>
              </a:spcBef>
              <a:spcAft>
                <a:spcPts val="1800"/>
              </a:spcAft>
              <a:buNone/>
            </a:pPr>
            <a:r>
              <a:rPr lang="en-US" sz="3600" b="1" dirty="0">
                <a:solidFill>
                  <a:schemeClr val="tx2">
                    <a:lumMod val="50000"/>
                  </a:schemeClr>
                </a:solidFill>
              </a:rPr>
              <a:t>What if my customer needs to change their order?</a:t>
            </a:r>
            <a:r>
              <a:rPr lang="en-US" sz="3600" dirty="0">
                <a:solidFill>
                  <a:schemeClr val="tx2">
                    <a:lumMod val="50000"/>
                  </a:schemeClr>
                </a:solidFill>
              </a:rPr>
              <a:t> </a:t>
            </a:r>
            <a:br>
              <a:rPr lang="en-US" sz="3600" dirty="0">
                <a:solidFill>
                  <a:schemeClr val="tx2">
                    <a:lumMod val="50000"/>
                  </a:schemeClr>
                </a:solidFill>
              </a:rPr>
            </a:br>
            <a:r>
              <a:rPr lang="en-US" sz="3600" dirty="0">
                <a:solidFill>
                  <a:schemeClr val="tx2">
                    <a:lumMod val="50000"/>
                  </a:schemeClr>
                </a:solidFill>
              </a:rPr>
              <a:t>Please have your customer follow the instructions on the confirmation email to make changes to an order. They should not call the provider or ACN directly. Orders may take 24 hours to appear with the provider. Speed changes should be made after installation, to ensure ACN credit is received for the sale.</a:t>
            </a:r>
            <a:endParaRPr lang="en-US" sz="3600" b="1" dirty="0">
              <a:solidFill>
                <a:schemeClr val="tx2">
                  <a:lumMod val="50000"/>
                </a:schemeClr>
              </a:solidFill>
            </a:endParaRPr>
          </a:p>
          <a:p>
            <a:pPr marL="266700" indent="0" hangingPunct="1">
              <a:lnSpc>
                <a:spcPct val="110000"/>
              </a:lnSpc>
              <a:spcBef>
                <a:spcPts val="0"/>
              </a:spcBef>
              <a:spcAft>
                <a:spcPts val="1800"/>
              </a:spcAft>
              <a:buNone/>
            </a:pPr>
            <a:r>
              <a:rPr lang="en-US" sz="3600" b="1" dirty="0">
                <a:solidFill>
                  <a:schemeClr val="tx2">
                    <a:lumMod val="50000"/>
                  </a:schemeClr>
                </a:solidFill>
              </a:rPr>
              <a:t>Who should my customer contact for assistance?</a:t>
            </a:r>
            <a:r>
              <a:rPr lang="en-US" sz="3600" dirty="0">
                <a:solidFill>
                  <a:schemeClr val="tx2">
                    <a:lumMod val="50000"/>
                  </a:schemeClr>
                </a:solidFill>
              </a:rPr>
              <a:t> </a:t>
            </a:r>
            <a:br>
              <a:rPr lang="en-US" sz="3600" dirty="0">
                <a:solidFill>
                  <a:schemeClr val="tx2">
                    <a:lumMod val="50000"/>
                  </a:schemeClr>
                </a:solidFill>
              </a:rPr>
            </a:br>
            <a:r>
              <a:rPr lang="en-US" sz="3600" dirty="0">
                <a:solidFill>
                  <a:schemeClr val="tx2">
                    <a:lumMod val="50000"/>
                  </a:schemeClr>
                </a:solidFill>
              </a:rPr>
              <a:t>Customer Service and Billing will be provided by the carrier. Contact information will be provided in the confirmation email.</a:t>
            </a:r>
          </a:p>
        </p:txBody>
      </p:sp>
      <p:sp>
        <p:nvSpPr>
          <p:cNvPr id="5" name="Shape 130"/>
          <p:cNvSpPr/>
          <p:nvPr/>
        </p:nvSpPr>
        <p:spPr>
          <a:xfrm>
            <a:off x="1600198" y="2667000"/>
            <a:ext cx="16951571" cy="0"/>
          </a:xfrm>
          <a:prstGeom prst="line">
            <a:avLst/>
          </a:prstGeom>
          <a:ln w="25400">
            <a:solidFill>
              <a:srgbClr val="535353"/>
            </a:solidFill>
          </a:ln>
        </p:spPr>
        <p:txBody>
          <a:bodyPr lIns="45719" rIns="45719"/>
          <a:lstStyle/>
          <a:p>
            <a:pPr>
              <a:defRPr>
                <a:solidFill>
                  <a:srgbClr val="FFFFFF"/>
                </a:solidFill>
              </a:defRPr>
            </a:pPr>
            <a:endParaRPr dirty="0"/>
          </a:p>
        </p:txBody>
      </p:sp>
    </p:spTree>
    <p:extLst>
      <p:ext uri="{BB962C8B-B14F-4D97-AF65-F5344CB8AC3E}">
        <p14:creationId xmlns:p14="http://schemas.microsoft.com/office/powerpoint/2010/main" val="2546442266"/>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p:cNvSpPr>
          <p:nvPr>
            <p:ph type="title" idx="4294967295"/>
          </p:nvPr>
        </p:nvSpPr>
        <p:spPr>
          <a:xfrm>
            <a:off x="1574799" y="1219200"/>
            <a:ext cx="21869402" cy="1752600"/>
          </a:xfrm>
          <a:prstGeom prst="rect">
            <a:avLst/>
          </a:prstGeom>
          <a:extLst>
            <a:ext uri="{C572A759-6A51-4108-AA02-DFA0A04FC94B}">
              <ma14:wrappingTextBoxFlag xmlns:ma14="http://schemas.microsoft.com/office/mac/drawingml/2011/main" xmlns="" val="1"/>
            </a:ext>
          </a:extLst>
        </p:spPr>
        <p:txBody>
          <a:bodyPr anchor="t">
            <a:normAutofit/>
          </a:bodyPr>
          <a:lstStyle>
            <a:lvl1pPr>
              <a:defRPr sz="8500">
                <a:solidFill>
                  <a:srgbClr val="535353"/>
                </a:solidFill>
              </a:defRPr>
            </a:lvl1pPr>
          </a:lstStyle>
          <a:p>
            <a:r>
              <a:rPr dirty="0"/>
              <a:t>High</a:t>
            </a:r>
            <a:r>
              <a:rPr lang="en-US" dirty="0"/>
              <a:t>-</a:t>
            </a:r>
            <a:r>
              <a:rPr dirty="0"/>
              <a:t>Speed Internet</a:t>
            </a:r>
          </a:p>
        </p:txBody>
      </p:sp>
      <p:sp>
        <p:nvSpPr>
          <p:cNvPr id="27" name="Shape 27"/>
          <p:cNvSpPr/>
          <p:nvPr/>
        </p:nvSpPr>
        <p:spPr>
          <a:xfrm>
            <a:off x="1600199" y="3531655"/>
            <a:ext cx="20828001"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3600"/>
              </a:spcBef>
              <a:buFont typeface="Arial"/>
              <a:defRPr sz="6000" spc="-119">
                <a:solidFill>
                  <a:srgbClr val="606060"/>
                </a:solidFill>
              </a:defRPr>
            </a:pPr>
            <a:r>
              <a:rPr sz="4800" dirty="0"/>
              <a:t>High</a:t>
            </a:r>
            <a:r>
              <a:rPr lang="en-US" sz="4800" dirty="0"/>
              <a:t>-</a:t>
            </a:r>
            <a:r>
              <a:rPr sz="4800" dirty="0"/>
              <a:t>Speed Fiber and DSL broadband options from </a:t>
            </a:r>
            <a:r>
              <a:rPr lang="en-US" sz="4800" dirty="0"/>
              <a:t>two</a:t>
            </a:r>
            <a:r>
              <a:rPr sz="4800" dirty="0"/>
              <a:t> top providers: </a:t>
            </a:r>
            <a:endParaRPr lang="en-US" sz="4800" dirty="0"/>
          </a:p>
        </p:txBody>
      </p:sp>
      <p:sp>
        <p:nvSpPr>
          <p:cNvPr id="28" name="Shape 28"/>
          <p:cNvSpPr/>
          <p:nvPr/>
        </p:nvSpPr>
        <p:spPr>
          <a:xfrm>
            <a:off x="1600199" y="2667000"/>
            <a:ext cx="16049387" cy="0"/>
          </a:xfrm>
          <a:prstGeom prst="line">
            <a:avLst/>
          </a:prstGeom>
          <a:ln w="25400">
            <a:solidFill>
              <a:srgbClr val="535353"/>
            </a:solidFill>
          </a:ln>
        </p:spPr>
        <p:txBody>
          <a:bodyPr lIns="45719" rIns="45719"/>
          <a:lstStyle/>
          <a:p>
            <a:pPr>
              <a:defRPr>
                <a:solidFill>
                  <a:srgbClr val="FFFFFF"/>
                </a:solidFill>
              </a:defRPr>
            </a:pPr>
            <a:endParaRPr dirty="0"/>
          </a:p>
        </p:txBody>
      </p:sp>
      <p:pic>
        <p:nvPicPr>
          <p:cNvPr id="2" name="Picture 1"/>
          <p:cNvPicPr>
            <a:picLocks noChangeAspect="1"/>
          </p:cNvPicPr>
          <p:nvPr/>
        </p:nvPicPr>
        <p:blipFill>
          <a:blip r:embed="rId2"/>
          <a:stretch>
            <a:fillRect/>
          </a:stretch>
        </p:blipFill>
        <p:spPr>
          <a:xfrm>
            <a:off x="4817816" y="6080588"/>
            <a:ext cx="2685714" cy="1190476"/>
          </a:xfrm>
          <a:prstGeom prst="rect">
            <a:avLst/>
          </a:prstGeom>
          <a:noFill/>
          <a:ln>
            <a:noFill/>
          </a:ln>
        </p:spPr>
      </p:pic>
      <p:pic>
        <p:nvPicPr>
          <p:cNvPr id="3" name="Picture 2"/>
          <p:cNvPicPr>
            <a:picLocks noChangeAspect="1"/>
          </p:cNvPicPr>
          <p:nvPr/>
        </p:nvPicPr>
        <p:blipFill>
          <a:blip r:embed="rId3"/>
          <a:stretch>
            <a:fillRect/>
          </a:stretch>
        </p:blipFill>
        <p:spPr>
          <a:xfrm>
            <a:off x="5038698" y="7391038"/>
            <a:ext cx="2740692" cy="1366571"/>
          </a:xfrm>
          <a:prstGeom prst="rect">
            <a:avLst/>
          </a:prstGeom>
          <a:noFill/>
          <a:ln>
            <a:noFill/>
          </a:ln>
        </p:spPr>
      </p:pic>
      <p:sp>
        <p:nvSpPr>
          <p:cNvPr id="10" name="Shape 119"/>
          <p:cNvSpPr/>
          <p:nvPr/>
        </p:nvSpPr>
        <p:spPr>
          <a:xfrm>
            <a:off x="8661695" y="12577217"/>
            <a:ext cx="12684558"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spcBef>
                <a:spcPts val="3600"/>
              </a:spcBef>
              <a:defRPr sz="3700" i="1" spc="-37">
                <a:solidFill>
                  <a:srgbClr val="606060"/>
                </a:solidFill>
              </a:defRPr>
            </a:lvl1pPr>
          </a:lstStyle>
          <a:p>
            <a:r>
              <a:rPr sz="2800" dirty="0"/>
              <a:t>*</a:t>
            </a:r>
            <a:r>
              <a:rPr lang="en-US" sz="2800" dirty="0"/>
              <a:t>Availability and speeds vary by customer location.</a:t>
            </a:r>
            <a:endParaRPr sz="2800" dirty="0"/>
          </a:p>
        </p:txBody>
      </p:sp>
      <p:sp>
        <p:nvSpPr>
          <p:cNvPr id="11" name="Shape 119"/>
          <p:cNvSpPr/>
          <p:nvPr/>
        </p:nvSpPr>
        <p:spPr>
          <a:xfrm>
            <a:off x="9830681" y="5096589"/>
            <a:ext cx="2678819"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spcBef>
                <a:spcPts val="3600"/>
              </a:spcBef>
              <a:defRPr sz="3700" i="1" spc="-37">
                <a:solidFill>
                  <a:srgbClr val="606060"/>
                </a:solidFill>
              </a:defRPr>
            </a:lvl1pPr>
          </a:lstStyle>
          <a:p>
            <a:r>
              <a:rPr lang="en-US" sz="3600" b="1" i="0" dirty="0"/>
              <a:t>FIBER</a:t>
            </a:r>
            <a:endParaRPr sz="3600" b="1" i="0" dirty="0"/>
          </a:p>
        </p:txBody>
      </p:sp>
      <p:sp>
        <p:nvSpPr>
          <p:cNvPr id="13" name="Shape 119"/>
          <p:cNvSpPr/>
          <p:nvPr/>
        </p:nvSpPr>
        <p:spPr>
          <a:xfrm>
            <a:off x="14970767" y="5118621"/>
            <a:ext cx="2678819"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spcBef>
                <a:spcPts val="3600"/>
              </a:spcBef>
              <a:defRPr sz="3700" i="1" spc="-37">
                <a:solidFill>
                  <a:srgbClr val="606060"/>
                </a:solidFill>
              </a:defRPr>
            </a:lvl1pPr>
          </a:lstStyle>
          <a:p>
            <a:r>
              <a:rPr lang="en-US" sz="3600" b="1" i="0" dirty="0"/>
              <a:t>DSL</a:t>
            </a:r>
            <a:endParaRPr sz="3600" b="1" i="0" dirty="0"/>
          </a:p>
        </p:txBody>
      </p:sp>
      <p:graphicFrame>
        <p:nvGraphicFramePr>
          <p:cNvPr id="9" name="Table 8"/>
          <p:cNvGraphicFramePr>
            <a:graphicFrameLocks noGrp="1"/>
          </p:cNvGraphicFramePr>
          <p:nvPr>
            <p:extLst>
              <p:ext uri="{D42A27DB-BD31-4B8C-83A1-F6EECF244321}">
                <p14:modId xmlns:p14="http://schemas.microsoft.com/office/powerpoint/2010/main" val="2086952368"/>
              </p:ext>
            </p:extLst>
          </p:nvPr>
        </p:nvGraphicFramePr>
        <p:xfrm>
          <a:off x="8309382" y="5937269"/>
          <a:ext cx="9621558" cy="3002948"/>
        </p:xfrm>
        <a:graphic>
          <a:graphicData uri="http://schemas.openxmlformats.org/drawingml/2006/table">
            <a:tbl>
              <a:tblPr firstRow="1" bandRow="1">
                <a:tableStyleId>{5940675A-B579-460E-94D1-54222C63F5DA}</a:tableStyleId>
              </a:tblPr>
              <a:tblGrid>
                <a:gridCol w="4810779">
                  <a:extLst>
                    <a:ext uri="{9D8B030D-6E8A-4147-A177-3AD203B41FA5}">
                      <a16:colId xmlns:a16="http://schemas.microsoft.com/office/drawing/2014/main" val="3000239491"/>
                    </a:ext>
                  </a:extLst>
                </a:gridCol>
                <a:gridCol w="4810779">
                  <a:extLst>
                    <a:ext uri="{9D8B030D-6E8A-4147-A177-3AD203B41FA5}">
                      <a16:colId xmlns:a16="http://schemas.microsoft.com/office/drawing/2014/main" val="2511463991"/>
                    </a:ext>
                  </a:extLst>
                </a:gridCol>
              </a:tblGrid>
              <a:tr h="150147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8536603"/>
                  </a:ext>
                </a:extLst>
              </a:tr>
              <a:tr h="150147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137517"/>
                  </a:ext>
                </a:extLst>
              </a:tr>
            </a:tbl>
          </a:graphicData>
        </a:graphic>
      </p:graphicFrame>
      <p:pic>
        <p:nvPicPr>
          <p:cNvPr id="12" name="Picture 11" descr="File:&lt;strong&gt;Check mark&lt;/strong&gt; 23x20 0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4222" y="6110479"/>
            <a:ext cx="1225868" cy="1160585"/>
          </a:xfrm>
          <a:prstGeom prst="rect">
            <a:avLst/>
          </a:prstGeom>
        </p:spPr>
      </p:pic>
      <p:pic>
        <p:nvPicPr>
          <p:cNvPr id="14" name="Picture 13"/>
          <p:cNvPicPr>
            <a:picLocks noChangeAspect="1"/>
          </p:cNvPicPr>
          <p:nvPr/>
        </p:nvPicPr>
        <p:blipFill>
          <a:blip r:embed="rId5"/>
          <a:stretch>
            <a:fillRect/>
          </a:stretch>
        </p:blipFill>
        <p:spPr>
          <a:xfrm>
            <a:off x="14970767" y="6110479"/>
            <a:ext cx="1225402" cy="1164437"/>
          </a:xfrm>
          <a:prstGeom prst="rect">
            <a:avLst/>
          </a:prstGeom>
        </p:spPr>
      </p:pic>
      <p:pic>
        <p:nvPicPr>
          <p:cNvPr id="15" name="Picture 14"/>
          <p:cNvPicPr>
            <a:picLocks noChangeAspect="1"/>
          </p:cNvPicPr>
          <p:nvPr/>
        </p:nvPicPr>
        <p:blipFill>
          <a:blip r:embed="rId5"/>
          <a:stretch>
            <a:fillRect/>
          </a:stretch>
        </p:blipFill>
        <p:spPr>
          <a:xfrm>
            <a:off x="9944688" y="7647901"/>
            <a:ext cx="1225402" cy="1164437"/>
          </a:xfrm>
          <a:prstGeom prst="rect">
            <a:avLst/>
          </a:prstGeom>
        </p:spPr>
      </p:pic>
      <p:pic>
        <p:nvPicPr>
          <p:cNvPr id="18" name="Picture 17"/>
          <p:cNvPicPr>
            <a:picLocks noChangeAspect="1"/>
          </p:cNvPicPr>
          <p:nvPr/>
        </p:nvPicPr>
        <p:blipFill>
          <a:blip r:embed="rId5"/>
          <a:stretch>
            <a:fillRect/>
          </a:stretch>
        </p:blipFill>
        <p:spPr>
          <a:xfrm>
            <a:off x="14970767" y="7593172"/>
            <a:ext cx="1225402" cy="1164437"/>
          </a:xfrm>
          <a:prstGeom prst="rect">
            <a:avLst/>
          </a:prstGeom>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198" y="3339798"/>
            <a:ext cx="21412203" cy="7267631"/>
          </a:xfrm>
          <a:prstGeom prst="rect">
            <a:avLst/>
          </a:prstGeom>
        </p:spPr>
        <p:txBody>
          <a:bodyPr wrap="square">
            <a:spAutoFit/>
          </a:bodyPr>
          <a:lstStyle/>
          <a:p>
            <a:pPr marL="857250" indent="-857250">
              <a:lnSpc>
                <a:spcPct val="110000"/>
              </a:lnSpc>
              <a:spcBef>
                <a:spcPts val="2900"/>
              </a:spcBef>
              <a:buSzPct val="100000"/>
              <a:buFont typeface="Helvetica"/>
              <a:buChar char="•"/>
              <a:defRPr sz="4600" spc="-91">
                <a:solidFill>
                  <a:srgbClr val="606060"/>
                </a:solidFill>
              </a:defRPr>
            </a:pPr>
            <a:r>
              <a:rPr lang="en-US" sz="4800" dirty="0">
                <a:solidFill>
                  <a:schemeClr val="bg2"/>
                </a:solidFill>
              </a:rPr>
              <a:t>Lower DSL speeds offered by the carrier may not be offered through ACN to ensure best customer experiences</a:t>
            </a:r>
          </a:p>
          <a:p>
            <a:pPr marL="857250" indent="-857250">
              <a:lnSpc>
                <a:spcPct val="110000"/>
              </a:lnSpc>
              <a:spcBef>
                <a:spcPts val="2900"/>
              </a:spcBef>
              <a:buSzPct val="100000"/>
              <a:buFont typeface="Helvetica"/>
              <a:buChar char="•"/>
              <a:defRPr sz="4600" spc="-91">
                <a:solidFill>
                  <a:srgbClr val="606060"/>
                </a:solidFill>
              </a:defRPr>
            </a:pPr>
            <a:r>
              <a:rPr lang="en-US" sz="4800" dirty="0">
                <a:solidFill>
                  <a:schemeClr val="bg2"/>
                </a:solidFill>
              </a:rPr>
              <a:t>Certain speeds may only be available in a bundle</a:t>
            </a:r>
          </a:p>
          <a:p>
            <a:pPr marL="857250" indent="-857250">
              <a:lnSpc>
                <a:spcPct val="110000"/>
              </a:lnSpc>
              <a:spcBef>
                <a:spcPts val="2900"/>
              </a:spcBef>
              <a:buSzPct val="100000"/>
              <a:buFont typeface="Helvetica"/>
              <a:buChar char="•"/>
              <a:defRPr sz="4600" spc="-91">
                <a:solidFill>
                  <a:srgbClr val="606060"/>
                </a:solidFill>
              </a:defRPr>
            </a:pPr>
            <a:r>
              <a:rPr lang="en-US" sz="4800" dirty="0">
                <a:solidFill>
                  <a:schemeClr val="bg2"/>
                </a:solidFill>
              </a:rPr>
              <a:t>ACN may not provide all carrier term plan options</a:t>
            </a:r>
          </a:p>
          <a:p>
            <a:pPr marL="857250" indent="-857250">
              <a:lnSpc>
                <a:spcPct val="110000"/>
              </a:lnSpc>
              <a:spcBef>
                <a:spcPts val="2900"/>
              </a:spcBef>
              <a:buSzPct val="100000"/>
              <a:buFont typeface="Helvetica"/>
              <a:buChar char="•"/>
              <a:defRPr sz="4600" spc="-91">
                <a:solidFill>
                  <a:srgbClr val="606060"/>
                </a:solidFill>
              </a:defRPr>
            </a:pPr>
            <a:r>
              <a:rPr lang="en-US" sz="4800" dirty="0">
                <a:solidFill>
                  <a:schemeClr val="bg2"/>
                </a:solidFill>
              </a:rPr>
              <a:t>Fiber Internet products do not include TV or Phone Bundles</a:t>
            </a:r>
          </a:p>
          <a:p>
            <a:pPr marL="857250" indent="-857250">
              <a:lnSpc>
                <a:spcPct val="110000"/>
              </a:lnSpc>
              <a:spcBef>
                <a:spcPts val="2900"/>
              </a:spcBef>
              <a:buSzPct val="100000"/>
              <a:buFont typeface="Helvetica"/>
              <a:buChar char="•"/>
              <a:defRPr sz="4600" spc="-91">
                <a:solidFill>
                  <a:srgbClr val="606060"/>
                </a:solidFill>
              </a:defRPr>
            </a:pPr>
            <a:r>
              <a:rPr lang="en-US" sz="4800" dirty="0">
                <a:solidFill>
                  <a:schemeClr val="bg2"/>
                </a:solidFill>
              </a:rPr>
              <a:t>Frontier may display the same rate plan multiple times, with slightly different promotional offers</a:t>
            </a:r>
          </a:p>
        </p:txBody>
      </p:sp>
      <p:sp>
        <p:nvSpPr>
          <p:cNvPr id="4" name="Shape 131"/>
          <p:cNvSpPr/>
          <p:nvPr/>
        </p:nvSpPr>
        <p:spPr>
          <a:xfrm>
            <a:off x="1574799" y="1219200"/>
            <a:ext cx="1835588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fontScale="85000" lnSpcReduction="10000"/>
          </a:bodyPr>
          <a:lstStyle>
            <a:lvl1pPr>
              <a:defRPr sz="9000">
                <a:solidFill>
                  <a:srgbClr val="535353"/>
                </a:solidFill>
              </a:defRPr>
            </a:lvl1pPr>
          </a:lstStyle>
          <a:p>
            <a:r>
              <a:rPr lang="en-US" dirty="0"/>
              <a:t>How Do ACN Offers Differ From Carrier?</a:t>
            </a:r>
            <a:endParaRPr dirty="0"/>
          </a:p>
        </p:txBody>
      </p:sp>
      <p:sp>
        <p:nvSpPr>
          <p:cNvPr id="5" name="Shape 130"/>
          <p:cNvSpPr/>
          <p:nvPr/>
        </p:nvSpPr>
        <p:spPr>
          <a:xfrm>
            <a:off x="1600198" y="2667000"/>
            <a:ext cx="17742878" cy="0"/>
          </a:xfrm>
          <a:prstGeom prst="line">
            <a:avLst/>
          </a:prstGeom>
          <a:ln w="25400">
            <a:solidFill>
              <a:srgbClr val="535353"/>
            </a:solidFill>
          </a:ln>
        </p:spPr>
        <p:txBody>
          <a:bodyPr lIns="45719" rIns="45719"/>
          <a:lstStyle/>
          <a:p>
            <a:pPr>
              <a:defRPr>
                <a:solidFill>
                  <a:srgbClr val="FFFFFF"/>
                </a:solidFill>
              </a:defRPr>
            </a:pPr>
            <a:endParaRPr dirty="0"/>
          </a:p>
        </p:txBody>
      </p:sp>
    </p:spTree>
    <p:extLst>
      <p:ext uri="{BB962C8B-B14F-4D97-AF65-F5344CB8AC3E}">
        <p14:creationId xmlns:p14="http://schemas.microsoft.com/office/powerpoint/2010/main" val="27816821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197" y="3622431"/>
            <a:ext cx="20847428" cy="8452378"/>
          </a:xfrm>
          <a:prstGeom prst="rect">
            <a:avLst/>
          </a:prstGeom>
        </p:spPr>
        <p:txBody>
          <a:bodyPr wrap="square">
            <a:spAutoFit/>
          </a:bodyPr>
          <a:lstStyle/>
          <a:p>
            <a:pPr>
              <a:lnSpc>
                <a:spcPct val="110000"/>
              </a:lnSpc>
              <a:spcBef>
                <a:spcPts val="1600"/>
              </a:spcBef>
              <a:buSzPct val="100000"/>
              <a:defRPr sz="4600" spc="-91">
                <a:solidFill>
                  <a:srgbClr val="606060"/>
                </a:solidFill>
              </a:defRPr>
            </a:pPr>
            <a:r>
              <a:rPr lang="en-US" sz="4000" b="1" dirty="0">
                <a:solidFill>
                  <a:schemeClr val="bg2"/>
                </a:solidFill>
              </a:rPr>
              <a:t>Home Internet has become an essential service!</a:t>
            </a:r>
          </a:p>
          <a:p>
            <a:pPr marL="857250" indent="-857250">
              <a:lnSpc>
                <a:spcPct val="110000"/>
              </a:lnSpc>
              <a:spcBef>
                <a:spcPts val="1600"/>
              </a:spcBef>
              <a:buSzPct val="100000"/>
              <a:buFont typeface="Helvetica"/>
              <a:buChar char="•"/>
              <a:defRPr sz="4600" spc="-91">
                <a:solidFill>
                  <a:srgbClr val="606060"/>
                </a:solidFill>
              </a:defRPr>
            </a:pPr>
            <a:r>
              <a:rPr lang="en-US" sz="4000" dirty="0">
                <a:solidFill>
                  <a:schemeClr val="bg2"/>
                </a:solidFill>
              </a:rPr>
              <a:t>In 2000, only 1% of Americans had broadband Internet service at home</a:t>
            </a:r>
          </a:p>
          <a:p>
            <a:pPr marL="857250" indent="-857250">
              <a:lnSpc>
                <a:spcPct val="110000"/>
              </a:lnSpc>
              <a:spcBef>
                <a:spcPts val="1600"/>
              </a:spcBef>
              <a:buSzPct val="100000"/>
              <a:buFont typeface="Helvetica"/>
              <a:buChar char="•"/>
              <a:defRPr sz="4600" spc="-91">
                <a:solidFill>
                  <a:srgbClr val="606060"/>
                </a:solidFill>
              </a:defRPr>
            </a:pPr>
            <a:r>
              <a:rPr lang="en-US" sz="4000" dirty="0">
                <a:solidFill>
                  <a:schemeClr val="bg2"/>
                </a:solidFill>
              </a:rPr>
              <a:t>As of 2016, more than 73% of Americans have home Internet service!</a:t>
            </a:r>
          </a:p>
          <a:p>
            <a:pPr>
              <a:lnSpc>
                <a:spcPct val="110000"/>
              </a:lnSpc>
              <a:spcBef>
                <a:spcPts val="1600"/>
              </a:spcBef>
              <a:buSzPct val="100000"/>
              <a:defRPr sz="4600" spc="-91">
                <a:solidFill>
                  <a:srgbClr val="606060"/>
                </a:solidFill>
              </a:defRPr>
            </a:pPr>
            <a:r>
              <a:rPr lang="en-US" sz="4000" b="1" dirty="0">
                <a:solidFill>
                  <a:schemeClr val="bg2"/>
                </a:solidFill>
              </a:rPr>
              <a:t>Same great service and promotions as the carrier companies</a:t>
            </a:r>
          </a:p>
          <a:p>
            <a:pPr marL="857250" indent="-857250">
              <a:lnSpc>
                <a:spcPct val="110000"/>
              </a:lnSpc>
              <a:spcBef>
                <a:spcPts val="1600"/>
              </a:spcBef>
              <a:buSzPct val="100000"/>
              <a:buFont typeface="Helvetica"/>
              <a:buChar char="•"/>
              <a:defRPr sz="4600" spc="-91">
                <a:solidFill>
                  <a:srgbClr val="606060"/>
                </a:solidFill>
              </a:defRPr>
            </a:pPr>
            <a:r>
              <a:rPr lang="en-US" sz="4000" dirty="0">
                <a:solidFill>
                  <a:schemeClr val="bg2"/>
                </a:solidFill>
              </a:rPr>
              <a:t>Your customers receive Internet service and complete customer care from four top providers</a:t>
            </a:r>
          </a:p>
          <a:p>
            <a:pPr marL="857250" indent="-857250">
              <a:lnSpc>
                <a:spcPct val="110000"/>
              </a:lnSpc>
              <a:spcBef>
                <a:spcPts val="1600"/>
              </a:spcBef>
              <a:buSzPct val="100000"/>
              <a:buFont typeface="Helvetica"/>
              <a:buChar char="•"/>
              <a:defRPr sz="4600" spc="-91">
                <a:solidFill>
                  <a:srgbClr val="606060"/>
                </a:solidFill>
              </a:defRPr>
            </a:pPr>
            <a:r>
              <a:rPr lang="en-US" sz="4000" dirty="0">
                <a:solidFill>
                  <a:schemeClr val="bg2"/>
                </a:solidFill>
              </a:rPr>
              <a:t>Your customers have access to the same promotions offered by the carriers</a:t>
            </a:r>
          </a:p>
          <a:p>
            <a:pPr>
              <a:lnSpc>
                <a:spcPct val="110000"/>
              </a:lnSpc>
              <a:spcBef>
                <a:spcPts val="1600"/>
              </a:spcBef>
              <a:buSzPct val="100000"/>
              <a:defRPr sz="4600" spc="-91">
                <a:solidFill>
                  <a:srgbClr val="606060"/>
                </a:solidFill>
              </a:defRPr>
            </a:pPr>
            <a:r>
              <a:rPr lang="en-US" sz="4000" b="1" dirty="0">
                <a:solidFill>
                  <a:schemeClr val="bg2"/>
                </a:solidFill>
              </a:rPr>
              <a:t>High-value customers</a:t>
            </a:r>
          </a:p>
          <a:p>
            <a:pPr marL="685800" lvl="5" indent="-685800">
              <a:lnSpc>
                <a:spcPct val="110000"/>
              </a:lnSpc>
              <a:spcBef>
                <a:spcPts val="1600"/>
              </a:spcBef>
              <a:buSzPct val="100000"/>
              <a:buFont typeface="Arial" panose="020B0604020202020204" pitchFamily="34" charset="0"/>
              <a:buChar char="•"/>
              <a:defRPr sz="4600" spc="-91">
                <a:solidFill>
                  <a:srgbClr val="606060"/>
                </a:solidFill>
              </a:defRPr>
            </a:pPr>
            <a:r>
              <a:rPr lang="en-US" sz="4000" dirty="0">
                <a:solidFill>
                  <a:schemeClr val="bg2"/>
                </a:solidFill>
              </a:rPr>
              <a:t>Commissions and points for 2 years</a:t>
            </a:r>
          </a:p>
          <a:p>
            <a:pPr marL="685800" lvl="4" indent="-685800">
              <a:lnSpc>
                <a:spcPct val="110000"/>
              </a:lnSpc>
              <a:spcBef>
                <a:spcPts val="1600"/>
              </a:spcBef>
              <a:buSzPct val="100000"/>
              <a:buFont typeface="Arial" panose="020B0604020202020204" pitchFamily="34" charset="0"/>
              <a:buChar char="•"/>
              <a:defRPr sz="4600" spc="-91">
                <a:solidFill>
                  <a:srgbClr val="606060"/>
                </a:solidFill>
              </a:defRPr>
            </a:pPr>
            <a:r>
              <a:rPr lang="en-US" sz="4000" dirty="0">
                <a:solidFill>
                  <a:schemeClr val="bg2"/>
                </a:solidFill>
              </a:rPr>
              <a:t>Worth 1-3 Customer Points (varies by carrier)</a:t>
            </a:r>
            <a:r>
              <a:rPr lang="en-US" sz="4000" dirty="0">
                <a:solidFill>
                  <a:srgbClr val="606060"/>
                </a:solidFill>
              </a:rPr>
              <a:t> – please refer to the ACN Compensation Plan for complete details</a:t>
            </a:r>
            <a:endParaRPr lang="en-US" sz="4000" dirty="0">
              <a:solidFill>
                <a:schemeClr val="bg2"/>
              </a:solidFill>
            </a:endParaRPr>
          </a:p>
        </p:txBody>
      </p:sp>
      <p:sp>
        <p:nvSpPr>
          <p:cNvPr id="4" name="Shape 131"/>
          <p:cNvSpPr/>
          <p:nvPr/>
        </p:nvSpPr>
        <p:spPr>
          <a:xfrm>
            <a:off x="1574799" y="1219200"/>
            <a:ext cx="18355884"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lang="en-US" dirty="0"/>
              <a:t>Why Sell High-Speed Internet?</a:t>
            </a:r>
            <a:endParaRPr dirty="0"/>
          </a:p>
        </p:txBody>
      </p:sp>
      <p:sp>
        <p:nvSpPr>
          <p:cNvPr id="5" name="Shape 130"/>
          <p:cNvSpPr/>
          <p:nvPr/>
        </p:nvSpPr>
        <p:spPr>
          <a:xfrm>
            <a:off x="1600198" y="2667000"/>
            <a:ext cx="16951571"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6" name="Rectangle 5"/>
          <p:cNvSpPr/>
          <p:nvPr/>
        </p:nvSpPr>
        <p:spPr>
          <a:xfrm>
            <a:off x="1574799" y="12606188"/>
            <a:ext cx="20478377" cy="701731"/>
          </a:xfrm>
          <a:prstGeom prst="rect">
            <a:avLst/>
          </a:prstGeom>
        </p:spPr>
        <p:txBody>
          <a:bodyPr wrap="square">
            <a:spAutoFit/>
          </a:bodyPr>
          <a:lstStyle/>
          <a:p>
            <a:pPr>
              <a:lnSpc>
                <a:spcPct val="110000"/>
              </a:lnSpc>
              <a:spcBef>
                <a:spcPts val="2900"/>
              </a:spcBef>
              <a:buSzPct val="100000"/>
              <a:defRPr sz="4600" spc="-91">
                <a:solidFill>
                  <a:srgbClr val="606060"/>
                </a:solidFill>
              </a:defRPr>
            </a:pPr>
            <a:r>
              <a:rPr lang="en-US" sz="1800" i="1" dirty="0">
                <a:solidFill>
                  <a:schemeClr val="tx2">
                    <a:lumMod val="50000"/>
                  </a:schemeClr>
                </a:solidFill>
              </a:rPr>
              <a:t>Not every package or term option is available through ACN. </a:t>
            </a:r>
            <a:br>
              <a:rPr lang="en-US" sz="1800" i="1" dirty="0">
                <a:solidFill>
                  <a:schemeClr val="tx2">
                    <a:lumMod val="50000"/>
                  </a:schemeClr>
                </a:solidFill>
              </a:rPr>
            </a:br>
            <a:r>
              <a:rPr lang="en-US" sz="1800" i="1" dirty="0">
                <a:solidFill>
                  <a:schemeClr val="bg2"/>
                </a:solidFill>
              </a:rPr>
              <a:t>Above data refers to broadband internet statistics from Pew Research Center issued January 11, 2017. http://www.pewresearch.org/fact-tank/2017/01/12/evolution-of-technology/ft_17-01-10_internetfactsheets </a:t>
            </a:r>
          </a:p>
        </p:txBody>
      </p:sp>
    </p:spTree>
    <p:extLst>
      <p:ext uri="{BB962C8B-B14F-4D97-AF65-F5344CB8AC3E}">
        <p14:creationId xmlns:p14="http://schemas.microsoft.com/office/powerpoint/2010/main" val="10002903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570460"/>
            <a:ext cx="24384000" cy="3474720"/>
          </a:xfrm>
          <a:prstGeom prst="rect">
            <a:avLst/>
          </a:prstGeom>
          <a:solidFill>
            <a:schemeClr val="bg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56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Shape 31"/>
          <p:cNvSpPr txBox="1">
            <a:spLocks/>
          </p:cNvSpPr>
          <p:nvPr/>
        </p:nvSpPr>
        <p:spPr>
          <a:xfrm>
            <a:off x="1574799" y="1003613"/>
            <a:ext cx="21869402"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914400" rtl="0" latinLnBrk="0">
              <a:lnSpc>
                <a:spcPct val="100000"/>
              </a:lnSpc>
              <a:spcBef>
                <a:spcPts val="0"/>
              </a:spcBef>
              <a:spcAft>
                <a:spcPts val="0"/>
              </a:spcAft>
              <a:buClrTx/>
              <a:buSzTx/>
              <a:buFontTx/>
              <a:buNone/>
              <a:tabLst/>
              <a:defRPr sz="9000" b="0" i="0" u="none" strike="noStrike" cap="none" spc="0" baseline="0">
                <a:ln>
                  <a:noFill/>
                </a:ln>
                <a:solidFill>
                  <a:srgbClr val="535353"/>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Arial"/>
                <a:ea typeface="Arial"/>
                <a:cs typeface="Arial"/>
                <a:sym typeface="Arial"/>
              </a:defRPr>
            </a:lvl9pPr>
          </a:lstStyle>
          <a:p>
            <a:pPr hangingPunct="1"/>
            <a:r>
              <a:rPr lang="en-US" sz="6000" dirty="0"/>
              <a:t>Access to Higher Internet Speeds</a:t>
            </a:r>
          </a:p>
        </p:txBody>
      </p:sp>
      <p:sp>
        <p:nvSpPr>
          <p:cNvPr id="14" name="Shape 32"/>
          <p:cNvSpPr/>
          <p:nvPr/>
        </p:nvSpPr>
        <p:spPr>
          <a:xfrm>
            <a:off x="1600199" y="2081925"/>
            <a:ext cx="11344835"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17" name="TextBox 16"/>
          <p:cNvSpPr txBox="1"/>
          <p:nvPr/>
        </p:nvSpPr>
        <p:spPr>
          <a:xfrm>
            <a:off x="1600200" y="2590547"/>
            <a:ext cx="8402298"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500" b="1" i="0" u="none" strike="noStrike" cap="none" spc="0" normalizeH="0" baseline="0" dirty="0">
                <a:ln>
                  <a:noFill/>
                </a:ln>
                <a:solidFill>
                  <a:schemeClr val="bg2"/>
                </a:solidFill>
                <a:effectLst/>
                <a:uFillTx/>
                <a:latin typeface="Arial"/>
                <a:ea typeface="Arial"/>
                <a:cs typeface="Arial"/>
                <a:sym typeface="Arial"/>
              </a:rPr>
              <a:t>The Power of </a:t>
            </a:r>
            <a:r>
              <a:rPr kumimoji="0" lang="en-US" sz="4500" b="1" i="0" u="none" strike="noStrike" cap="none" spc="0" normalizeH="0" baseline="0" dirty="0">
                <a:ln>
                  <a:noFill/>
                </a:ln>
                <a:solidFill>
                  <a:srgbClr val="407EC9"/>
                </a:solidFill>
                <a:effectLst/>
                <a:uFillTx/>
                <a:latin typeface="Arial"/>
                <a:ea typeface="Arial"/>
                <a:cs typeface="Arial"/>
                <a:sym typeface="Arial"/>
              </a:rPr>
              <a:t>100 Mbps</a:t>
            </a:r>
            <a:endParaRPr kumimoji="0" lang="en-US" sz="4500" b="1" i="0" u="none" strike="noStrike" cap="none" spc="0" normalizeH="0" baseline="0" dirty="0">
              <a:ln>
                <a:noFill/>
              </a:ln>
              <a:solidFill>
                <a:schemeClr val="bg2"/>
              </a:solidFill>
              <a:effectLst/>
              <a:uFillTx/>
              <a:latin typeface="Arial"/>
              <a:ea typeface="Arial"/>
              <a:cs typeface="Arial"/>
              <a:sym typeface="Arial"/>
            </a:endParaRP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500" dirty="0">
                <a:solidFill>
                  <a:schemeClr val="bg2"/>
                </a:solidFill>
              </a:rPr>
              <a:t>Great for streaming multiple HD movies</a:t>
            </a: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500" b="0" i="0" u="none" strike="noStrike" cap="none" spc="0" normalizeH="0" baseline="0" dirty="0">
                <a:ln>
                  <a:noFill/>
                </a:ln>
                <a:solidFill>
                  <a:schemeClr val="bg2"/>
                </a:solidFill>
                <a:effectLst/>
                <a:uFillTx/>
                <a:sym typeface="Arial"/>
              </a:rPr>
              <a:t>Connect</a:t>
            </a:r>
            <a:r>
              <a:rPr kumimoji="0" lang="en-US" sz="3500" b="0" i="0" u="none" strike="noStrike" cap="none" spc="0" normalizeH="0" dirty="0">
                <a:ln>
                  <a:noFill/>
                </a:ln>
                <a:solidFill>
                  <a:schemeClr val="bg2"/>
                </a:solidFill>
                <a:effectLst/>
                <a:uFillTx/>
                <a:sym typeface="Arial"/>
              </a:rPr>
              <a:t> 4-6 devices with no lag</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500" baseline="0" dirty="0">
                <a:solidFill>
                  <a:schemeClr val="bg2"/>
                </a:solidFill>
              </a:rPr>
              <a:t>Game on with multi-player</a:t>
            </a:r>
            <a:r>
              <a:rPr lang="en-US" sz="3500" dirty="0">
                <a:solidFill>
                  <a:schemeClr val="bg2"/>
                </a:solidFill>
              </a:rPr>
              <a:t> video games</a:t>
            </a:r>
            <a:endParaRPr kumimoji="0" lang="en-US" sz="3500" b="0" i="0" u="none" strike="noStrike" cap="none" spc="0" normalizeH="0" baseline="0" dirty="0">
              <a:ln>
                <a:noFill/>
              </a:ln>
              <a:solidFill>
                <a:schemeClr val="bg2"/>
              </a:solidFill>
              <a:effectLst/>
              <a:uFillTx/>
              <a:sym typeface="Arial"/>
            </a:endParaRPr>
          </a:p>
        </p:txBody>
      </p:sp>
      <p:sp>
        <p:nvSpPr>
          <p:cNvPr id="18" name="TextBox 17"/>
          <p:cNvSpPr txBox="1"/>
          <p:nvPr/>
        </p:nvSpPr>
        <p:spPr>
          <a:xfrm>
            <a:off x="1574799" y="6110028"/>
            <a:ext cx="8427699"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500" b="1" i="0" u="none" strike="noStrike" cap="none" spc="0" normalizeH="0" baseline="0" dirty="0">
                <a:ln>
                  <a:noFill/>
                </a:ln>
                <a:solidFill>
                  <a:schemeClr val="bg2"/>
                </a:solidFill>
                <a:effectLst/>
                <a:uFillTx/>
                <a:latin typeface="Arial"/>
                <a:ea typeface="Arial"/>
                <a:cs typeface="Arial"/>
                <a:sym typeface="Arial"/>
              </a:rPr>
              <a:t>The Power of </a:t>
            </a:r>
            <a:r>
              <a:rPr kumimoji="0" lang="en-US" sz="4500" b="1" i="0" u="none" strike="noStrike" cap="none" spc="0" normalizeH="0" baseline="0" dirty="0">
                <a:ln>
                  <a:noFill/>
                </a:ln>
                <a:solidFill>
                  <a:srgbClr val="407EC9"/>
                </a:solidFill>
                <a:effectLst/>
                <a:uFillTx/>
                <a:latin typeface="Arial"/>
                <a:ea typeface="Arial"/>
                <a:cs typeface="Arial"/>
                <a:sym typeface="Arial"/>
              </a:rPr>
              <a:t>40 Mbps</a:t>
            </a:r>
            <a:endParaRPr kumimoji="0" lang="en-US" sz="4500" b="1" i="0" u="none" strike="noStrike" cap="none" spc="0" normalizeH="0" baseline="0" dirty="0">
              <a:ln>
                <a:noFill/>
              </a:ln>
              <a:solidFill>
                <a:schemeClr val="bg2"/>
              </a:solidFill>
              <a:effectLst/>
              <a:uFillTx/>
              <a:latin typeface="Arial"/>
              <a:ea typeface="Arial"/>
              <a:cs typeface="Arial"/>
              <a:sym typeface="Arial"/>
            </a:endParaRP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500" dirty="0">
                <a:solidFill>
                  <a:schemeClr val="bg2"/>
                </a:solidFill>
              </a:rPr>
              <a:t>Great for streaming multiple movies</a:t>
            </a: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500" b="0" i="0" u="none" strike="noStrike" cap="none" spc="0" normalizeH="0" baseline="0" dirty="0">
                <a:ln>
                  <a:noFill/>
                </a:ln>
                <a:solidFill>
                  <a:schemeClr val="bg2"/>
                </a:solidFill>
                <a:effectLst/>
                <a:uFillTx/>
                <a:sym typeface="Arial"/>
              </a:rPr>
              <a:t>Connect 2-4 devices</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500" dirty="0">
                <a:solidFill>
                  <a:schemeClr val="bg2"/>
                </a:solidFill>
              </a:rPr>
              <a:t>Game on with online video games</a:t>
            </a:r>
            <a:endParaRPr kumimoji="0" lang="en-US" sz="3500" b="0" i="0" u="none" strike="noStrike" cap="none" spc="0" normalizeH="0" baseline="0" dirty="0">
              <a:ln>
                <a:noFill/>
              </a:ln>
              <a:solidFill>
                <a:schemeClr val="bg2"/>
              </a:solidFill>
              <a:effectLst/>
              <a:uFillTx/>
              <a:sym typeface="Arial"/>
            </a:endParaRPr>
          </a:p>
        </p:txBody>
      </p:sp>
      <p:sp>
        <p:nvSpPr>
          <p:cNvPr id="19" name="TextBox 18"/>
          <p:cNvSpPr txBox="1"/>
          <p:nvPr/>
        </p:nvSpPr>
        <p:spPr>
          <a:xfrm>
            <a:off x="1574798" y="9624438"/>
            <a:ext cx="8427699" cy="2400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500" b="1" i="0" u="none" strike="noStrike" cap="none" spc="0" normalizeH="0" baseline="0" dirty="0">
                <a:ln>
                  <a:noFill/>
                </a:ln>
                <a:solidFill>
                  <a:schemeClr val="bg2"/>
                </a:solidFill>
                <a:effectLst/>
                <a:uFillTx/>
                <a:latin typeface="Arial"/>
                <a:ea typeface="Arial"/>
                <a:cs typeface="Arial"/>
                <a:sym typeface="Arial"/>
              </a:rPr>
              <a:t>The Power of </a:t>
            </a:r>
            <a:r>
              <a:rPr kumimoji="0" lang="en-US" sz="4500" b="1" i="0" u="none" strike="noStrike" cap="none" spc="0" normalizeH="0" baseline="0" dirty="0">
                <a:ln>
                  <a:noFill/>
                </a:ln>
                <a:solidFill>
                  <a:srgbClr val="407EC9"/>
                </a:solidFill>
                <a:effectLst/>
                <a:uFillTx/>
                <a:latin typeface="Arial"/>
                <a:ea typeface="Arial"/>
                <a:cs typeface="Arial"/>
                <a:sym typeface="Arial"/>
              </a:rPr>
              <a:t>12 Mbps</a:t>
            </a:r>
            <a:endParaRPr kumimoji="0" lang="en-US" sz="4500" b="1" i="0" u="none" strike="noStrike" cap="none" spc="0" normalizeH="0" baseline="0" dirty="0">
              <a:ln>
                <a:noFill/>
              </a:ln>
              <a:solidFill>
                <a:schemeClr val="bg2"/>
              </a:solidFill>
              <a:effectLst/>
              <a:uFillTx/>
              <a:latin typeface="Arial"/>
              <a:ea typeface="Arial"/>
              <a:cs typeface="Arial"/>
              <a:sym typeface="Arial"/>
            </a:endParaRP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500" dirty="0">
                <a:solidFill>
                  <a:schemeClr val="bg2"/>
                </a:solidFill>
              </a:rPr>
              <a:t>Great for downloading movies</a:t>
            </a:r>
          </a:p>
          <a:p>
            <a:pPr marL="457200" marR="0" indent="-457200" algn="l" defTabSz="914400" rtl="0" fontAlgn="auto" latinLnBrk="0" hangingPunct="0">
              <a:lnSpc>
                <a:spcPct val="100000"/>
              </a:lnSpc>
              <a:spcBef>
                <a:spcPts val="0"/>
              </a:spcBef>
              <a:spcAft>
                <a:spcPts val="0"/>
              </a:spcAft>
              <a:buClrTx/>
              <a:buSzTx/>
              <a:buFont typeface="Arial"/>
              <a:buChar char="•"/>
              <a:tabLst/>
            </a:pPr>
            <a:r>
              <a:rPr lang="en-US" sz="3500" dirty="0">
                <a:solidFill>
                  <a:schemeClr val="bg2"/>
                </a:solidFill>
              </a:rPr>
              <a:t>Connect 1-2 devices</a:t>
            </a:r>
          </a:p>
          <a:p>
            <a:pPr marL="457200" marR="0" indent="-457200" algn="l" defTabSz="914400" rtl="0" fontAlgn="auto" latinLnBrk="0" hangingPunct="0">
              <a:lnSpc>
                <a:spcPct val="100000"/>
              </a:lnSpc>
              <a:spcBef>
                <a:spcPts val="0"/>
              </a:spcBef>
              <a:spcAft>
                <a:spcPts val="0"/>
              </a:spcAft>
              <a:buClrTx/>
              <a:buSzTx/>
              <a:buFont typeface="Arial"/>
              <a:buChar char="•"/>
              <a:tabLst/>
            </a:pPr>
            <a:r>
              <a:rPr kumimoji="0" lang="en-US" sz="3500" b="0" i="0" u="none" strike="noStrike" cap="none" spc="0" normalizeH="0" baseline="0" dirty="0">
                <a:ln>
                  <a:noFill/>
                </a:ln>
                <a:solidFill>
                  <a:schemeClr val="bg2"/>
                </a:solidFill>
                <a:effectLst/>
                <a:uFillTx/>
                <a:sym typeface="Arial"/>
              </a:rPr>
              <a:t>Surf</a:t>
            </a:r>
            <a:r>
              <a:rPr kumimoji="0" lang="en-US" sz="3500" b="0" i="0" u="none" strike="noStrike" cap="none" spc="0" normalizeH="0" dirty="0">
                <a:ln>
                  <a:noFill/>
                </a:ln>
                <a:solidFill>
                  <a:schemeClr val="bg2"/>
                </a:solidFill>
                <a:effectLst/>
                <a:uFillTx/>
                <a:sym typeface="Arial"/>
              </a:rPr>
              <a:t> and download files</a:t>
            </a:r>
            <a:endParaRPr kumimoji="0" lang="en-US" sz="3500" b="0" i="0" u="none" strike="noStrike" cap="none" spc="0" normalizeH="0" baseline="0" dirty="0">
              <a:ln>
                <a:noFill/>
              </a:ln>
              <a:solidFill>
                <a:schemeClr val="bg2"/>
              </a:solidFill>
              <a:effectLst/>
              <a:uFillTx/>
              <a:sym typeface="Arial"/>
            </a:endParaRPr>
          </a:p>
        </p:txBody>
      </p:sp>
      <p:pic>
        <p:nvPicPr>
          <p:cNvPr id="20" name="Picture 19" descr="ic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2314437"/>
            <a:ext cx="9433000" cy="2226012"/>
          </a:xfrm>
          <a:prstGeom prst="rect">
            <a:avLst/>
          </a:prstGeom>
        </p:spPr>
      </p:pic>
      <p:sp>
        <p:nvSpPr>
          <p:cNvPr id="21" name="TextBox 20"/>
          <p:cNvSpPr txBox="1"/>
          <p:nvPr/>
        </p:nvSpPr>
        <p:spPr>
          <a:xfrm>
            <a:off x="12154349" y="4597282"/>
            <a:ext cx="23862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lumMod val="65000"/>
                    <a:lumOff val="35000"/>
                  </a:schemeClr>
                </a:solidFill>
                <a:effectLst/>
                <a:uFillTx/>
                <a:sym typeface="Arial"/>
              </a:rPr>
              <a:t>Hardcore Streaming</a:t>
            </a:r>
          </a:p>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1080 HD</a:t>
            </a:r>
            <a:endParaRPr kumimoji="0" lang="en-US" sz="2000" b="0" i="0" u="none" strike="noStrike" cap="none" spc="0" normalizeH="0" baseline="0" dirty="0">
              <a:ln>
                <a:noFill/>
              </a:ln>
              <a:solidFill>
                <a:schemeClr val="tx1">
                  <a:lumMod val="65000"/>
                  <a:lumOff val="35000"/>
                </a:schemeClr>
              </a:solidFill>
              <a:effectLst/>
              <a:uFillTx/>
              <a:sym typeface="Arial"/>
            </a:endParaRPr>
          </a:p>
        </p:txBody>
      </p:sp>
      <p:sp>
        <p:nvSpPr>
          <p:cNvPr id="22" name="TextBox 21"/>
          <p:cNvSpPr txBox="1"/>
          <p:nvPr/>
        </p:nvSpPr>
        <p:spPr>
          <a:xfrm>
            <a:off x="15096613" y="4597282"/>
            <a:ext cx="120160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10 Songs</a:t>
            </a:r>
          </a:p>
          <a:p>
            <a:pPr algn="ctr"/>
            <a:r>
              <a:rPr lang="en-US" sz="2000" dirty="0">
                <a:solidFill>
                  <a:schemeClr val="tx1">
                    <a:lumMod val="65000"/>
                    <a:lumOff val="35000"/>
                  </a:schemeClr>
                </a:solidFill>
              </a:rPr>
              <a:t>in 3.2 sec</a:t>
            </a:r>
          </a:p>
        </p:txBody>
      </p:sp>
      <p:sp>
        <p:nvSpPr>
          <p:cNvPr id="23" name="TextBox 22"/>
          <p:cNvSpPr txBox="1"/>
          <p:nvPr/>
        </p:nvSpPr>
        <p:spPr>
          <a:xfrm>
            <a:off x="17492387" y="4597282"/>
            <a:ext cx="1317025"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20 photos</a:t>
            </a:r>
          </a:p>
          <a:p>
            <a:pPr algn="ctr"/>
            <a:r>
              <a:rPr lang="en-US" sz="2000" dirty="0">
                <a:solidFill>
                  <a:schemeClr val="tx1">
                    <a:lumMod val="65000"/>
                    <a:lumOff val="35000"/>
                  </a:schemeClr>
                </a:solidFill>
              </a:rPr>
              <a:t>in 6.4 secs</a:t>
            </a:r>
          </a:p>
        </p:txBody>
      </p:sp>
      <p:sp>
        <p:nvSpPr>
          <p:cNvPr id="24" name="TextBox 23"/>
          <p:cNvSpPr txBox="1"/>
          <p:nvPr/>
        </p:nvSpPr>
        <p:spPr>
          <a:xfrm>
            <a:off x="19941729" y="4597282"/>
            <a:ext cx="111825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500 MB</a:t>
            </a:r>
          </a:p>
          <a:p>
            <a:pPr algn="ctr"/>
            <a:r>
              <a:rPr lang="en-US" sz="2000" dirty="0">
                <a:solidFill>
                  <a:schemeClr val="tx1">
                    <a:lumMod val="65000"/>
                    <a:lumOff val="35000"/>
                  </a:schemeClr>
                </a:solidFill>
              </a:rPr>
              <a:t>in 40 sec</a:t>
            </a:r>
          </a:p>
        </p:txBody>
      </p:sp>
      <p:pic>
        <p:nvPicPr>
          <p:cNvPr id="25" name="Picture 24" descr="ic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5829509"/>
            <a:ext cx="9433000" cy="2226012"/>
          </a:xfrm>
          <a:prstGeom prst="rect">
            <a:avLst/>
          </a:prstGeom>
        </p:spPr>
      </p:pic>
      <p:sp>
        <p:nvSpPr>
          <p:cNvPr id="26" name="TextBox 25"/>
          <p:cNvSpPr txBox="1"/>
          <p:nvPr/>
        </p:nvSpPr>
        <p:spPr>
          <a:xfrm>
            <a:off x="12317854" y="8112354"/>
            <a:ext cx="205921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lumMod val="65000"/>
                    <a:lumOff val="35000"/>
                  </a:schemeClr>
                </a:solidFill>
                <a:effectLst/>
                <a:uFillTx/>
                <a:sym typeface="Arial"/>
              </a:rPr>
              <a:t>Heavy Streaming</a:t>
            </a:r>
          </a:p>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1080 HD</a:t>
            </a:r>
            <a:endParaRPr kumimoji="0" lang="en-US" sz="2000" b="0" i="0" u="none" strike="noStrike" cap="none" spc="0" normalizeH="0" baseline="0" dirty="0">
              <a:ln>
                <a:noFill/>
              </a:ln>
              <a:solidFill>
                <a:schemeClr val="tx1">
                  <a:lumMod val="65000"/>
                  <a:lumOff val="35000"/>
                </a:schemeClr>
              </a:solidFill>
              <a:effectLst/>
              <a:uFillTx/>
              <a:sym typeface="Arial"/>
            </a:endParaRPr>
          </a:p>
        </p:txBody>
      </p:sp>
      <p:sp>
        <p:nvSpPr>
          <p:cNvPr id="27" name="TextBox 26"/>
          <p:cNvSpPr txBox="1"/>
          <p:nvPr/>
        </p:nvSpPr>
        <p:spPr>
          <a:xfrm>
            <a:off x="15109437" y="8112354"/>
            <a:ext cx="117596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10 Songs</a:t>
            </a:r>
          </a:p>
          <a:p>
            <a:pPr algn="ctr"/>
            <a:r>
              <a:rPr lang="en-US" sz="2000" dirty="0">
                <a:solidFill>
                  <a:schemeClr val="tx1">
                    <a:lumMod val="65000"/>
                    <a:lumOff val="35000"/>
                  </a:schemeClr>
                </a:solidFill>
              </a:rPr>
              <a:t>in 8 sec</a:t>
            </a:r>
          </a:p>
        </p:txBody>
      </p:sp>
      <p:sp>
        <p:nvSpPr>
          <p:cNvPr id="28" name="TextBox 27"/>
          <p:cNvSpPr txBox="1"/>
          <p:nvPr/>
        </p:nvSpPr>
        <p:spPr>
          <a:xfrm>
            <a:off x="17521241" y="8112354"/>
            <a:ext cx="125931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20 photos</a:t>
            </a:r>
          </a:p>
          <a:p>
            <a:pPr algn="ctr"/>
            <a:r>
              <a:rPr lang="en-US" sz="2000" dirty="0">
                <a:solidFill>
                  <a:schemeClr val="tx1">
                    <a:lumMod val="65000"/>
                    <a:lumOff val="35000"/>
                  </a:schemeClr>
                </a:solidFill>
              </a:rPr>
              <a:t>in 16 secs</a:t>
            </a:r>
          </a:p>
        </p:txBody>
      </p:sp>
      <p:sp>
        <p:nvSpPr>
          <p:cNvPr id="29" name="TextBox 28"/>
          <p:cNvSpPr txBox="1"/>
          <p:nvPr/>
        </p:nvSpPr>
        <p:spPr>
          <a:xfrm>
            <a:off x="19899250" y="8112354"/>
            <a:ext cx="120321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500 MB</a:t>
            </a:r>
          </a:p>
          <a:p>
            <a:pPr algn="ctr"/>
            <a:r>
              <a:rPr lang="en-US" sz="2000" dirty="0">
                <a:solidFill>
                  <a:schemeClr val="tx1">
                    <a:lumMod val="65000"/>
                    <a:lumOff val="35000"/>
                  </a:schemeClr>
                </a:solidFill>
              </a:rPr>
              <a:t>in 1.7 min</a:t>
            </a:r>
          </a:p>
        </p:txBody>
      </p:sp>
      <p:pic>
        <p:nvPicPr>
          <p:cNvPr id="30" name="Picture 29" descr="ic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9331507"/>
            <a:ext cx="9433000" cy="2226012"/>
          </a:xfrm>
          <a:prstGeom prst="rect">
            <a:avLst/>
          </a:prstGeom>
        </p:spPr>
      </p:pic>
      <p:sp>
        <p:nvSpPr>
          <p:cNvPr id="31" name="TextBox 30"/>
          <p:cNvSpPr txBox="1"/>
          <p:nvPr/>
        </p:nvSpPr>
        <p:spPr>
          <a:xfrm>
            <a:off x="12140725" y="11614352"/>
            <a:ext cx="241347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lumMod val="65000"/>
                    <a:lumOff val="35000"/>
                  </a:schemeClr>
                </a:solidFill>
                <a:effectLst/>
                <a:uFillTx/>
                <a:sym typeface="Arial"/>
              </a:rPr>
              <a:t>Moderate Streaming</a:t>
            </a:r>
          </a:p>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1080 HD</a:t>
            </a:r>
            <a:endParaRPr kumimoji="0" lang="en-US" sz="2000" b="0" i="0" u="none" strike="noStrike" cap="none" spc="0" normalizeH="0" baseline="0" dirty="0">
              <a:ln>
                <a:noFill/>
              </a:ln>
              <a:solidFill>
                <a:schemeClr val="tx1">
                  <a:lumMod val="65000"/>
                  <a:lumOff val="35000"/>
                </a:schemeClr>
              </a:solidFill>
              <a:effectLst/>
              <a:uFillTx/>
              <a:sym typeface="Arial"/>
            </a:endParaRPr>
          </a:p>
        </p:txBody>
      </p:sp>
      <p:sp>
        <p:nvSpPr>
          <p:cNvPr id="32" name="TextBox 31"/>
          <p:cNvSpPr txBox="1"/>
          <p:nvPr/>
        </p:nvSpPr>
        <p:spPr>
          <a:xfrm>
            <a:off x="15109438" y="11614352"/>
            <a:ext cx="117596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10 Songs</a:t>
            </a:r>
          </a:p>
          <a:p>
            <a:pPr algn="ctr"/>
            <a:r>
              <a:rPr lang="en-US" sz="2000" dirty="0">
                <a:solidFill>
                  <a:schemeClr val="tx1">
                    <a:lumMod val="65000"/>
                    <a:lumOff val="35000"/>
                  </a:schemeClr>
                </a:solidFill>
              </a:rPr>
              <a:t>in 27 sec</a:t>
            </a:r>
          </a:p>
        </p:txBody>
      </p:sp>
      <p:sp>
        <p:nvSpPr>
          <p:cNvPr id="33" name="TextBox 32"/>
          <p:cNvSpPr txBox="1"/>
          <p:nvPr/>
        </p:nvSpPr>
        <p:spPr>
          <a:xfrm>
            <a:off x="17527653" y="11614352"/>
            <a:ext cx="124649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20 photos</a:t>
            </a:r>
          </a:p>
          <a:p>
            <a:pPr algn="ctr"/>
            <a:r>
              <a:rPr lang="en-US" sz="2000" dirty="0">
                <a:solidFill>
                  <a:schemeClr val="tx1">
                    <a:lumMod val="65000"/>
                    <a:lumOff val="35000"/>
                  </a:schemeClr>
                </a:solidFill>
              </a:rPr>
              <a:t>in 53 secs</a:t>
            </a:r>
          </a:p>
        </p:txBody>
      </p:sp>
      <p:sp>
        <p:nvSpPr>
          <p:cNvPr id="34" name="TextBox 33"/>
          <p:cNvSpPr txBox="1"/>
          <p:nvPr/>
        </p:nvSpPr>
        <p:spPr>
          <a:xfrm>
            <a:off x="19827916" y="11614352"/>
            <a:ext cx="134587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000" dirty="0">
                <a:solidFill>
                  <a:schemeClr val="tx1">
                    <a:lumMod val="65000"/>
                    <a:lumOff val="35000"/>
                  </a:schemeClr>
                </a:solidFill>
              </a:rPr>
              <a:t>500 MB</a:t>
            </a:r>
          </a:p>
          <a:p>
            <a:pPr algn="ctr"/>
            <a:r>
              <a:rPr kumimoji="0" lang="en-US" sz="2000" b="0" i="0" u="none" strike="noStrike" cap="none" spc="0" normalizeH="0" baseline="0" dirty="0">
                <a:ln>
                  <a:noFill/>
                </a:ln>
                <a:solidFill>
                  <a:schemeClr val="tx1">
                    <a:lumMod val="65000"/>
                    <a:lumOff val="35000"/>
                  </a:schemeClr>
                </a:solidFill>
                <a:effectLst/>
                <a:uFillTx/>
                <a:sym typeface="Arial"/>
              </a:rPr>
              <a:t>in </a:t>
            </a:r>
            <a:r>
              <a:rPr lang="en-US" sz="2000" dirty="0">
                <a:solidFill>
                  <a:schemeClr val="tx1">
                    <a:lumMod val="65000"/>
                    <a:lumOff val="35000"/>
                  </a:schemeClr>
                </a:solidFill>
              </a:rPr>
              <a:t>5.57 min</a:t>
            </a:r>
          </a:p>
        </p:txBody>
      </p:sp>
      <p:sp>
        <p:nvSpPr>
          <p:cNvPr id="35" name="Rectangle 34"/>
          <p:cNvSpPr/>
          <p:nvPr/>
        </p:nvSpPr>
        <p:spPr>
          <a:xfrm>
            <a:off x="1574799" y="12621893"/>
            <a:ext cx="20307525" cy="400110"/>
          </a:xfrm>
          <a:prstGeom prst="rect">
            <a:avLst/>
          </a:prstGeom>
        </p:spPr>
        <p:txBody>
          <a:bodyPr wrap="square">
            <a:spAutoFit/>
          </a:bodyPr>
          <a:lstStyle/>
          <a:p>
            <a:pPr>
              <a:spcBef>
                <a:spcPts val="1800"/>
              </a:spcBef>
              <a:defRPr sz="2800" i="1" spc="-56">
                <a:solidFill>
                  <a:srgbClr val="606060"/>
                </a:solidFill>
              </a:defRPr>
            </a:pPr>
            <a:r>
              <a:rPr lang="en-US" sz="2000" dirty="0"/>
              <a:t>*Internet speeds are subject to availability by location and are “up to” the speed selected. </a:t>
            </a:r>
            <a:r>
              <a:rPr lang="en-US" sz="2000" spc="-72" dirty="0">
                <a:solidFill>
                  <a:srgbClr val="535353"/>
                </a:solidFill>
              </a:rPr>
              <a:t>Speeds vary based on customer location, connection type, and other conditions.</a:t>
            </a:r>
          </a:p>
        </p:txBody>
      </p:sp>
    </p:spTree>
    <p:extLst>
      <p:ext uri="{BB962C8B-B14F-4D97-AF65-F5344CB8AC3E}">
        <p14:creationId xmlns:p14="http://schemas.microsoft.com/office/powerpoint/2010/main" val="40729887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p:nvPr/>
        </p:nvSpPr>
        <p:spPr>
          <a:xfrm>
            <a:off x="1904999" y="3388821"/>
            <a:ext cx="21539201" cy="916148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5800"/>
              </a:spcBef>
              <a:buSzPct val="100000"/>
              <a:buFont typeface="Arial"/>
              <a:buChar char="•"/>
              <a:defRPr sz="6800" spc="-136">
                <a:solidFill>
                  <a:srgbClr val="606060"/>
                </a:solidFill>
              </a:defRPr>
            </a:pPr>
            <a:r>
              <a:rPr lang="en-US" sz="6600" dirty="0"/>
              <a:t>Residential Customers Only</a:t>
            </a:r>
          </a:p>
          <a:p>
            <a:pPr marL="857250" indent="-857250">
              <a:spcBef>
                <a:spcPts val="5800"/>
              </a:spcBef>
              <a:buSzPct val="100000"/>
              <a:buFont typeface="Arial"/>
              <a:buChar char="•"/>
              <a:defRPr sz="6800" spc="-136">
                <a:solidFill>
                  <a:srgbClr val="606060"/>
                </a:solidFill>
              </a:defRPr>
            </a:pPr>
            <a:r>
              <a:rPr sz="6600" dirty="0"/>
              <a:t>Digital Phone Service </a:t>
            </a:r>
            <a:r>
              <a:rPr lang="en-US" sz="6600" dirty="0"/>
              <a:t>Customers</a:t>
            </a:r>
            <a:endParaRPr sz="6600" dirty="0"/>
          </a:p>
          <a:p>
            <a:pPr marL="857250" indent="-857250">
              <a:spcBef>
                <a:spcPts val="5800"/>
              </a:spcBef>
              <a:buSzPct val="100000"/>
              <a:buFont typeface="Arial"/>
              <a:buChar char="•"/>
              <a:defRPr sz="6800" spc="-136">
                <a:solidFill>
                  <a:srgbClr val="606060"/>
                </a:solidFill>
              </a:defRPr>
            </a:pPr>
            <a:r>
              <a:rPr sz="6600" dirty="0"/>
              <a:t>Wireless</a:t>
            </a:r>
            <a:r>
              <a:rPr lang="en-US" sz="6600" dirty="0"/>
              <a:t>-</a:t>
            </a:r>
            <a:r>
              <a:rPr sz="6600" dirty="0"/>
              <a:t>Only Households</a:t>
            </a:r>
            <a:endParaRPr lang="en-US" sz="6600" dirty="0"/>
          </a:p>
          <a:p>
            <a:pPr marL="857250" indent="-857250">
              <a:spcBef>
                <a:spcPts val="5800"/>
              </a:spcBef>
              <a:buSzPct val="100000"/>
              <a:buFont typeface="Arial"/>
              <a:buChar char="•"/>
              <a:defRPr sz="6800" spc="-136">
                <a:solidFill>
                  <a:srgbClr val="606060"/>
                </a:solidFill>
              </a:defRPr>
            </a:pPr>
            <a:r>
              <a:rPr lang="en-US" sz="6600" dirty="0"/>
              <a:t>Customers Looking for Higher Speeds</a:t>
            </a:r>
          </a:p>
          <a:p>
            <a:pPr marL="857250" indent="-857250">
              <a:spcBef>
                <a:spcPts val="5800"/>
              </a:spcBef>
              <a:buSzPct val="100000"/>
              <a:buFont typeface="Arial"/>
              <a:buChar char="•"/>
              <a:defRPr sz="6800" spc="-136">
                <a:solidFill>
                  <a:srgbClr val="606060"/>
                </a:solidFill>
              </a:defRPr>
            </a:pPr>
            <a:r>
              <a:rPr lang="en-US" sz="6600" dirty="0"/>
              <a:t>Must be a </a:t>
            </a:r>
            <a:r>
              <a:rPr lang="en-US" sz="6600" b="1" dirty="0"/>
              <a:t>New</a:t>
            </a:r>
            <a:r>
              <a:rPr lang="en-US" sz="6600" dirty="0"/>
              <a:t> Internet Customer of the Carrier </a:t>
            </a:r>
            <a:br>
              <a:rPr lang="en-US" sz="6600" dirty="0"/>
            </a:br>
            <a:r>
              <a:rPr lang="en-US" sz="6600" i="1" dirty="0"/>
              <a:t>See details on the “Setting Customer Expectations” slide.</a:t>
            </a:r>
          </a:p>
        </p:txBody>
      </p:sp>
      <p:sp>
        <p:nvSpPr>
          <p:cNvPr id="39" name="Shape 39"/>
          <p:cNvSpPr>
            <a:spLocks noGrp="1"/>
          </p:cNvSpPr>
          <p:nvPr>
            <p:ph type="title" idx="4294967295"/>
          </p:nvPr>
        </p:nvSpPr>
        <p:spPr>
          <a:xfrm>
            <a:off x="1574799" y="1219200"/>
            <a:ext cx="21869402" cy="1752600"/>
          </a:xfrm>
          <a:prstGeom prst="rect">
            <a:avLst/>
          </a:prstGeom>
          <a:extLst>
            <a:ext uri="{C572A759-6A51-4108-AA02-DFA0A04FC94B}">
              <ma14:wrappingTextBoxFlag xmlns:ma14="http://schemas.microsoft.com/office/mac/drawingml/2011/main" xmlns="" val="1"/>
            </a:ext>
          </a:extLst>
        </p:spPr>
        <p:txBody>
          <a:bodyPr anchor="t">
            <a:normAutofit/>
          </a:bodyPr>
          <a:lstStyle>
            <a:lvl1pPr>
              <a:defRPr sz="9000">
                <a:solidFill>
                  <a:srgbClr val="535353"/>
                </a:solidFill>
              </a:defRPr>
            </a:lvl1pPr>
          </a:lstStyle>
          <a:p>
            <a:r>
              <a:rPr dirty="0"/>
              <a:t>Target Market</a:t>
            </a:r>
          </a:p>
        </p:txBody>
      </p:sp>
      <p:sp>
        <p:nvSpPr>
          <p:cNvPr id="40" name="Shape 40"/>
          <p:cNvSpPr/>
          <p:nvPr/>
        </p:nvSpPr>
        <p:spPr>
          <a:xfrm>
            <a:off x="1600200" y="2667000"/>
            <a:ext cx="7134957" cy="0"/>
          </a:xfrm>
          <a:prstGeom prst="line">
            <a:avLst/>
          </a:prstGeom>
          <a:ln w="25400">
            <a:solidFill>
              <a:srgbClr val="535353"/>
            </a:solidFill>
          </a:ln>
        </p:spPr>
        <p:txBody>
          <a:bodyPr lIns="45719" rIns="45719"/>
          <a:lstStyle/>
          <a:p>
            <a:pPr>
              <a:defRPr>
                <a:solidFill>
                  <a:srgbClr val="FFFFFF"/>
                </a:solidFill>
              </a:defRPr>
            </a:pPr>
            <a:endParaRPr dirty="0"/>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p:nvPr/>
        </p:nvSpPr>
        <p:spPr>
          <a:xfrm>
            <a:off x="1600199" y="4561859"/>
            <a:ext cx="20596253" cy="709937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6100"/>
              </a:spcBef>
              <a:buSzPct val="100000"/>
              <a:buFont typeface="Arial"/>
              <a:buChar char="•"/>
              <a:defRPr sz="5100" spc="-102">
                <a:solidFill>
                  <a:srgbClr val="606060"/>
                </a:solidFill>
              </a:defRPr>
            </a:pPr>
            <a:r>
              <a:rPr lang="en-US" sz="4800" dirty="0"/>
              <a:t>The </a:t>
            </a:r>
            <a:r>
              <a:rPr sz="4800" dirty="0"/>
              <a:t>largest </a:t>
            </a:r>
            <a:r>
              <a:rPr lang="en-US" sz="4800" dirty="0"/>
              <a:t>Fiber and DSL </a:t>
            </a:r>
            <a:r>
              <a:rPr sz="4800" dirty="0"/>
              <a:t>provider in the </a:t>
            </a:r>
            <a:r>
              <a:rPr lang="en-US" sz="4800" dirty="0"/>
              <a:t>U.S. by coverage area</a:t>
            </a:r>
            <a:endParaRPr sz="4800" dirty="0"/>
          </a:p>
          <a:p>
            <a:pPr marL="857250" indent="-857250">
              <a:spcBef>
                <a:spcPts val="6100"/>
              </a:spcBef>
              <a:buSzPct val="100000"/>
              <a:buFont typeface="Arial"/>
              <a:buChar char="•"/>
              <a:defRPr sz="5100" spc="-102">
                <a:solidFill>
                  <a:srgbClr val="606060"/>
                </a:solidFill>
              </a:defRPr>
            </a:pPr>
            <a:r>
              <a:rPr lang="en-US" sz="4800" dirty="0"/>
              <a:t>Offers Internet </a:t>
            </a:r>
            <a:r>
              <a:rPr sz="4800" dirty="0"/>
              <a:t>in 21 states</a:t>
            </a:r>
          </a:p>
          <a:p>
            <a:pPr marL="857250" indent="-857250">
              <a:spcBef>
                <a:spcPts val="6100"/>
              </a:spcBef>
              <a:buSzPct val="100000"/>
              <a:buFont typeface="Arial"/>
              <a:buChar char="•"/>
              <a:defRPr sz="5100" spc="-102">
                <a:solidFill>
                  <a:srgbClr val="606060"/>
                </a:solidFill>
              </a:defRPr>
            </a:pPr>
            <a:r>
              <a:rPr sz="4800" dirty="0"/>
              <a:t>DSL is available to 120.7 million people </a:t>
            </a:r>
          </a:p>
          <a:p>
            <a:pPr marL="857250" indent="-857250">
              <a:spcBef>
                <a:spcPts val="6100"/>
              </a:spcBef>
              <a:buSzPct val="100000"/>
              <a:buFont typeface="Arial"/>
              <a:buChar char="•"/>
              <a:defRPr sz="5100" spc="-102">
                <a:solidFill>
                  <a:srgbClr val="606060"/>
                </a:solidFill>
              </a:defRPr>
            </a:pPr>
            <a:r>
              <a:rPr lang="en-US" sz="4800" dirty="0"/>
              <a:t>F</a:t>
            </a:r>
            <a:r>
              <a:rPr sz="4800" dirty="0"/>
              <a:t>iber is available to </a:t>
            </a:r>
            <a:r>
              <a:rPr lang="en-US" sz="4800" dirty="0"/>
              <a:t>over 30</a:t>
            </a:r>
            <a:r>
              <a:rPr sz="4800" dirty="0"/>
              <a:t> million people</a:t>
            </a:r>
            <a:endParaRPr lang="en-US" sz="4800" dirty="0"/>
          </a:p>
          <a:p>
            <a:pPr marL="857250" indent="-857250">
              <a:spcBef>
                <a:spcPts val="6100"/>
              </a:spcBef>
              <a:buSzPct val="100000"/>
              <a:buFont typeface="Arial"/>
              <a:buChar char="•"/>
              <a:defRPr sz="5100" spc="-102">
                <a:solidFill>
                  <a:srgbClr val="606060"/>
                </a:solidFill>
              </a:defRPr>
            </a:pPr>
            <a:r>
              <a:rPr lang="en-US" sz="4800" b="1" dirty="0">
                <a:solidFill>
                  <a:srgbClr val="1D71BC"/>
                </a:solidFill>
              </a:rPr>
              <a:t>Speeds up to 75 Mbps</a:t>
            </a:r>
            <a:endParaRPr sz="4800" b="1" dirty="0">
              <a:solidFill>
                <a:srgbClr val="1D71BC"/>
              </a:solidFill>
            </a:endParaRPr>
          </a:p>
        </p:txBody>
      </p:sp>
      <p:sp>
        <p:nvSpPr>
          <p:cNvPr id="44" name="Shape 44"/>
          <p:cNvSpPr>
            <a:spLocks noGrp="1"/>
          </p:cNvSpPr>
          <p:nvPr>
            <p:ph type="title" idx="4294967295"/>
          </p:nvPr>
        </p:nvSpPr>
        <p:spPr>
          <a:xfrm>
            <a:off x="1574799" y="1219200"/>
            <a:ext cx="21869402" cy="1752600"/>
          </a:xfrm>
          <a:prstGeom prst="rect">
            <a:avLst/>
          </a:prstGeom>
          <a:extLst>
            <a:ext uri="{C572A759-6A51-4108-AA02-DFA0A04FC94B}">
              <ma14:wrappingTextBoxFlag xmlns:ma14="http://schemas.microsoft.com/office/mac/drawingml/2011/main" xmlns="" val="1"/>
            </a:ext>
          </a:extLst>
        </p:spPr>
        <p:txBody>
          <a:bodyPr anchor="t">
            <a:normAutofit/>
          </a:bodyPr>
          <a:lstStyle>
            <a:lvl1pPr>
              <a:defRPr sz="9000">
                <a:solidFill>
                  <a:srgbClr val="535353"/>
                </a:solidFill>
              </a:defRPr>
            </a:lvl1pPr>
          </a:lstStyle>
          <a:p>
            <a:r>
              <a:rPr dirty="0"/>
              <a:t>High</a:t>
            </a:r>
            <a:r>
              <a:rPr lang="en-US" dirty="0"/>
              <a:t>-</a:t>
            </a:r>
            <a:r>
              <a:rPr dirty="0"/>
              <a:t>Speed Internet</a:t>
            </a:r>
          </a:p>
        </p:txBody>
      </p:sp>
      <p:sp>
        <p:nvSpPr>
          <p:cNvPr id="45" name="Shape 45"/>
          <p:cNvSpPr/>
          <p:nvPr/>
        </p:nvSpPr>
        <p:spPr>
          <a:xfrm>
            <a:off x="1600199" y="2667000"/>
            <a:ext cx="16834354"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6" name="Shape 43"/>
          <p:cNvSpPr/>
          <p:nvPr/>
        </p:nvSpPr>
        <p:spPr>
          <a:xfrm>
            <a:off x="1600199" y="2956779"/>
            <a:ext cx="10465026" cy="10156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defTabSz="457200">
              <a:defRPr sz="6000" b="1">
                <a:solidFill>
                  <a:srgbClr val="379DCB"/>
                </a:solidFill>
              </a:defRPr>
            </a:lvl1pPr>
          </a:lstStyle>
          <a:p>
            <a:pPr algn="l"/>
            <a:r>
              <a:rPr dirty="0">
                <a:solidFill>
                  <a:srgbClr val="1D71BC"/>
                </a:solidFill>
              </a:rPr>
              <a:t>AT&amp;T </a:t>
            </a:r>
            <a:r>
              <a:rPr lang="en-US" dirty="0">
                <a:solidFill>
                  <a:srgbClr val="1D71BC"/>
                </a:solidFill>
              </a:rPr>
              <a:t>Fiber &amp; DSL</a:t>
            </a:r>
            <a:endParaRPr dirty="0">
              <a:solidFill>
                <a:srgbClr val="1D71BC"/>
              </a:solidFill>
            </a:endParaRPr>
          </a:p>
        </p:txBody>
      </p:sp>
      <p:pic>
        <p:nvPicPr>
          <p:cNvPr id="12" name="Picture 11"/>
          <p:cNvPicPr>
            <a:picLocks noChangeAspect="1"/>
          </p:cNvPicPr>
          <p:nvPr/>
        </p:nvPicPr>
        <p:blipFill>
          <a:blip r:embed="rId2"/>
          <a:stretch>
            <a:fillRect/>
          </a:stretch>
        </p:blipFill>
        <p:spPr>
          <a:xfrm>
            <a:off x="18434553" y="1307914"/>
            <a:ext cx="2685714" cy="1190476"/>
          </a:xfrm>
          <a:prstGeom prst="rect">
            <a:avLst/>
          </a:prstGeom>
          <a:noFill/>
          <a:ln>
            <a:noFill/>
          </a:ln>
        </p:spPr>
      </p:pic>
      <p:sp>
        <p:nvSpPr>
          <p:cNvPr id="8" name="Rectangle 7"/>
          <p:cNvSpPr/>
          <p:nvPr/>
        </p:nvSpPr>
        <p:spPr>
          <a:xfrm>
            <a:off x="1600202" y="12332823"/>
            <a:ext cx="18964834" cy="954107"/>
          </a:xfrm>
          <a:prstGeom prst="rect">
            <a:avLst/>
          </a:prstGeom>
        </p:spPr>
        <p:txBody>
          <a:bodyPr wrap="square">
            <a:spAutoFit/>
          </a:bodyPr>
          <a:lstStyle/>
          <a:p>
            <a:pPr lvl="0">
              <a:spcBef>
                <a:spcPts val="1800"/>
              </a:spcBef>
              <a:defRPr sz="2800" i="1" spc="-56">
                <a:solidFill>
                  <a:srgbClr val="606060"/>
                </a:solidFill>
              </a:defRPr>
            </a:pPr>
            <a:r>
              <a:rPr lang="en-US" sz="2800" i="1" spc="-56" dirty="0">
                <a:solidFill>
                  <a:srgbClr val="606060"/>
                </a:solidFill>
              </a:rPr>
              <a:t>Internet statistics provided by </a:t>
            </a:r>
            <a:r>
              <a:rPr lang="en-US" sz="2800" i="1" dirty="0"/>
              <a:t>Broadbandnow.com. </a:t>
            </a:r>
            <a:r>
              <a:rPr lang="en-US" sz="2800" i="1" spc="-56" dirty="0">
                <a:solidFill>
                  <a:srgbClr val="606060"/>
                </a:solidFill>
              </a:rPr>
              <a:t>Internet speeds are subject to availability by location. “Up to” speeds based on optimal conditions using a wired connection. Fiber will only display where both Fiber and DSL are available. </a:t>
            </a:r>
            <a:endParaRPr lang="en-US" sz="2800" i="1" spc="-72" dirty="0">
              <a:solidFill>
                <a:srgbClr val="535353"/>
              </a:solidFill>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p:nvPr/>
        </p:nvSpPr>
        <p:spPr>
          <a:xfrm>
            <a:off x="2696370" y="11683503"/>
            <a:ext cx="3732751" cy="769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457200">
              <a:defRPr sz="4400">
                <a:solidFill>
                  <a:srgbClr val="535353"/>
                </a:solidFill>
              </a:defRPr>
            </a:lvl1pPr>
          </a:lstStyle>
          <a:p>
            <a:r>
              <a:rPr lang="en-US" dirty="0"/>
              <a:t>Fiber </a:t>
            </a:r>
            <a:r>
              <a:rPr dirty="0"/>
              <a:t>and DSL</a:t>
            </a:r>
          </a:p>
        </p:txBody>
      </p:sp>
      <p:sp>
        <p:nvSpPr>
          <p:cNvPr id="50" name="Shape 50"/>
          <p:cNvSpPr>
            <a:spLocks noGrp="1"/>
          </p:cNvSpPr>
          <p:nvPr>
            <p:ph type="title" idx="4294967295"/>
          </p:nvPr>
        </p:nvSpPr>
        <p:spPr>
          <a:xfrm>
            <a:off x="1574799" y="1219200"/>
            <a:ext cx="21869402" cy="1752600"/>
          </a:xfrm>
          <a:prstGeom prst="rect">
            <a:avLst/>
          </a:prstGeom>
          <a:extLst>
            <a:ext uri="{C572A759-6A51-4108-AA02-DFA0A04FC94B}">
              <ma14:wrappingTextBoxFlag xmlns:ma14="http://schemas.microsoft.com/office/mac/drawingml/2011/main" xmlns="" val="1"/>
            </a:ext>
          </a:extLst>
        </p:spPr>
        <p:txBody>
          <a:bodyPr anchor="t">
            <a:normAutofit/>
          </a:bodyPr>
          <a:lstStyle>
            <a:lvl1pPr>
              <a:defRPr sz="9000">
                <a:solidFill>
                  <a:srgbClr val="535353"/>
                </a:solidFill>
              </a:defRPr>
            </a:lvl1pPr>
          </a:lstStyle>
          <a:p>
            <a:r>
              <a:rPr dirty="0"/>
              <a:t>Availability of High</a:t>
            </a:r>
            <a:r>
              <a:rPr lang="en-US" dirty="0"/>
              <a:t>-</a:t>
            </a:r>
            <a:r>
              <a:rPr dirty="0"/>
              <a:t>Speed Internet</a:t>
            </a:r>
          </a:p>
        </p:txBody>
      </p:sp>
      <p:sp>
        <p:nvSpPr>
          <p:cNvPr id="51" name="Shape 51"/>
          <p:cNvSpPr/>
          <p:nvPr/>
        </p:nvSpPr>
        <p:spPr>
          <a:xfrm>
            <a:off x="10490420" y="2681456"/>
            <a:ext cx="8513356" cy="1015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457200">
              <a:defRPr sz="6000" b="1">
                <a:solidFill>
                  <a:srgbClr val="379DCB"/>
                </a:solidFill>
              </a:defRPr>
            </a:lvl1pPr>
          </a:lstStyle>
          <a:p>
            <a:r>
              <a:rPr dirty="0">
                <a:solidFill>
                  <a:srgbClr val="1D71BC"/>
                </a:solidFill>
              </a:rPr>
              <a:t>IN AT&amp;T TERRITORIES</a:t>
            </a:r>
          </a:p>
        </p:txBody>
      </p:sp>
      <p:sp>
        <p:nvSpPr>
          <p:cNvPr id="52" name="Shape 52"/>
          <p:cNvSpPr/>
          <p:nvPr/>
        </p:nvSpPr>
        <p:spPr>
          <a:xfrm>
            <a:off x="1600200" y="2667000"/>
            <a:ext cx="17403576" cy="0"/>
          </a:xfrm>
          <a:prstGeom prst="line">
            <a:avLst/>
          </a:prstGeom>
          <a:ln w="25400">
            <a:solidFill>
              <a:srgbClr val="535353"/>
            </a:solidFill>
          </a:ln>
        </p:spPr>
        <p:txBody>
          <a:bodyPr lIns="45719" rIns="45719"/>
          <a:lstStyle/>
          <a:p>
            <a:pPr>
              <a:defRPr>
                <a:solidFill>
                  <a:srgbClr val="FFFFFF"/>
                </a:solidFill>
              </a:defRPr>
            </a:pPr>
            <a:endParaRPr dirty="0"/>
          </a:p>
        </p:txBody>
      </p:sp>
      <p:pic>
        <p:nvPicPr>
          <p:cNvPr id="2" name="Picture 1" descr="AT&amp;T_HSI_Ma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396" y="3697120"/>
            <a:ext cx="15058982" cy="9637748"/>
          </a:xfrm>
          <a:prstGeom prst="rect">
            <a:avLst/>
          </a:prstGeom>
        </p:spPr>
      </p:pic>
      <p:sp>
        <p:nvSpPr>
          <p:cNvPr id="3" name="Rectangle 2"/>
          <p:cNvSpPr/>
          <p:nvPr/>
        </p:nvSpPr>
        <p:spPr>
          <a:xfrm>
            <a:off x="1660208" y="11683503"/>
            <a:ext cx="769441" cy="769441"/>
          </a:xfrm>
          <a:prstGeom prst="rect">
            <a:avLst/>
          </a:prstGeom>
          <a:solidFill>
            <a:srgbClr val="1D71B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5600" b="0" i="0" u="none" strike="noStrike" cap="none" spc="0" normalizeH="0" baseline="0" dirty="0">
              <a:ln>
                <a:noFill/>
              </a:ln>
              <a:solidFill>
                <a:srgbClr val="000000"/>
              </a:solidFill>
              <a:effectLst/>
              <a:uFillTx/>
              <a:latin typeface="Arial"/>
              <a:ea typeface="Arial"/>
              <a:cs typeface="Arial"/>
              <a:sym typeface="Arial"/>
            </a:endParaRPr>
          </a:p>
        </p:txBody>
      </p:sp>
      <p:sp>
        <p:nvSpPr>
          <p:cNvPr id="10" name="Shape 94"/>
          <p:cNvSpPr/>
          <p:nvPr/>
        </p:nvSpPr>
        <p:spPr>
          <a:xfrm>
            <a:off x="1600200" y="3214981"/>
            <a:ext cx="6411251" cy="8170514"/>
          </a:xfrm>
          <a:prstGeom prst="rect">
            <a:avLst/>
          </a:prstGeom>
          <a:ln w="12700">
            <a:miter lim="400000"/>
          </a:ln>
          <a:extLst>
            <a:ext uri="{C572A759-6A51-4108-AA02-DFA0A04FC94B}">
              <ma14:wrappingTextBoxFlag xmlns:ma14="http://schemas.microsoft.com/office/mac/drawingml/2011/main" xmlns="" val="1"/>
            </a:ext>
          </a:extLst>
        </p:spPr>
        <p:txBody>
          <a:bodyPr lIns="45719" rIns="45719" numCol="2" spcCol="478221"/>
          <a:lstStyle/>
          <a:p>
            <a:pPr>
              <a:defRPr sz="3900" spc="-78">
                <a:solidFill>
                  <a:srgbClr val="535353"/>
                </a:solidFill>
              </a:defRPr>
            </a:pPr>
            <a:r>
              <a:rPr sz="2400" dirty="0"/>
              <a:t>Alabama</a:t>
            </a:r>
          </a:p>
          <a:p>
            <a:pPr>
              <a:defRPr sz="3900" spc="-78">
                <a:solidFill>
                  <a:srgbClr val="535353"/>
                </a:solidFill>
              </a:defRPr>
            </a:pPr>
            <a:r>
              <a:rPr sz="2400" spc="-78" dirty="0">
                <a:solidFill>
                  <a:srgbClr val="1D71BC"/>
                </a:solidFill>
              </a:rPr>
              <a:t>Arkansas</a:t>
            </a:r>
            <a:endParaRPr lang="en-US" sz="2400" spc="-78" dirty="0">
              <a:solidFill>
                <a:srgbClr val="1D71BC"/>
              </a:solidFill>
            </a:endParaRPr>
          </a:p>
          <a:p>
            <a:pPr>
              <a:defRPr sz="3900" spc="-78">
                <a:solidFill>
                  <a:srgbClr val="535353"/>
                </a:solidFill>
              </a:defRPr>
            </a:pPr>
            <a:r>
              <a:rPr lang="en-US" sz="2400" dirty="0"/>
              <a:t>California</a:t>
            </a:r>
            <a:endParaRPr sz="2400" dirty="0"/>
          </a:p>
          <a:p>
            <a:pPr>
              <a:defRPr sz="3900" spc="-78">
                <a:solidFill>
                  <a:srgbClr val="535353"/>
                </a:solidFill>
              </a:defRPr>
            </a:pPr>
            <a:r>
              <a:rPr sz="2400" spc="-78" dirty="0">
                <a:solidFill>
                  <a:srgbClr val="1D71BC"/>
                </a:solidFill>
              </a:rPr>
              <a:t>Florida</a:t>
            </a:r>
          </a:p>
          <a:p>
            <a:pPr>
              <a:defRPr sz="3900" spc="-78">
                <a:solidFill>
                  <a:srgbClr val="535353"/>
                </a:solidFill>
              </a:defRPr>
            </a:pPr>
            <a:r>
              <a:rPr sz="2400" spc="-78" dirty="0">
                <a:solidFill>
                  <a:srgbClr val="535353"/>
                </a:solidFill>
              </a:rPr>
              <a:t>Georgia</a:t>
            </a:r>
          </a:p>
          <a:p>
            <a:pPr>
              <a:defRPr sz="3900" spc="-78">
                <a:solidFill>
                  <a:srgbClr val="535353"/>
                </a:solidFill>
              </a:defRPr>
            </a:pPr>
            <a:r>
              <a:rPr sz="2400" dirty="0">
                <a:solidFill>
                  <a:srgbClr val="1D71BC"/>
                </a:solidFill>
              </a:rPr>
              <a:t>Illinois</a:t>
            </a:r>
          </a:p>
          <a:p>
            <a:pPr>
              <a:defRPr sz="3900" spc="-78">
                <a:solidFill>
                  <a:srgbClr val="535353"/>
                </a:solidFill>
              </a:defRPr>
            </a:pPr>
            <a:r>
              <a:rPr sz="2400" dirty="0"/>
              <a:t>Indiana</a:t>
            </a:r>
          </a:p>
          <a:p>
            <a:pPr>
              <a:defRPr sz="3900" spc="-78">
                <a:solidFill>
                  <a:srgbClr val="535353"/>
                </a:solidFill>
              </a:defRPr>
            </a:pPr>
            <a:r>
              <a:rPr sz="2400" spc="-78" dirty="0">
                <a:solidFill>
                  <a:srgbClr val="1D71BC"/>
                </a:solidFill>
              </a:rPr>
              <a:t>Kansas</a:t>
            </a:r>
            <a:endParaRPr lang="en-US" sz="2400" spc="-78" dirty="0">
              <a:solidFill>
                <a:srgbClr val="1D71BC"/>
              </a:solidFill>
            </a:endParaRPr>
          </a:p>
          <a:p>
            <a:pPr>
              <a:defRPr sz="3900" spc="-78">
                <a:solidFill>
                  <a:srgbClr val="535353"/>
                </a:solidFill>
              </a:defRPr>
            </a:pPr>
            <a:r>
              <a:rPr lang="en-US" sz="2400" spc="-78" dirty="0">
                <a:solidFill>
                  <a:srgbClr val="535353"/>
                </a:solidFill>
              </a:rPr>
              <a:t>Kentucky</a:t>
            </a:r>
            <a:endParaRPr sz="2400" spc="-78" dirty="0">
              <a:solidFill>
                <a:srgbClr val="535353"/>
              </a:solidFill>
            </a:endParaRPr>
          </a:p>
          <a:p>
            <a:pPr>
              <a:defRPr sz="3900" spc="-78">
                <a:solidFill>
                  <a:srgbClr val="535353"/>
                </a:solidFill>
              </a:defRPr>
            </a:pPr>
            <a:r>
              <a:rPr sz="2400" spc="-78" dirty="0">
                <a:solidFill>
                  <a:srgbClr val="1D71BC"/>
                </a:solidFill>
              </a:rPr>
              <a:t>Louisiana</a:t>
            </a:r>
          </a:p>
          <a:p>
            <a:pPr>
              <a:defRPr sz="3900" spc="-78">
                <a:solidFill>
                  <a:srgbClr val="535353"/>
                </a:solidFill>
              </a:defRPr>
            </a:pPr>
            <a:r>
              <a:rPr sz="2400" spc="-78" dirty="0">
                <a:solidFill>
                  <a:srgbClr val="535353"/>
                </a:solidFill>
              </a:rPr>
              <a:t>Michigan</a:t>
            </a:r>
          </a:p>
          <a:p>
            <a:pPr>
              <a:defRPr sz="3900" spc="-78">
                <a:solidFill>
                  <a:srgbClr val="535353"/>
                </a:solidFill>
              </a:defRPr>
            </a:pPr>
            <a:r>
              <a:rPr sz="2400" spc="-78" dirty="0">
                <a:solidFill>
                  <a:srgbClr val="1D71BC"/>
                </a:solidFill>
              </a:rPr>
              <a:t>Mississippi</a:t>
            </a:r>
          </a:p>
          <a:p>
            <a:pPr>
              <a:defRPr sz="3900" spc="-78">
                <a:solidFill>
                  <a:srgbClr val="535353"/>
                </a:solidFill>
              </a:defRPr>
            </a:pPr>
            <a:r>
              <a:rPr sz="2400" spc="-78" dirty="0">
                <a:solidFill>
                  <a:srgbClr val="535353"/>
                </a:solidFill>
              </a:rPr>
              <a:t>Missouri</a:t>
            </a:r>
          </a:p>
          <a:p>
            <a:pPr>
              <a:defRPr sz="3900" spc="-78">
                <a:solidFill>
                  <a:srgbClr val="535353"/>
                </a:solidFill>
              </a:defRPr>
            </a:pPr>
            <a:r>
              <a:rPr sz="2400" spc="-78" dirty="0">
                <a:solidFill>
                  <a:srgbClr val="1D71BC"/>
                </a:solidFill>
              </a:rPr>
              <a:t>Nevada</a:t>
            </a:r>
          </a:p>
          <a:p>
            <a:pPr>
              <a:defRPr sz="3900" spc="-78">
                <a:solidFill>
                  <a:srgbClr val="535353"/>
                </a:solidFill>
              </a:defRPr>
            </a:pPr>
            <a:r>
              <a:rPr sz="2400" spc="-78" dirty="0">
                <a:solidFill>
                  <a:srgbClr val="535353"/>
                </a:solidFill>
              </a:rPr>
              <a:t>North Carolina</a:t>
            </a:r>
          </a:p>
          <a:p>
            <a:pPr>
              <a:defRPr sz="3900" spc="-78">
                <a:solidFill>
                  <a:srgbClr val="535353"/>
                </a:solidFill>
              </a:defRPr>
            </a:pPr>
            <a:r>
              <a:rPr sz="2400" spc="-78" dirty="0">
                <a:solidFill>
                  <a:srgbClr val="1D71BC"/>
                </a:solidFill>
              </a:rPr>
              <a:t>Ohio</a:t>
            </a:r>
          </a:p>
          <a:p>
            <a:pPr>
              <a:defRPr sz="3900" spc="-78">
                <a:solidFill>
                  <a:srgbClr val="535353"/>
                </a:solidFill>
              </a:defRPr>
            </a:pPr>
            <a:r>
              <a:rPr sz="2400" spc="-78" dirty="0">
                <a:solidFill>
                  <a:srgbClr val="535353"/>
                </a:solidFill>
              </a:rPr>
              <a:t>Oklahoma</a:t>
            </a:r>
          </a:p>
          <a:p>
            <a:pPr>
              <a:defRPr sz="3900" spc="-78">
                <a:solidFill>
                  <a:srgbClr val="535353"/>
                </a:solidFill>
              </a:defRPr>
            </a:pPr>
            <a:r>
              <a:rPr sz="2400" spc="-78" dirty="0">
                <a:solidFill>
                  <a:srgbClr val="1D71BC"/>
                </a:solidFill>
              </a:rPr>
              <a:t>South Carolina</a:t>
            </a:r>
          </a:p>
          <a:p>
            <a:pPr>
              <a:defRPr sz="3900" spc="-78">
                <a:solidFill>
                  <a:srgbClr val="535353"/>
                </a:solidFill>
              </a:defRPr>
            </a:pPr>
            <a:r>
              <a:rPr sz="2400" spc="-78" dirty="0">
                <a:solidFill>
                  <a:srgbClr val="535353"/>
                </a:solidFill>
              </a:rPr>
              <a:t>Tennessee</a:t>
            </a:r>
          </a:p>
          <a:p>
            <a:pPr>
              <a:defRPr sz="3900" spc="-78">
                <a:solidFill>
                  <a:srgbClr val="535353"/>
                </a:solidFill>
              </a:defRPr>
            </a:pPr>
            <a:r>
              <a:rPr sz="2400" spc="-78" dirty="0">
                <a:solidFill>
                  <a:srgbClr val="1D71BC"/>
                </a:solidFill>
              </a:rPr>
              <a:t>Texas</a:t>
            </a:r>
          </a:p>
          <a:p>
            <a:pPr>
              <a:defRPr sz="3900" spc="-78">
                <a:solidFill>
                  <a:srgbClr val="535353"/>
                </a:solidFill>
              </a:defRPr>
            </a:pPr>
            <a:r>
              <a:rPr sz="2400" spc="-78" dirty="0">
                <a:solidFill>
                  <a:srgbClr val="535353"/>
                </a:solidFill>
              </a:rPr>
              <a:t>Wisconsin</a:t>
            </a:r>
          </a:p>
        </p:txBody>
      </p:sp>
    </p:spTree>
    <p:extLst>
      <p:ext uri="{BB962C8B-B14F-4D97-AF65-F5344CB8AC3E}">
        <p14:creationId xmlns:p14="http://schemas.microsoft.com/office/powerpoint/2010/main" val="3790588526"/>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1600200" y="4016036"/>
            <a:ext cx="20530443" cy="78667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lnSpc>
                <a:spcPct val="110000"/>
              </a:lnSpc>
              <a:spcBef>
                <a:spcPts val="2400"/>
              </a:spcBef>
              <a:buSzPct val="100000"/>
              <a:buFont typeface="Arial"/>
              <a:buChar char="•"/>
              <a:defRPr sz="4400" spc="-88">
                <a:solidFill>
                  <a:srgbClr val="606060"/>
                </a:solidFill>
              </a:defRPr>
            </a:pPr>
            <a:r>
              <a:rPr lang="en-US" sz="4400" dirty="0"/>
              <a:t>4</a:t>
            </a:r>
            <a:r>
              <a:rPr lang="en-US" sz="4400" baseline="30000" dirty="0"/>
              <a:t>th</a:t>
            </a:r>
            <a:r>
              <a:rPr lang="en-US" sz="4400" dirty="0"/>
              <a:t> largest DSL provider in the U.S. by coverage area</a:t>
            </a:r>
          </a:p>
          <a:p>
            <a:pPr marL="857250" indent="-857250">
              <a:lnSpc>
                <a:spcPct val="110000"/>
              </a:lnSpc>
              <a:spcBef>
                <a:spcPts val="2400"/>
              </a:spcBef>
              <a:buSzPct val="100000"/>
              <a:buFont typeface="Arial"/>
              <a:buChar char="•"/>
              <a:defRPr sz="4400" spc="-88">
                <a:solidFill>
                  <a:srgbClr val="606060"/>
                </a:solidFill>
              </a:defRPr>
            </a:pPr>
            <a:r>
              <a:rPr lang="en-US" sz="4400" dirty="0"/>
              <a:t>DSL is available to 28.7 million people in 29 states</a:t>
            </a:r>
          </a:p>
          <a:p>
            <a:pPr marL="857250" indent="-857250">
              <a:lnSpc>
                <a:spcPct val="110000"/>
              </a:lnSpc>
              <a:spcBef>
                <a:spcPts val="2400"/>
              </a:spcBef>
              <a:buSzPct val="100000"/>
              <a:buFont typeface="Arial"/>
              <a:buChar char="•"/>
              <a:defRPr sz="4400" spc="-88">
                <a:solidFill>
                  <a:srgbClr val="606060"/>
                </a:solidFill>
              </a:defRPr>
            </a:pPr>
            <a:r>
              <a:rPr lang="en-US" sz="4400" dirty="0"/>
              <a:t>3</a:t>
            </a:r>
            <a:r>
              <a:rPr lang="en-US" sz="4400" baseline="30000" dirty="0"/>
              <a:t>rd</a:t>
            </a:r>
            <a:r>
              <a:rPr lang="en-US" sz="4400" dirty="0"/>
              <a:t> largest Fiber provider in the U.S. by coverage area</a:t>
            </a:r>
          </a:p>
          <a:p>
            <a:pPr marL="857250" indent="-857250">
              <a:lnSpc>
                <a:spcPct val="110000"/>
              </a:lnSpc>
              <a:spcBef>
                <a:spcPts val="2400"/>
              </a:spcBef>
              <a:buSzPct val="100000"/>
              <a:buFont typeface="Arial"/>
              <a:buChar char="•"/>
              <a:defRPr sz="4400" spc="-88">
                <a:solidFill>
                  <a:srgbClr val="606060"/>
                </a:solidFill>
              </a:defRPr>
            </a:pPr>
            <a:r>
              <a:rPr lang="en-US" sz="4400" dirty="0"/>
              <a:t>Fiber is available to 9.8 million people in 7 states, including* these key cities: </a:t>
            </a:r>
          </a:p>
          <a:p>
            <a:pPr>
              <a:lnSpc>
                <a:spcPct val="110000"/>
              </a:lnSpc>
              <a:spcBef>
                <a:spcPts val="2400"/>
              </a:spcBef>
              <a:buSzPct val="100000"/>
              <a:defRPr sz="4400" spc="-88">
                <a:solidFill>
                  <a:srgbClr val="606060"/>
                </a:solidFill>
              </a:defRPr>
            </a:pPr>
            <a:endParaRPr lang="en-US" sz="4400" dirty="0"/>
          </a:p>
          <a:p>
            <a:pPr>
              <a:lnSpc>
                <a:spcPct val="110000"/>
              </a:lnSpc>
              <a:spcBef>
                <a:spcPts val="2400"/>
              </a:spcBef>
              <a:buSzPct val="100000"/>
              <a:defRPr sz="4400" spc="-88">
                <a:solidFill>
                  <a:srgbClr val="606060"/>
                </a:solidFill>
              </a:defRPr>
            </a:pPr>
            <a:endParaRPr lang="en-US" sz="4400" dirty="0"/>
          </a:p>
          <a:p>
            <a:pPr>
              <a:lnSpc>
                <a:spcPct val="110000"/>
              </a:lnSpc>
              <a:spcBef>
                <a:spcPts val="2400"/>
              </a:spcBef>
              <a:buSzPct val="100000"/>
              <a:defRPr sz="4400" spc="-88">
                <a:solidFill>
                  <a:srgbClr val="606060"/>
                </a:solidFill>
              </a:defRPr>
            </a:pPr>
            <a:endParaRPr lang="en-US" sz="2400" dirty="0"/>
          </a:p>
          <a:p>
            <a:pPr marL="857250" indent="-857250">
              <a:lnSpc>
                <a:spcPct val="110000"/>
              </a:lnSpc>
              <a:spcBef>
                <a:spcPts val="2400"/>
              </a:spcBef>
              <a:buSzPct val="100000"/>
              <a:buFont typeface="Arial"/>
              <a:buChar char="•"/>
              <a:defRPr sz="4400" spc="-88">
                <a:solidFill>
                  <a:srgbClr val="606060"/>
                </a:solidFill>
              </a:defRPr>
            </a:pPr>
            <a:r>
              <a:rPr lang="en-US" sz="4400" b="1" dirty="0">
                <a:solidFill>
                  <a:srgbClr val="C4081E"/>
                </a:solidFill>
              </a:rPr>
              <a:t>Speeds up to 150 Mbps</a:t>
            </a:r>
            <a:endParaRPr lang="en-US" sz="4400" b="1" dirty="0"/>
          </a:p>
        </p:txBody>
      </p:sp>
      <p:sp>
        <p:nvSpPr>
          <p:cNvPr id="61" name="Shape 61"/>
          <p:cNvSpPr/>
          <p:nvPr/>
        </p:nvSpPr>
        <p:spPr>
          <a:xfrm>
            <a:off x="1600200" y="2667000"/>
            <a:ext cx="16834353"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62" name="Shape 62"/>
          <p:cNvSpPr/>
          <p:nvPr/>
        </p:nvSpPr>
        <p:spPr>
          <a:xfrm>
            <a:off x="1574799" y="1219200"/>
            <a:ext cx="21869402"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dirty="0"/>
              <a:t>High</a:t>
            </a:r>
            <a:r>
              <a:rPr lang="en-US" dirty="0"/>
              <a:t>-</a:t>
            </a:r>
            <a:r>
              <a:rPr dirty="0"/>
              <a:t>Speed Internet</a:t>
            </a:r>
          </a:p>
        </p:txBody>
      </p:sp>
      <p:graphicFrame>
        <p:nvGraphicFramePr>
          <p:cNvPr id="6" name="Table 5"/>
          <p:cNvGraphicFramePr>
            <a:graphicFrameLocks noGrp="1"/>
          </p:cNvGraphicFramePr>
          <p:nvPr>
            <p:extLst>
              <p:ext uri="{D42A27DB-BD31-4B8C-83A1-F6EECF244321}">
                <p14:modId xmlns:p14="http://schemas.microsoft.com/office/powerpoint/2010/main" val="98878663"/>
              </p:ext>
            </p:extLst>
          </p:nvPr>
        </p:nvGraphicFramePr>
        <p:xfrm>
          <a:off x="2562472" y="8054623"/>
          <a:ext cx="17357103" cy="2529840"/>
        </p:xfrm>
        <a:graphic>
          <a:graphicData uri="http://schemas.openxmlformats.org/drawingml/2006/table">
            <a:tbl>
              <a:tblPr firstRow="1" bandRow="1">
                <a:tableStyleId>{5940675A-B579-460E-94D1-54222C63F5DA}</a:tableStyleId>
              </a:tblPr>
              <a:tblGrid>
                <a:gridCol w="5785701">
                  <a:extLst>
                    <a:ext uri="{9D8B030D-6E8A-4147-A177-3AD203B41FA5}">
                      <a16:colId xmlns:a16="http://schemas.microsoft.com/office/drawing/2014/main" val="4190944323"/>
                    </a:ext>
                  </a:extLst>
                </a:gridCol>
                <a:gridCol w="5785701">
                  <a:extLst>
                    <a:ext uri="{9D8B030D-6E8A-4147-A177-3AD203B41FA5}">
                      <a16:colId xmlns:a16="http://schemas.microsoft.com/office/drawing/2014/main" val="2589425096"/>
                    </a:ext>
                  </a:extLst>
                </a:gridCol>
                <a:gridCol w="5785701">
                  <a:extLst>
                    <a:ext uri="{9D8B030D-6E8A-4147-A177-3AD203B41FA5}">
                      <a16:colId xmlns:a16="http://schemas.microsoft.com/office/drawing/2014/main" val="4194948275"/>
                    </a:ext>
                  </a:extLst>
                </a:gridCol>
              </a:tblGrid>
              <a:tr h="370840">
                <a:tc>
                  <a:txBody>
                    <a:bodyPr/>
                    <a:lstStyle/>
                    <a:p>
                      <a:pPr marL="514350" indent="-514350" algn="l">
                        <a:buFont typeface="Wingdings" panose="05000000000000000000" pitchFamily="2" charset="2"/>
                        <a:buChar char="ü"/>
                      </a:pPr>
                      <a:r>
                        <a:rPr lang="en-US" sz="3200" dirty="0">
                          <a:solidFill>
                            <a:schemeClr val="tx2">
                              <a:lumMod val="50000"/>
                            </a:schemeClr>
                          </a:solidFill>
                          <a:latin typeface="Arial" panose="020B0604020202020204" pitchFamily="34" charset="0"/>
                          <a:cs typeface="Arial" panose="020B0604020202020204" pitchFamily="34" charset="0"/>
                        </a:rPr>
                        <a:t>Huntington Beach, CA</a:t>
                      </a:r>
                    </a:p>
                    <a:p>
                      <a:pPr marL="514350" indent="-514350" algn="l">
                        <a:buFont typeface="Wingdings" panose="05000000000000000000" pitchFamily="2" charset="2"/>
                        <a:buChar char="ü"/>
                      </a:pPr>
                      <a:r>
                        <a:rPr lang="en-US" sz="3200" dirty="0">
                          <a:solidFill>
                            <a:schemeClr val="tx2">
                              <a:lumMod val="50000"/>
                            </a:schemeClr>
                          </a:solidFill>
                          <a:latin typeface="Arial" panose="020B0604020202020204" pitchFamily="34" charset="0"/>
                          <a:cs typeface="Arial" panose="020B0604020202020204" pitchFamily="34" charset="0"/>
                        </a:rPr>
                        <a:t>Long Beach,</a:t>
                      </a:r>
                      <a:r>
                        <a:rPr lang="en-US" sz="3200" baseline="0" dirty="0">
                          <a:solidFill>
                            <a:schemeClr val="tx2">
                              <a:lumMod val="50000"/>
                            </a:schemeClr>
                          </a:solidFill>
                          <a:latin typeface="Arial" panose="020B0604020202020204" pitchFamily="34" charset="0"/>
                          <a:cs typeface="Arial" panose="020B0604020202020204" pitchFamily="34" charset="0"/>
                        </a:rPr>
                        <a:t> CA</a:t>
                      </a:r>
                      <a:endParaRPr lang="en-US" sz="3200" dirty="0">
                        <a:solidFill>
                          <a:schemeClr val="tx2">
                            <a:lumMod val="50000"/>
                          </a:schemeClr>
                        </a:solidFill>
                        <a:latin typeface="Arial" panose="020B0604020202020204" pitchFamily="34" charset="0"/>
                        <a:cs typeface="Arial" panose="020B0604020202020204" pitchFamily="34" charset="0"/>
                      </a:endParaRPr>
                    </a:p>
                    <a:p>
                      <a:pPr marL="514350" indent="-514350" algn="l">
                        <a:buFont typeface="Wingdings" panose="05000000000000000000" pitchFamily="2" charset="2"/>
                        <a:buChar char="ü"/>
                      </a:pPr>
                      <a:r>
                        <a:rPr lang="en-US" sz="3200" dirty="0">
                          <a:solidFill>
                            <a:schemeClr val="tx2">
                              <a:lumMod val="50000"/>
                            </a:schemeClr>
                          </a:solidFill>
                          <a:latin typeface="Arial" panose="020B0604020202020204" pitchFamily="34" charset="0"/>
                          <a:cs typeface="Arial" panose="020B0604020202020204" pitchFamily="34" charset="0"/>
                        </a:rPr>
                        <a:t>Los</a:t>
                      </a:r>
                      <a:r>
                        <a:rPr lang="en-US" sz="3200" baseline="0" dirty="0">
                          <a:solidFill>
                            <a:schemeClr val="tx2">
                              <a:lumMod val="50000"/>
                            </a:schemeClr>
                          </a:solidFill>
                          <a:latin typeface="Arial" panose="020B0604020202020204" pitchFamily="34" charset="0"/>
                          <a:cs typeface="Arial" panose="020B0604020202020204" pitchFamily="34" charset="0"/>
                        </a:rPr>
                        <a:t> Angeles, CA</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chemeClr val="tx2">
                              <a:lumMod val="50000"/>
                            </a:schemeClr>
                          </a:solidFill>
                          <a:latin typeface="Arial" panose="020B0604020202020204" pitchFamily="34" charset="0"/>
                          <a:cs typeface="Arial" panose="020B0604020202020204" pitchFamily="34" charset="0"/>
                        </a:rPr>
                        <a:t>St Petersburg, FL</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chemeClr val="tx2">
                              <a:lumMod val="50000"/>
                            </a:schemeClr>
                          </a:solidFill>
                          <a:latin typeface="Arial" panose="020B0604020202020204" pitchFamily="34" charset="0"/>
                          <a:cs typeface="Arial" panose="020B0604020202020204" pitchFamily="34" charset="0"/>
                        </a:rPr>
                        <a:t>Sarasota,</a:t>
                      </a:r>
                      <a:r>
                        <a:rPr lang="en-US" sz="3200" baseline="0" dirty="0">
                          <a:solidFill>
                            <a:schemeClr val="tx2">
                              <a:lumMod val="50000"/>
                            </a:schemeClr>
                          </a:solidFill>
                          <a:latin typeface="Arial" panose="020B0604020202020204" pitchFamily="34" charset="0"/>
                          <a:cs typeface="Arial" panose="020B0604020202020204" pitchFamily="34" charset="0"/>
                        </a:rPr>
                        <a:t> FL</a:t>
                      </a:r>
                      <a:endParaRPr lang="en-US" sz="3200" dirty="0">
                        <a:solidFill>
                          <a:schemeClr val="tx2">
                            <a:lumMod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indent="-514350" algn="l">
                        <a:buFont typeface="Wingdings" panose="05000000000000000000" pitchFamily="2" charset="2"/>
                        <a:buChar char="ü"/>
                      </a:pPr>
                      <a:r>
                        <a:rPr lang="en-US" sz="3200" dirty="0">
                          <a:solidFill>
                            <a:schemeClr val="tx2">
                              <a:lumMod val="50000"/>
                            </a:schemeClr>
                          </a:solidFill>
                          <a:latin typeface="Arial" panose="020B0604020202020204" pitchFamily="34" charset="0"/>
                          <a:cs typeface="Arial" panose="020B0604020202020204" pitchFamily="34" charset="0"/>
                        </a:rPr>
                        <a:t>Tampa,</a:t>
                      </a:r>
                      <a:r>
                        <a:rPr lang="en-US" sz="3200" baseline="0" dirty="0">
                          <a:solidFill>
                            <a:schemeClr val="tx2">
                              <a:lumMod val="50000"/>
                            </a:schemeClr>
                          </a:solidFill>
                          <a:latin typeface="Arial" panose="020B0604020202020204" pitchFamily="34" charset="0"/>
                          <a:cs typeface="Arial" panose="020B0604020202020204" pitchFamily="34" charset="0"/>
                        </a:rPr>
                        <a:t> FL</a:t>
                      </a:r>
                      <a:endParaRPr lang="en-US" sz="3200" dirty="0">
                        <a:solidFill>
                          <a:schemeClr val="tx2">
                            <a:lumMod val="50000"/>
                          </a:schemeClr>
                        </a:solidFill>
                        <a:latin typeface="Arial" panose="020B0604020202020204" pitchFamily="34" charset="0"/>
                        <a:cs typeface="Arial" panose="020B0604020202020204" pitchFamily="34" charset="0"/>
                      </a:endParaRPr>
                    </a:p>
                    <a:p>
                      <a:pPr marL="514350" indent="-514350" algn="l">
                        <a:buFont typeface="Wingdings" panose="05000000000000000000" pitchFamily="2" charset="2"/>
                        <a:buChar char="ü"/>
                      </a:pPr>
                      <a:r>
                        <a:rPr lang="en-US" sz="3200" dirty="0">
                          <a:solidFill>
                            <a:schemeClr val="tx2">
                              <a:lumMod val="50000"/>
                            </a:schemeClr>
                          </a:solidFill>
                          <a:latin typeface="Arial" panose="020B0604020202020204" pitchFamily="34" charset="0"/>
                          <a:cs typeface="Arial" panose="020B0604020202020204" pitchFamily="34" charset="0"/>
                        </a:rPr>
                        <a:t>Redmond,</a:t>
                      </a:r>
                      <a:r>
                        <a:rPr lang="en-US" sz="3200" baseline="0" dirty="0">
                          <a:solidFill>
                            <a:schemeClr val="tx2">
                              <a:lumMod val="50000"/>
                            </a:schemeClr>
                          </a:solidFill>
                          <a:latin typeface="Arial" panose="020B0604020202020204" pitchFamily="34" charset="0"/>
                          <a:cs typeface="Arial" panose="020B0604020202020204" pitchFamily="34" charset="0"/>
                        </a:rPr>
                        <a:t> WA</a:t>
                      </a:r>
                      <a:endParaRPr lang="en-US" sz="3200" dirty="0">
                        <a:solidFill>
                          <a:schemeClr val="tx2">
                            <a:lumMod val="50000"/>
                          </a:schemeClr>
                        </a:solidFill>
                        <a:latin typeface="Arial" panose="020B0604020202020204" pitchFamily="34" charset="0"/>
                        <a:cs typeface="Arial" panose="020B0604020202020204" pitchFamily="34" charset="0"/>
                      </a:endParaRPr>
                    </a:p>
                    <a:p>
                      <a:pPr marL="514350" indent="-514350" algn="l">
                        <a:buFont typeface="Wingdings" panose="05000000000000000000" pitchFamily="2" charset="2"/>
                        <a:buChar char="ü"/>
                      </a:pPr>
                      <a:r>
                        <a:rPr lang="en-US" sz="3200" dirty="0">
                          <a:solidFill>
                            <a:schemeClr val="tx2">
                              <a:lumMod val="50000"/>
                            </a:schemeClr>
                          </a:solidFill>
                          <a:latin typeface="Arial" panose="020B0604020202020204" pitchFamily="34" charset="0"/>
                          <a:cs typeface="Arial" panose="020B0604020202020204" pitchFamily="34" charset="0"/>
                        </a:rPr>
                        <a:t>Seattle, WA</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dirty="0">
                          <a:solidFill>
                            <a:schemeClr val="tx2">
                              <a:lumMod val="50000"/>
                            </a:schemeClr>
                          </a:solidFill>
                          <a:latin typeface="Arial" panose="020B0604020202020204" pitchFamily="34" charset="0"/>
                          <a:cs typeface="Arial" panose="020B0604020202020204" pitchFamily="34" charset="0"/>
                        </a:rPr>
                        <a:t>Hillsboro,</a:t>
                      </a:r>
                      <a:r>
                        <a:rPr lang="en-US" sz="3200" baseline="0" dirty="0">
                          <a:solidFill>
                            <a:schemeClr val="tx2">
                              <a:lumMod val="50000"/>
                            </a:schemeClr>
                          </a:solidFill>
                          <a:latin typeface="Arial" panose="020B0604020202020204" pitchFamily="34" charset="0"/>
                          <a:cs typeface="Arial" panose="020B0604020202020204" pitchFamily="34" charset="0"/>
                        </a:rPr>
                        <a:t> OR</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baseline="0" dirty="0">
                          <a:solidFill>
                            <a:schemeClr val="tx2">
                              <a:lumMod val="50000"/>
                            </a:schemeClr>
                          </a:solidFill>
                          <a:latin typeface="Arial" panose="020B0604020202020204" pitchFamily="34" charset="0"/>
                          <a:cs typeface="Arial" panose="020B0604020202020204" pitchFamily="34" charset="0"/>
                        </a:rPr>
                        <a:t>Portland, 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baseline="0" dirty="0">
                          <a:solidFill>
                            <a:schemeClr val="tx2">
                              <a:lumMod val="50000"/>
                            </a:schemeClr>
                          </a:solidFill>
                          <a:latin typeface="Arial" panose="020B0604020202020204" pitchFamily="34" charset="0"/>
                          <a:cs typeface="Arial" panose="020B0604020202020204" pitchFamily="34" charset="0"/>
                        </a:rPr>
                        <a:t>Plano, TX</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baseline="0" dirty="0">
                          <a:solidFill>
                            <a:schemeClr val="tx2">
                              <a:lumMod val="50000"/>
                            </a:schemeClr>
                          </a:solidFill>
                          <a:latin typeface="Arial" panose="020B0604020202020204" pitchFamily="34" charset="0"/>
                          <a:cs typeface="Arial" panose="020B0604020202020204" pitchFamily="34" charset="0"/>
                        </a:rPr>
                        <a:t>Irving, TX</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baseline="0" dirty="0">
                          <a:solidFill>
                            <a:schemeClr val="tx2">
                              <a:lumMod val="50000"/>
                            </a:schemeClr>
                          </a:solidFill>
                          <a:latin typeface="Arial" panose="020B0604020202020204" pitchFamily="34" charset="0"/>
                          <a:cs typeface="Arial" panose="020B0604020202020204" pitchFamily="34" charset="0"/>
                        </a:rPr>
                        <a:t>Denton, TX</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baseline="0" dirty="0">
                          <a:solidFill>
                            <a:schemeClr val="tx2">
                              <a:lumMod val="50000"/>
                            </a:schemeClr>
                          </a:solidFill>
                          <a:latin typeface="Arial" panose="020B0604020202020204" pitchFamily="34" charset="0"/>
                          <a:cs typeface="Arial" panose="020B0604020202020204" pitchFamily="34" charset="0"/>
                        </a:rPr>
                        <a:t>Fort Wayne, IN</a:t>
                      </a:r>
                    </a:p>
                    <a:p>
                      <a:pPr marL="514350" marR="0"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3200" baseline="0" dirty="0">
                          <a:solidFill>
                            <a:schemeClr val="tx2">
                              <a:lumMod val="50000"/>
                            </a:schemeClr>
                          </a:solidFill>
                          <a:latin typeface="Arial" panose="020B0604020202020204" pitchFamily="34" charset="0"/>
                          <a:cs typeface="Arial" panose="020B0604020202020204" pitchFamily="34" charset="0"/>
                        </a:rPr>
                        <a:t>N. Myrtle Beach, SC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8825102"/>
                  </a:ext>
                </a:extLst>
              </a:tr>
            </a:tbl>
          </a:graphicData>
        </a:graphic>
      </p:graphicFrame>
      <p:sp>
        <p:nvSpPr>
          <p:cNvPr id="7" name="Shape 60"/>
          <p:cNvSpPr/>
          <p:nvPr/>
        </p:nvSpPr>
        <p:spPr>
          <a:xfrm>
            <a:off x="1455423" y="2833687"/>
            <a:ext cx="8338179" cy="1015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457200">
              <a:defRPr sz="6000" b="1">
                <a:solidFill>
                  <a:srgbClr val="379DCB"/>
                </a:solidFill>
              </a:defRPr>
            </a:lvl1pPr>
          </a:lstStyle>
          <a:p>
            <a:r>
              <a:rPr dirty="0">
                <a:solidFill>
                  <a:srgbClr val="C4081E"/>
                </a:solidFill>
              </a:rPr>
              <a:t>Frontier FiOS and DSL</a:t>
            </a:r>
          </a:p>
        </p:txBody>
      </p:sp>
      <p:pic>
        <p:nvPicPr>
          <p:cNvPr id="9" name="Picture 8"/>
          <p:cNvPicPr>
            <a:picLocks noChangeAspect="1"/>
          </p:cNvPicPr>
          <p:nvPr/>
        </p:nvPicPr>
        <p:blipFill>
          <a:blip r:embed="rId2"/>
          <a:stretch>
            <a:fillRect/>
          </a:stretch>
        </p:blipFill>
        <p:spPr>
          <a:xfrm>
            <a:off x="18434553" y="1300429"/>
            <a:ext cx="2740692" cy="1366571"/>
          </a:xfrm>
          <a:prstGeom prst="rect">
            <a:avLst/>
          </a:prstGeom>
          <a:noFill/>
          <a:ln>
            <a:noFill/>
          </a:ln>
        </p:spPr>
      </p:pic>
      <p:sp>
        <p:nvSpPr>
          <p:cNvPr id="11" name="Rectangle 10"/>
          <p:cNvSpPr/>
          <p:nvPr/>
        </p:nvSpPr>
        <p:spPr>
          <a:xfrm>
            <a:off x="1600201" y="12218825"/>
            <a:ext cx="20022670" cy="954107"/>
          </a:xfrm>
          <a:prstGeom prst="rect">
            <a:avLst/>
          </a:prstGeom>
        </p:spPr>
        <p:txBody>
          <a:bodyPr wrap="square">
            <a:spAutoFit/>
          </a:bodyPr>
          <a:lstStyle/>
          <a:p>
            <a:pPr lvl="0">
              <a:spcBef>
                <a:spcPts val="1800"/>
              </a:spcBef>
              <a:defRPr sz="2800" i="1" spc="-56">
                <a:solidFill>
                  <a:srgbClr val="606060"/>
                </a:solidFill>
              </a:defRPr>
            </a:pPr>
            <a:r>
              <a:rPr lang="en-US" sz="2800" i="1" spc="-56" dirty="0">
                <a:solidFill>
                  <a:srgbClr val="606060"/>
                </a:solidFill>
              </a:rPr>
              <a:t>*Fiber available in seven states, including but not limited to cities listed above. Internet statistics provided by </a:t>
            </a:r>
            <a:r>
              <a:rPr lang="en-US" sz="2800" i="1" dirty="0"/>
              <a:t>Broadbandnow.com. </a:t>
            </a:r>
            <a:r>
              <a:rPr lang="en-US" sz="2800" i="1" spc="-56" dirty="0">
                <a:solidFill>
                  <a:srgbClr val="606060"/>
                </a:solidFill>
              </a:rPr>
              <a:t>Internet speeds are subject to availability by location. “Up to” speeds based on optimal conditions using a wired connection. </a:t>
            </a:r>
            <a:endParaRPr lang="en-US" sz="2800" i="1" spc="-72" dirty="0">
              <a:solidFill>
                <a:srgbClr val="535353"/>
              </a:solidFill>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1417320" y="3666901"/>
            <a:ext cx="20530443" cy="336707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nSpc>
                <a:spcPct val="110000"/>
              </a:lnSpc>
              <a:spcBef>
                <a:spcPts val="2400"/>
              </a:spcBef>
              <a:buSzPct val="100000"/>
              <a:defRPr sz="4400" spc="-88">
                <a:solidFill>
                  <a:srgbClr val="606060"/>
                </a:solidFill>
              </a:defRPr>
            </a:pPr>
            <a:r>
              <a:rPr lang="en-US" sz="3200" dirty="0"/>
              <a:t>From technical support to online security solutions, Frontier Secure™ is your partner for all of the digital technology throughout your home. Two great options available with your Frontier High Speed Internet Service:</a:t>
            </a:r>
          </a:p>
          <a:p>
            <a:pPr>
              <a:lnSpc>
                <a:spcPct val="110000"/>
              </a:lnSpc>
              <a:spcBef>
                <a:spcPts val="2400"/>
              </a:spcBef>
              <a:buSzPct val="100000"/>
              <a:defRPr sz="4400" spc="-88">
                <a:solidFill>
                  <a:srgbClr val="606060"/>
                </a:solidFill>
              </a:defRPr>
            </a:pPr>
            <a:endParaRPr lang="en-US" sz="3200" dirty="0"/>
          </a:p>
          <a:p>
            <a:pPr marL="571500" indent="-571500">
              <a:buFont typeface="Arial" panose="020B0604020202020204" pitchFamily="34" charset="0"/>
              <a:buChar char="•"/>
            </a:pPr>
            <a:endParaRPr lang="en-US" sz="3200" spc="-88" dirty="0">
              <a:solidFill>
                <a:srgbClr val="606060"/>
              </a:solidFill>
            </a:endParaRPr>
          </a:p>
          <a:p>
            <a:pPr>
              <a:lnSpc>
                <a:spcPct val="110000"/>
              </a:lnSpc>
              <a:spcBef>
                <a:spcPts val="2400"/>
              </a:spcBef>
              <a:buSzPct val="100000"/>
              <a:defRPr sz="4400" spc="-88">
                <a:solidFill>
                  <a:srgbClr val="606060"/>
                </a:solidFill>
              </a:defRPr>
            </a:pPr>
            <a:endParaRPr lang="en-US" sz="3200" spc="-88" dirty="0">
              <a:solidFill>
                <a:srgbClr val="606060"/>
              </a:solidFill>
            </a:endParaRPr>
          </a:p>
        </p:txBody>
      </p:sp>
      <p:sp>
        <p:nvSpPr>
          <p:cNvPr id="61" name="Shape 61"/>
          <p:cNvSpPr/>
          <p:nvPr/>
        </p:nvSpPr>
        <p:spPr>
          <a:xfrm>
            <a:off x="1600200" y="2667000"/>
            <a:ext cx="16834353" cy="0"/>
          </a:xfrm>
          <a:prstGeom prst="line">
            <a:avLst/>
          </a:prstGeom>
          <a:ln w="25400">
            <a:solidFill>
              <a:srgbClr val="535353"/>
            </a:solidFill>
          </a:ln>
        </p:spPr>
        <p:txBody>
          <a:bodyPr lIns="45719" rIns="45719"/>
          <a:lstStyle/>
          <a:p>
            <a:pPr>
              <a:defRPr>
                <a:solidFill>
                  <a:srgbClr val="FFFFFF"/>
                </a:solidFill>
              </a:defRPr>
            </a:pPr>
            <a:endParaRPr dirty="0"/>
          </a:p>
        </p:txBody>
      </p:sp>
      <p:sp>
        <p:nvSpPr>
          <p:cNvPr id="62" name="Shape 62"/>
          <p:cNvSpPr/>
          <p:nvPr/>
        </p:nvSpPr>
        <p:spPr>
          <a:xfrm>
            <a:off x="1574799" y="1219200"/>
            <a:ext cx="21869402" cy="1752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9000">
                <a:solidFill>
                  <a:srgbClr val="535353"/>
                </a:solidFill>
              </a:defRPr>
            </a:lvl1pPr>
          </a:lstStyle>
          <a:p>
            <a:r>
              <a:rPr lang="en-US" dirty="0"/>
              <a:t>Frontier Secure</a:t>
            </a:r>
            <a:endParaRPr dirty="0"/>
          </a:p>
        </p:txBody>
      </p:sp>
      <p:sp>
        <p:nvSpPr>
          <p:cNvPr id="7" name="Shape 60"/>
          <p:cNvSpPr/>
          <p:nvPr/>
        </p:nvSpPr>
        <p:spPr>
          <a:xfrm>
            <a:off x="1390111" y="2808340"/>
            <a:ext cx="11119389" cy="101566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defTabSz="457200">
              <a:defRPr sz="6000" b="1">
                <a:solidFill>
                  <a:srgbClr val="379DCB"/>
                </a:solidFill>
              </a:defRPr>
            </a:lvl1pPr>
          </a:lstStyle>
          <a:p>
            <a:r>
              <a:rPr lang="en-US" dirty="0">
                <a:solidFill>
                  <a:srgbClr val="C4081E"/>
                </a:solidFill>
              </a:rPr>
              <a:t>Personal and Identity Security</a:t>
            </a:r>
            <a:endParaRPr dirty="0">
              <a:solidFill>
                <a:srgbClr val="C4081E"/>
              </a:solidFill>
            </a:endParaRPr>
          </a:p>
        </p:txBody>
      </p:sp>
      <p:pic>
        <p:nvPicPr>
          <p:cNvPr id="9" name="Picture 8"/>
          <p:cNvPicPr>
            <a:picLocks noChangeAspect="1"/>
          </p:cNvPicPr>
          <p:nvPr/>
        </p:nvPicPr>
        <p:blipFill>
          <a:blip r:embed="rId2"/>
          <a:stretch>
            <a:fillRect/>
          </a:stretch>
        </p:blipFill>
        <p:spPr>
          <a:xfrm>
            <a:off x="18434553" y="1300429"/>
            <a:ext cx="2740692" cy="1366571"/>
          </a:xfrm>
          <a:prstGeom prst="rect">
            <a:avLst/>
          </a:prstGeom>
          <a:noFill/>
          <a:ln>
            <a:noFill/>
          </a:ln>
        </p:spPr>
      </p:pic>
      <p:sp>
        <p:nvSpPr>
          <p:cNvPr id="2" name="TextBox 1"/>
          <p:cNvSpPr txBox="1"/>
          <p:nvPr/>
        </p:nvSpPr>
        <p:spPr>
          <a:xfrm>
            <a:off x="3391593" y="5054138"/>
            <a:ext cx="18953018" cy="64940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r>
              <a:rPr lang="en-US" sz="3200" b="1" dirty="0">
                <a:solidFill>
                  <a:srgbClr val="C4081E"/>
                </a:solidFill>
              </a:rPr>
              <a:t>Personal Security Bundle</a:t>
            </a:r>
          </a:p>
          <a:p>
            <a:pPr lvl="0"/>
            <a:r>
              <a:rPr lang="en-US" sz="3200" spc="-88" dirty="0">
                <a:solidFill>
                  <a:srgbClr val="606060"/>
                </a:solidFill>
              </a:rPr>
              <a:t>Secure cloud storage and software to help protect your devices featuring:</a:t>
            </a:r>
          </a:p>
          <a:p>
            <a:pPr marL="457200" lvl="0" indent="-457200">
              <a:buFont typeface="Arial" panose="020B0604020202020204" pitchFamily="34" charset="0"/>
              <a:buChar char="•"/>
            </a:pPr>
            <a:r>
              <a:rPr lang="en-US" sz="3200" spc="-88" dirty="0">
                <a:solidFill>
                  <a:srgbClr val="606060"/>
                </a:solidFill>
              </a:rPr>
              <a:t>Multi Device Security for up to 10 devices</a:t>
            </a:r>
          </a:p>
          <a:p>
            <a:pPr marL="457200" lvl="0" indent="-457200">
              <a:buFont typeface="Arial" panose="020B0604020202020204" pitchFamily="34" charset="0"/>
              <a:buChar char="•"/>
            </a:pPr>
            <a:r>
              <a:rPr lang="en-US" sz="3200" spc="-88" dirty="0">
                <a:solidFill>
                  <a:srgbClr val="606060"/>
                </a:solidFill>
              </a:rPr>
              <a:t>Secure Password Manager easy access to all your passwords, usernames, and credit card details with one master password</a:t>
            </a:r>
          </a:p>
          <a:p>
            <a:pPr marL="457200" lvl="0" indent="-457200">
              <a:buFont typeface="Arial" panose="020B0604020202020204" pitchFamily="34" charset="0"/>
              <a:buChar char="•"/>
            </a:pPr>
            <a:r>
              <a:rPr lang="en-US" sz="3200" spc="-88" dirty="0">
                <a:solidFill>
                  <a:srgbClr val="606060"/>
                </a:solidFill>
              </a:rPr>
              <a:t>Content Anywhere provides 50GB of storage capacity with state-of-the-art online security </a:t>
            </a:r>
          </a:p>
          <a:p>
            <a:pPr lvl="0"/>
            <a:endParaRPr lang="en-US" sz="3200" b="1" dirty="0">
              <a:solidFill>
                <a:srgbClr val="C4081E"/>
              </a:solidFill>
            </a:endParaRPr>
          </a:p>
          <a:p>
            <a:pPr lvl="0"/>
            <a:r>
              <a:rPr lang="en-US" sz="3200" b="1" dirty="0">
                <a:solidFill>
                  <a:srgbClr val="C4081E"/>
                </a:solidFill>
              </a:rPr>
              <a:t>Identity Security Bundle </a:t>
            </a:r>
          </a:p>
          <a:p>
            <a:pPr lvl="0"/>
            <a:r>
              <a:rPr lang="en-US" sz="3200" spc="-88" dirty="0">
                <a:solidFill>
                  <a:srgbClr val="606060"/>
                </a:solidFill>
              </a:rPr>
              <a:t>Identity protection services and online security software featuring:</a:t>
            </a:r>
          </a:p>
          <a:p>
            <a:pPr marL="457200" lvl="0" indent="-457200">
              <a:buFont typeface="Arial" panose="020B0604020202020204" pitchFamily="34" charset="0"/>
              <a:buChar char="•"/>
            </a:pPr>
            <a:r>
              <a:rPr lang="en-US" sz="3200" spc="-88" dirty="0">
                <a:solidFill>
                  <a:srgbClr val="606060"/>
                </a:solidFill>
              </a:rPr>
              <a:t>Multi Device Security for up to 10 devices</a:t>
            </a:r>
          </a:p>
          <a:p>
            <a:pPr marL="457200" lvl="0" indent="-457200">
              <a:buFont typeface="Arial" panose="020B0604020202020204" pitchFamily="34" charset="0"/>
              <a:buChar char="•"/>
            </a:pPr>
            <a:r>
              <a:rPr lang="en-US" sz="3200" spc="-88" dirty="0">
                <a:solidFill>
                  <a:srgbClr val="606060"/>
                </a:solidFill>
              </a:rPr>
              <a:t>Secure Password Manager easy access to all your passwords, usernames, and credit card details with one master password</a:t>
            </a:r>
          </a:p>
          <a:p>
            <a:pPr marL="457200" lvl="0" indent="-457200">
              <a:buFont typeface="Arial" panose="020B0604020202020204" pitchFamily="34" charset="0"/>
              <a:buChar char="•"/>
            </a:pPr>
            <a:r>
              <a:rPr lang="en-US" sz="3200" spc="-88" dirty="0">
                <a:solidFill>
                  <a:srgbClr val="606060"/>
                </a:solidFill>
              </a:rPr>
              <a:t>Identify protection with triple-bureau credit monitoring, I.D. monitoring and SSN trace monitoring</a:t>
            </a:r>
          </a:p>
        </p:txBody>
      </p:sp>
      <p:pic>
        <p:nvPicPr>
          <p:cNvPr id="3" name="Picture 2"/>
          <p:cNvPicPr>
            <a:picLocks noChangeAspect="1"/>
          </p:cNvPicPr>
          <p:nvPr/>
        </p:nvPicPr>
        <p:blipFill>
          <a:blip r:embed="rId3"/>
          <a:stretch>
            <a:fillRect/>
          </a:stretch>
        </p:blipFill>
        <p:spPr>
          <a:xfrm>
            <a:off x="837298" y="9002461"/>
            <a:ext cx="2490139" cy="2378640"/>
          </a:xfrm>
          <a:prstGeom prst="rect">
            <a:avLst/>
          </a:prstGeom>
        </p:spPr>
      </p:pic>
      <p:pic>
        <p:nvPicPr>
          <p:cNvPr id="4" name="Picture 3"/>
          <p:cNvPicPr>
            <a:picLocks noChangeAspect="1"/>
          </p:cNvPicPr>
          <p:nvPr/>
        </p:nvPicPr>
        <p:blipFill>
          <a:blip r:embed="rId4"/>
          <a:stretch>
            <a:fillRect/>
          </a:stretch>
        </p:blipFill>
        <p:spPr>
          <a:xfrm>
            <a:off x="1020472" y="5579868"/>
            <a:ext cx="1832114" cy="2149210"/>
          </a:xfrm>
          <a:prstGeom prst="rect">
            <a:avLst/>
          </a:prstGeom>
        </p:spPr>
      </p:pic>
    </p:spTree>
    <p:extLst>
      <p:ext uri="{BB962C8B-B14F-4D97-AF65-F5344CB8AC3E}">
        <p14:creationId xmlns:p14="http://schemas.microsoft.com/office/powerpoint/2010/main" val="3651405919"/>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theme/theme1.xml><?xml version="1.0" encoding="utf-8"?>
<a:theme xmlns:a="http://schemas.openxmlformats.org/drawingml/2006/main" name="Title &amp; Bullets">
  <a:themeElements>
    <a:clrScheme name="Title &amp; Bullets">
      <a:dk1>
        <a:srgbClr val="000000"/>
      </a:dk1>
      <a:lt1>
        <a:srgbClr val="FFFFFF"/>
      </a:lt1>
      <a:dk2>
        <a:srgbClr val="A7A7A7"/>
      </a:dk2>
      <a:lt2>
        <a:srgbClr val="535353"/>
      </a:lt2>
      <a:accent1>
        <a:srgbClr val="2B2B2D"/>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Bullets">
      <a:majorFont>
        <a:latin typeface="Gill Sans"/>
        <a:ea typeface="Gill Sans"/>
        <a:cs typeface="Gill Sans"/>
      </a:majorFont>
      <a:minorFont>
        <a:latin typeface="Helvetica"/>
        <a:ea typeface="Helvetica"/>
        <a:cs typeface="Helvetica"/>
      </a:minorFont>
    </a:fontScheme>
    <a:fmtScheme name="Title &amp; Bulle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itle &amp; Bullets">
  <a:themeElements>
    <a:clrScheme name="Title &amp; Bullets">
      <a:dk1>
        <a:srgbClr val="000000"/>
      </a:dk1>
      <a:lt1>
        <a:srgbClr val="FFFFFF"/>
      </a:lt1>
      <a:dk2>
        <a:srgbClr val="A7A7A7"/>
      </a:dk2>
      <a:lt2>
        <a:srgbClr val="535353"/>
      </a:lt2>
      <a:accent1>
        <a:srgbClr val="2B2B2D"/>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Title &amp; Bullets">
      <a:majorFont>
        <a:latin typeface="Gill Sans"/>
        <a:ea typeface="Gill Sans"/>
        <a:cs typeface="Gill Sans"/>
      </a:majorFont>
      <a:minorFont>
        <a:latin typeface="Helvetica"/>
        <a:ea typeface="Helvetica"/>
        <a:cs typeface="Helvetica"/>
      </a:minorFont>
    </a:fontScheme>
    <a:fmtScheme name="Title &amp; Bullet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6443</TotalTime>
  <Words>1412</Words>
  <Application>Microsoft Macintosh PowerPoint</Application>
  <PresentationFormat>Custom</PresentationFormat>
  <Paragraphs>233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Gill Sans</vt:lpstr>
      <vt:lpstr>Helvetica</vt:lpstr>
      <vt:lpstr>Wingdings</vt:lpstr>
      <vt:lpstr>Title &amp; Bullets</vt:lpstr>
      <vt:lpstr>U.S. Residential High Speed Internet </vt:lpstr>
      <vt:lpstr>High-Speed Internet</vt:lpstr>
      <vt:lpstr>PowerPoint Presentation</vt:lpstr>
      <vt:lpstr>PowerPoint Presentation</vt:lpstr>
      <vt:lpstr>Target Market</vt:lpstr>
      <vt:lpstr>High-Speed Internet</vt:lpstr>
      <vt:lpstr>Availability of High-Speed Internet</vt:lpstr>
      <vt:lpstr>PowerPoint Presentation</vt:lpstr>
      <vt:lpstr>PowerPoint Presentation</vt:lpstr>
      <vt:lpstr>Availability of High-Speed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High Speed Internet</dc:title>
  <dc:creator>Lyndsie Wise</dc:creator>
  <cp:lastModifiedBy>Microsoft Office User</cp:lastModifiedBy>
  <cp:revision>126</cp:revision>
  <cp:lastPrinted>2017-05-02T16:16:28Z</cp:lastPrinted>
  <dcterms:modified xsi:type="dcterms:W3CDTF">2018-08-22T19:23:21Z</dcterms:modified>
</cp:coreProperties>
</file>