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57" r:id="rId4"/>
    <p:sldId id="267" r:id="rId5"/>
    <p:sldId id="264" r:id="rId6"/>
    <p:sldId id="259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20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>
            <a:lvl1pPr algn="ctr">
              <a:defRPr sz="4400" spc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01609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9480" y="446448"/>
            <a:ext cx="6528894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2382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25thAnniversary_Blue_outline_Final.png" descr="25thAnniversary_Blue_outline_Fin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6977" y="4095750"/>
            <a:ext cx="935890" cy="8572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899" marR="0" indent="-34289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1pPr>
      <a:lvl2pPr marL="691923" marR="0" indent="-234723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2pPr>
      <a:lvl3pPr marL="1133475" marR="0" indent="-219075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3pPr>
      <a:lvl4pPr marL="16344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4pPr>
      <a:lvl5pPr marL="20916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5pPr>
      <a:lvl6pPr marL="25488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6pPr>
      <a:lvl7pPr marL="30060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7pPr>
      <a:lvl8pPr marL="3463290" marR="0" indent="-26289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8pPr>
      <a:lvl9pPr marL="3920490" marR="0" indent="-26289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"/>
          <p:cNvSpPr txBox="1"/>
          <p:nvPr/>
        </p:nvSpPr>
        <p:spPr>
          <a:xfrm>
            <a:off x="914400" y="1371600"/>
            <a:ext cx="7240877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pc="-53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/>
              <a:t>XOOM ENERGY’S </a:t>
            </a:r>
            <a:r>
              <a:rPr sz="2000" dirty="0">
                <a:solidFill>
                  <a:schemeClr val="bg1"/>
                </a:solidFill>
              </a:rPr>
              <a:t>FIXED RATE PLANS </a:t>
            </a:r>
            <a:r>
              <a:rPr sz="2000" dirty="0"/>
              <a:t>ARE CURRENTLY LOWER THAN THE LOCAL UTILITY:</a:t>
            </a:r>
          </a:p>
          <a:p>
            <a:pPr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dirty="0"/>
              <a:t>	Eversource Energy </a:t>
            </a:r>
            <a:r>
              <a:rPr lang="en-US" sz="2400" dirty="0"/>
              <a:t>(formerly CL&amp;P)</a:t>
            </a:r>
            <a:endParaRPr sz="2400" dirty="0"/>
          </a:p>
          <a:p>
            <a:pPr>
              <a:lnSpc>
                <a:spcPct val="150000"/>
              </a:lnSpc>
              <a:defRPr sz="1400" b="1" spc="-4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dirty="0"/>
              <a:t>		</a:t>
            </a:r>
            <a:r>
              <a:rPr sz="1600" dirty="0"/>
              <a:t>Residential Fixed Rate Plan</a:t>
            </a:r>
            <a:r>
              <a:rPr lang="en-US" sz="1600" dirty="0"/>
              <a:t>s</a:t>
            </a:r>
            <a:r>
              <a:rPr sz="1600" dirty="0"/>
              <a:t>: SureLock </a:t>
            </a:r>
            <a:r>
              <a:rPr lang="en-US" sz="1600" dirty="0"/>
              <a:t>4</a:t>
            </a:r>
            <a:endParaRPr sz="1600" dirty="0"/>
          </a:p>
          <a:p>
            <a:pPr lvl="0"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United Illuminating</a:t>
            </a:r>
          </a:p>
          <a:p>
            <a:pPr lvl="0">
              <a:lnSpc>
                <a:spcPct val="150000"/>
              </a:lnSpc>
              <a:defRPr sz="1400" b="1" spc="-4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4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	Residential Fixed Rate Plans: SureLock 4</a:t>
            </a:r>
          </a:p>
          <a:p>
            <a:pPr lvl="0">
              <a:defRPr sz="1400" b="1" spc="-4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4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	Business Fixed Rate Plans: BizLock 4</a:t>
            </a:r>
          </a:p>
          <a:p>
            <a:pPr lvl="0">
              <a:defRPr sz="1400" b="1" spc="-4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600" b="1" spc="-42" dirty="0">
              <a:solidFill>
                <a:srgbClr val="102C53"/>
              </a:solidFill>
              <a:latin typeface="+mn-lt"/>
              <a:cs typeface="+mn-cs"/>
              <a:sym typeface="Helvetica"/>
            </a:endParaRPr>
          </a:p>
          <a:p>
            <a:pPr>
              <a:spcBef>
                <a:spcPts val="800"/>
              </a:spcBef>
              <a:defRPr sz="2400" spc="-7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200" dirty="0"/>
              <a:t>Available to over </a:t>
            </a:r>
            <a:r>
              <a:rPr lang="en-US" sz="2200" b="1" dirty="0"/>
              <a:t>1.5 Million</a:t>
            </a:r>
            <a:r>
              <a:rPr sz="2200" dirty="0"/>
              <a:t> </a:t>
            </a:r>
            <a:r>
              <a:rPr lang="en-US" sz="2200" dirty="0"/>
              <a:t>Connecticut </a:t>
            </a:r>
            <a:r>
              <a:rPr sz="2200" dirty="0"/>
              <a:t>Customers</a:t>
            </a:r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880"/>
            <a:ext cx="1011640" cy="11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1"/>
          <p:cNvSpPr txBox="1"/>
          <p:nvPr/>
        </p:nvSpPr>
        <p:spPr>
          <a:xfrm>
            <a:off x="1645920" y="182880"/>
            <a:ext cx="74327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/>
              <a:t>Connecticut </a:t>
            </a:r>
            <a:r>
              <a:rPr sz="3600" dirty="0"/>
              <a:t>– </a:t>
            </a:r>
            <a:r>
              <a:rPr sz="3600" b="0" i="1" dirty="0"/>
              <a:t>Electricity</a:t>
            </a:r>
          </a:p>
        </p:txBody>
      </p:sp>
      <p:sp>
        <p:nvSpPr>
          <p:cNvPr id="35" name="Rectangle 5"/>
          <p:cNvSpPr txBox="1"/>
          <p:nvPr/>
        </p:nvSpPr>
        <p:spPr>
          <a:xfrm>
            <a:off x="1645920" y="731520"/>
            <a:ext cx="55444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AUGUST</a:t>
            </a:r>
            <a:r>
              <a:rPr dirty="0">
                <a:solidFill>
                  <a:schemeClr val="bg1"/>
                </a:solidFill>
              </a:rPr>
              <a:t> 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85025" y="4835725"/>
            <a:ext cx="73043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1"/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Visit </a:t>
            </a:r>
            <a:r>
              <a:rPr lang="en-US" sz="1400" b="1" kern="1200" dirty="0">
                <a:solidFill>
                  <a:srgbClr val="39CFFF"/>
                </a:solidFill>
                <a:latin typeface="Helvetica"/>
                <a:ea typeface="+mn-ea"/>
                <a:cs typeface="Helvetica"/>
              </a:rPr>
              <a:t>https://acn.xoomenergy.com/en/residential/connecticut </a:t>
            </a:r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9773335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"/>
          <p:cNvSpPr txBox="1"/>
          <p:nvPr/>
        </p:nvSpPr>
        <p:spPr>
          <a:xfrm>
            <a:off x="914400" y="1371600"/>
            <a:ext cx="7642371" cy="334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b="1" spc="-53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/>
              <a:t>XOOM ENERGY’S</a:t>
            </a:r>
            <a:r>
              <a:rPr sz="2000" dirty="0">
                <a:solidFill>
                  <a:srgbClr val="00BBF0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VARIABLE INTRO RATE PLANS </a:t>
            </a:r>
            <a:r>
              <a:rPr sz="2000" dirty="0"/>
              <a:t>ARE CURRENTLY LOWER THAN THE LOCAL UTILITY:</a:t>
            </a:r>
          </a:p>
          <a:p>
            <a:pPr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b="1" spc="-59" dirty="0">
                <a:solidFill>
                  <a:srgbClr val="102C53"/>
                </a:solidFill>
                <a:sym typeface="Helvetica"/>
              </a:rPr>
              <a:t>	Central Maine Power</a:t>
            </a:r>
            <a:endParaRPr lang="en-US" sz="2400" b="1" spc="-59" dirty="0">
              <a:solidFill>
                <a:srgbClr val="102C53"/>
              </a:solidFill>
              <a:sym typeface="Helvetica"/>
            </a:endParaRPr>
          </a:p>
          <a:p>
            <a:pPr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59" dirty="0">
                <a:solidFill>
                  <a:srgbClr val="102C53"/>
                </a:solidFill>
                <a:sym typeface="Helvetica"/>
              </a:rPr>
              <a:t>		</a:t>
            </a:r>
            <a:r>
              <a:rPr lang="en-US" sz="1600" b="1" i="1" spc="-59" dirty="0">
                <a:solidFill>
                  <a:srgbClr val="102C53"/>
                </a:solidFill>
                <a:sym typeface="Helvetica"/>
              </a:rPr>
              <a:t>New Customers ONLY - First 2 Billing Cycles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dirty="0"/>
              <a:t> </a:t>
            </a:r>
            <a:r>
              <a:rPr lang="en-US" sz="28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Emera Maine </a:t>
            </a:r>
            <a:r>
              <a:rPr lang="en-US" sz="2400" b="1" i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(formerly Bangor Hydro)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	</a:t>
            </a:r>
            <a:r>
              <a:rPr lang="en-US" sz="1600" b="1" i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New Customers ONLY - First 2 Billing Cycles</a:t>
            </a:r>
            <a:endParaRPr lang="en-US" sz="2800" b="0" i="1" spc="-48" dirty="0"/>
          </a:p>
          <a:p>
            <a:pPr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000" i="1" spc="-48" dirty="0"/>
          </a:p>
          <a:p>
            <a:pPr lvl="0">
              <a:spcBef>
                <a:spcPts val="800"/>
              </a:spcBef>
              <a:defRPr sz="2400" spc="-7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Available to over </a:t>
            </a:r>
            <a:r>
              <a:rPr lang="en-US" sz="2200" b="1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730,000 </a:t>
            </a: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Maine Customers</a:t>
            </a:r>
          </a:p>
          <a:p>
            <a:pPr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/>
              <a:t>Residential Variable Rate Plan: SimpleFlex</a:t>
            </a:r>
            <a:endParaRPr lang="en-US" b="1" dirty="0"/>
          </a:p>
          <a:p>
            <a:pPr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b="1" dirty="0"/>
              <a:t>Business Variable Rate Plan: BizChoice</a:t>
            </a: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880"/>
            <a:ext cx="1011640" cy="11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 5"/>
          <p:cNvSpPr txBox="1"/>
          <p:nvPr/>
        </p:nvSpPr>
        <p:spPr>
          <a:xfrm>
            <a:off x="1645920" y="731520"/>
            <a:ext cx="55444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AUGUST </a:t>
            </a:r>
            <a:r>
              <a:rPr dirty="0">
                <a:solidFill>
                  <a:schemeClr val="bg1"/>
                </a:solidFill>
              </a:rPr>
              <a:t>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645920" y="182880"/>
            <a:ext cx="74327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/>
              <a:t>Maine </a:t>
            </a:r>
            <a:r>
              <a:rPr sz="3600" dirty="0"/>
              <a:t>– </a:t>
            </a:r>
            <a:r>
              <a:rPr sz="3600" b="0" i="1" dirty="0"/>
              <a:t>Electricity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85025" y="4835725"/>
            <a:ext cx="73043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1"/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Visit </a:t>
            </a:r>
            <a:r>
              <a:rPr lang="en-US" sz="1400" b="1" kern="1200" dirty="0">
                <a:solidFill>
                  <a:srgbClr val="39CFFF"/>
                </a:solidFill>
                <a:latin typeface="Helvetica"/>
                <a:ea typeface="+mn-ea"/>
                <a:cs typeface="Helvetica"/>
              </a:rPr>
              <a:t>https://acn.xoomenergy.com/en/residential/maine </a:t>
            </a:r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137013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"/>
          <p:cNvSpPr txBox="1"/>
          <p:nvPr/>
        </p:nvSpPr>
        <p:spPr>
          <a:xfrm>
            <a:off x="914400" y="1231446"/>
            <a:ext cx="7617204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b="1" spc="-53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/>
              <a:t>XOOM ENERGY’S</a:t>
            </a:r>
            <a:r>
              <a:rPr sz="2000" dirty="0">
                <a:solidFill>
                  <a:srgbClr val="00BBF0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VARIABLE INTRO RATE PLANS </a:t>
            </a:r>
            <a:r>
              <a:rPr sz="2000" dirty="0"/>
              <a:t>ARE CURRENTLY LOWER THAN THE LOCAL UTILITY:</a:t>
            </a:r>
          </a:p>
          <a:p>
            <a:pPr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b="1" spc="-59" dirty="0">
                <a:solidFill>
                  <a:srgbClr val="102C53"/>
                </a:solidFill>
                <a:sym typeface="Helvetica"/>
              </a:rPr>
              <a:t>	Eversource Energy (NSTAR - NE, SE, WMCO)</a:t>
            </a:r>
          </a:p>
          <a:p>
            <a:pPr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59" dirty="0">
                <a:solidFill>
                  <a:srgbClr val="102C53"/>
                </a:solidFill>
                <a:sym typeface="Helvetica"/>
              </a:rPr>
              <a:t>		</a:t>
            </a:r>
            <a:r>
              <a:rPr lang="en-US" sz="1600" i="1" spc="-59" dirty="0">
                <a:solidFill>
                  <a:srgbClr val="102C53"/>
                </a:solidFill>
                <a:sym typeface="Helvetica"/>
              </a:rPr>
              <a:t>New RESIDENTIAL Customers ONLY - First 2 Billing Cycles</a:t>
            </a:r>
          </a:p>
          <a:p>
            <a:pPr lvl="0"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National Grid (Massachusetts Electric NE, SE, 							 WC and Nantucket)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	</a:t>
            </a:r>
            <a:r>
              <a:rPr lang="en-US" sz="1600" b="1" i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New RESIDENTIAL Customers ONLY - First 2 Billing Cycles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400" b="1" i="1" spc="-59" dirty="0">
              <a:solidFill>
                <a:srgbClr val="102C53"/>
              </a:solidFill>
              <a:latin typeface="+mn-lt"/>
              <a:cs typeface="+mn-cs"/>
              <a:sym typeface="Helvetica"/>
            </a:endParaRPr>
          </a:p>
          <a:p>
            <a:pPr lvl="0">
              <a:spcBef>
                <a:spcPts val="800"/>
              </a:spcBef>
              <a:defRPr sz="2400" spc="-7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Available to over </a:t>
            </a:r>
            <a:r>
              <a:rPr lang="en-US" sz="2200" b="1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2.5 Million </a:t>
            </a: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Massachusetts Customers</a:t>
            </a:r>
          </a:p>
          <a:p>
            <a:pPr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/>
              <a:t>Residential Variable Rate Plan: SimpleFlex</a:t>
            </a: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880"/>
            <a:ext cx="1011640" cy="11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 5"/>
          <p:cNvSpPr txBox="1"/>
          <p:nvPr/>
        </p:nvSpPr>
        <p:spPr>
          <a:xfrm>
            <a:off x="1645920" y="731520"/>
            <a:ext cx="55444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AUGUST </a:t>
            </a:r>
            <a:r>
              <a:rPr dirty="0">
                <a:solidFill>
                  <a:schemeClr val="bg1"/>
                </a:solidFill>
              </a:rPr>
              <a:t>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645920" y="182880"/>
            <a:ext cx="74327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/>
              <a:t>Massachusetts </a:t>
            </a:r>
            <a:r>
              <a:rPr sz="3600" dirty="0"/>
              <a:t>– </a:t>
            </a:r>
            <a:r>
              <a:rPr sz="3600" b="0" i="1" dirty="0"/>
              <a:t>Electricity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85025" y="4835725"/>
            <a:ext cx="73043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1"/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Visit </a:t>
            </a:r>
            <a:r>
              <a:rPr lang="en-US" sz="1400" b="1" kern="1200" dirty="0">
                <a:solidFill>
                  <a:srgbClr val="39CFFF"/>
                </a:solidFill>
                <a:latin typeface="Helvetica"/>
                <a:ea typeface="+mn-ea"/>
                <a:cs typeface="Helvetica"/>
              </a:rPr>
              <a:t>https://acn.xoomenergy.com/en/residential/massachusetts </a:t>
            </a:r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for more information.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"/>
          <p:cNvSpPr txBox="1"/>
          <p:nvPr/>
        </p:nvSpPr>
        <p:spPr>
          <a:xfrm>
            <a:off x="914400" y="1371600"/>
            <a:ext cx="7642371" cy="334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b="1" spc="-53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/>
              <a:t>XOOM ENERGY’S</a:t>
            </a:r>
            <a:r>
              <a:rPr sz="2000" dirty="0">
                <a:solidFill>
                  <a:srgbClr val="00BBF0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VARIABLE INTRO RATE PLANS </a:t>
            </a:r>
            <a:r>
              <a:rPr sz="2000" dirty="0"/>
              <a:t>ARE CURRENTLY LOWER THAN THE LOCAL UTILITY:</a:t>
            </a:r>
          </a:p>
          <a:p>
            <a:pPr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b="1" spc="-59" dirty="0">
                <a:solidFill>
                  <a:srgbClr val="102C53"/>
                </a:solidFill>
                <a:sym typeface="Helvetica"/>
              </a:rPr>
              <a:t>	Eversource Energy </a:t>
            </a:r>
            <a:r>
              <a:rPr lang="en-US" sz="2400" b="1" spc="-59" dirty="0">
                <a:solidFill>
                  <a:srgbClr val="102C53"/>
                </a:solidFill>
                <a:sym typeface="Helvetica"/>
              </a:rPr>
              <a:t>(Public Service of NH)</a:t>
            </a:r>
          </a:p>
          <a:p>
            <a:pPr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59" dirty="0">
                <a:solidFill>
                  <a:srgbClr val="102C53"/>
                </a:solidFill>
                <a:sym typeface="Helvetica"/>
              </a:rPr>
              <a:t>		</a:t>
            </a:r>
            <a:r>
              <a:rPr lang="en-US" sz="1600" b="1" i="1" spc="-59" dirty="0">
                <a:solidFill>
                  <a:srgbClr val="102C53"/>
                </a:solidFill>
                <a:sym typeface="Helvetica"/>
              </a:rPr>
              <a:t>New Customers ONLY - First 2 Billing Cycles</a:t>
            </a:r>
          </a:p>
          <a:p>
            <a:pPr>
              <a:spcBef>
                <a:spcPts val="5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dirty="0"/>
              <a:t> </a:t>
            </a:r>
            <a:endParaRPr lang="en-US" sz="2800" b="0" i="1" spc="-48" dirty="0"/>
          </a:p>
          <a:p>
            <a:pPr>
              <a:spcBef>
                <a:spcPts val="5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i="1" spc="-48" dirty="0"/>
          </a:p>
          <a:p>
            <a:pPr lvl="0">
              <a:spcBef>
                <a:spcPts val="800"/>
              </a:spcBef>
              <a:defRPr sz="2400" spc="-7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Available to over </a:t>
            </a:r>
            <a:r>
              <a:rPr lang="en-US" sz="2200" b="1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500,000 </a:t>
            </a: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New Hampshire Customers</a:t>
            </a:r>
          </a:p>
          <a:p>
            <a:pPr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/>
              <a:t>Residential Variable Rate Plan: SimpleFlex</a:t>
            </a:r>
            <a:endParaRPr lang="en-US" b="1" dirty="0"/>
          </a:p>
          <a:p>
            <a:pPr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48" dirty="0">
                <a:solidFill>
                  <a:srgbClr val="102C53"/>
                </a:solidFill>
                <a:sym typeface="Helvetica"/>
              </a:rPr>
              <a:t>Business Variable Rate Plan: BizChoice</a:t>
            </a:r>
            <a:endParaRPr b="1" dirty="0"/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880"/>
            <a:ext cx="1011640" cy="11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 5"/>
          <p:cNvSpPr txBox="1"/>
          <p:nvPr/>
        </p:nvSpPr>
        <p:spPr>
          <a:xfrm>
            <a:off x="1645920" y="731520"/>
            <a:ext cx="55444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AUGUST </a:t>
            </a:r>
            <a:r>
              <a:rPr dirty="0">
                <a:solidFill>
                  <a:schemeClr val="bg1"/>
                </a:solidFill>
              </a:rPr>
              <a:t>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645920" y="182880"/>
            <a:ext cx="74327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/>
              <a:t>New Hampshire </a:t>
            </a:r>
            <a:r>
              <a:rPr sz="3600" dirty="0"/>
              <a:t>– </a:t>
            </a:r>
            <a:r>
              <a:rPr sz="3600" b="0" i="1" dirty="0"/>
              <a:t>Electricity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93581" y="4835725"/>
            <a:ext cx="757782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1"/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Visit </a:t>
            </a:r>
            <a:r>
              <a:rPr lang="en-US" sz="1400" b="1" kern="1200" dirty="0">
                <a:solidFill>
                  <a:srgbClr val="39CFFF"/>
                </a:solidFill>
                <a:latin typeface="Helvetica"/>
                <a:ea typeface="+mn-ea"/>
                <a:cs typeface="Helvetica"/>
              </a:rPr>
              <a:t>https://acn.xoomenergy.com/en/residential/new-hampshire </a:t>
            </a:r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736741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"/>
          <p:cNvSpPr txBox="1"/>
          <p:nvPr/>
        </p:nvSpPr>
        <p:spPr>
          <a:xfrm>
            <a:off x="914400" y="1231446"/>
            <a:ext cx="7592037" cy="359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b="1" spc="-53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/>
              <a:t>XOOM ENERGY’S</a:t>
            </a:r>
            <a:r>
              <a:rPr sz="2000" dirty="0">
                <a:solidFill>
                  <a:srgbClr val="00BBF0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VARIABLE INTRO RATE PLANS </a:t>
            </a:r>
            <a:r>
              <a:rPr sz="2000" dirty="0"/>
              <a:t>ARE CURRENTLY LOWER THAN THE LOCAL UTILITY:</a:t>
            </a:r>
          </a:p>
          <a:p>
            <a:pPr>
              <a:spcBef>
                <a:spcPts val="8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b="1" spc="-59" dirty="0">
                <a:solidFill>
                  <a:srgbClr val="102C53"/>
                </a:solidFill>
                <a:sym typeface="Helvetica"/>
              </a:rPr>
              <a:t>	National Grid – Narragansett Electric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	</a:t>
            </a:r>
            <a:r>
              <a:rPr lang="en-US" sz="1600" b="1" i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New RESIDENTIAL Customers ONLY - First 2 Billing Cycles</a:t>
            </a:r>
          </a:p>
          <a:p>
            <a:pPr>
              <a:spcBef>
                <a:spcPts val="5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dirty="0"/>
          </a:p>
          <a:p>
            <a:pPr>
              <a:spcBef>
                <a:spcPts val="5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dirty="0"/>
              <a:t> </a:t>
            </a:r>
          </a:p>
          <a:p>
            <a:pPr>
              <a:spcBef>
                <a:spcPts val="500"/>
              </a:spcBef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000" b="0" i="1" spc="-48" dirty="0"/>
          </a:p>
          <a:p>
            <a:pPr lvl="0">
              <a:spcBef>
                <a:spcPts val="800"/>
              </a:spcBef>
              <a:defRPr sz="2400" spc="-72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Available to over </a:t>
            </a:r>
            <a:r>
              <a:rPr lang="en-US" sz="2200" b="1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490,000 </a:t>
            </a:r>
            <a:r>
              <a:rPr lang="en-US" sz="2200" spc="-7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Rhode Island Customers</a:t>
            </a:r>
          </a:p>
          <a:p>
            <a:pPr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/>
              <a:t>Residential Variable Rate Plan: SimpleFlex</a:t>
            </a:r>
            <a:endParaRPr lang="en-US" b="1" dirty="0"/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880"/>
            <a:ext cx="1011640" cy="11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 5"/>
          <p:cNvSpPr txBox="1"/>
          <p:nvPr/>
        </p:nvSpPr>
        <p:spPr>
          <a:xfrm>
            <a:off x="1645920" y="731520"/>
            <a:ext cx="55444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AUGUST </a:t>
            </a:r>
            <a:r>
              <a:rPr dirty="0">
                <a:solidFill>
                  <a:schemeClr val="bg1"/>
                </a:solidFill>
              </a:rPr>
              <a:t>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645920" y="182880"/>
            <a:ext cx="74327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/>
              <a:t>Rhode Island </a:t>
            </a:r>
            <a:r>
              <a:rPr sz="3600" dirty="0"/>
              <a:t>– </a:t>
            </a:r>
            <a:r>
              <a:rPr sz="3600" b="0" i="1" dirty="0"/>
              <a:t>Electricity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85025" y="4835725"/>
            <a:ext cx="73043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1"/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Visit </a:t>
            </a:r>
            <a:r>
              <a:rPr lang="en-US" sz="1400" b="1" kern="1200" dirty="0">
                <a:solidFill>
                  <a:srgbClr val="39CFFF"/>
                </a:solidFill>
                <a:latin typeface="Helvetica"/>
                <a:ea typeface="+mn-ea"/>
                <a:cs typeface="Helvetica"/>
              </a:rPr>
              <a:t>https://acn.xoomenergy.com/en/residential/rhode-island </a:t>
            </a:r>
            <a:r>
              <a:rPr lang="en-US" sz="1400" b="1" kern="1200" dirty="0">
                <a:solidFill>
                  <a:srgbClr val="002060"/>
                </a:solidFill>
                <a:latin typeface="Helvetica"/>
                <a:ea typeface="+mn-ea"/>
                <a:cs typeface="Helvetica"/>
              </a:rPr>
              <a:t>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521237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12700" y="6350"/>
            <a:ext cx="9169400" cy="5130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TextBox 2"/>
          <p:cNvSpPr txBox="1"/>
          <p:nvPr/>
        </p:nvSpPr>
        <p:spPr>
          <a:xfrm>
            <a:off x="627680" y="4889717"/>
            <a:ext cx="196604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i="1">
                <a:solidFill>
                  <a:srgbClr val="FFFFFF"/>
                </a:solidFill>
              </a:defRPr>
            </a:lvl1pPr>
          </a:lstStyle>
          <a:p>
            <a:r>
              <a:t>*See your IBO Back Office for details</a:t>
            </a:r>
          </a:p>
        </p:txBody>
      </p:sp>
      <p:pic>
        <p:nvPicPr>
          <p:cNvPr id="49" name="Screen Shot 2017-12-11 at 9.12.06 AM.png" descr="Screen Shot 2017-12-11 at 9.12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52" y="402544"/>
            <a:ext cx="7213496" cy="4338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209</Words>
  <Application>Microsoft Office PowerPoint</Application>
  <PresentationFormat>On-screen Show (16:9)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Arsov</dc:creator>
  <cp:lastModifiedBy>Danny Arsov</cp:lastModifiedBy>
  <cp:revision>45</cp:revision>
  <dcterms:modified xsi:type="dcterms:W3CDTF">2018-08-07T14:34:03Z</dcterms:modified>
</cp:coreProperties>
</file>