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64" r:id="rId5"/>
  </p:sldIdLst>
  <p:sldSz cx="9144000" cy="5143500" type="screen16x9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108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25782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685800" y="1597819"/>
            <a:ext cx="7772400" cy="1102520"/>
          </a:xfrm>
          <a:prstGeom prst="rect">
            <a:avLst/>
          </a:prstGeom>
        </p:spPr>
        <p:txBody>
          <a:bodyPr/>
          <a:lstStyle>
            <a:lvl1pPr algn="ctr">
              <a:defRPr sz="4400" spc="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4572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9144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13716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18288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01609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39480" y="446448"/>
            <a:ext cx="6528894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60400" y="1238250"/>
            <a:ext cx="8229600" cy="3394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2pPr marL="783771" indent="-326571"/>
            <a:lvl3pPr marL="1219200" indent="-304800"/>
            <a:lvl4pPr marL="1737360" indent="-365760"/>
            <a:lvl5pPr marL="2194560" indent="-36576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Picture 5" descr="ACN_1C_Blu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874" y="4632723"/>
            <a:ext cx="634126" cy="1653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899" marR="0" indent="-34289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1pPr>
      <a:lvl2pPr marL="691923" marR="0" indent="-234723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2pPr>
      <a:lvl3pPr marL="1133475" marR="0" indent="-219075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3pPr>
      <a:lvl4pPr marL="16344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4pPr>
      <a:lvl5pPr marL="20916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5pPr>
      <a:lvl6pPr marL="25488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6pPr>
      <a:lvl7pPr marL="30060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7pPr>
      <a:lvl8pPr marL="3463290" marR="0" indent="-26289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8pPr>
      <a:lvl9pPr marL="3920490" marR="0" indent="-26289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"/>
          <p:cNvSpPr txBox="1"/>
          <p:nvPr/>
        </p:nvSpPr>
        <p:spPr>
          <a:xfrm>
            <a:off x="734395" y="1371600"/>
            <a:ext cx="7875840" cy="3000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 hangingPunct="1"/>
            <a:r>
              <a:rPr lang="en-US" sz="20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Take the surprise out of your monthly electric and natural gas bills, enroll in </a:t>
            </a:r>
            <a:r>
              <a:rPr lang="en-US" sz="2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SteadyLock 12</a:t>
            </a:r>
            <a:r>
              <a: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and pay one flat monthly price. Worry less each month when you lock in your rate for 12 full months.</a:t>
            </a:r>
          </a:p>
          <a:p>
            <a:pPr lvl="0" hangingPunct="1">
              <a:spcBef>
                <a:spcPts val="600"/>
              </a:spcBef>
            </a:pPr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0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Ameren – Electricity</a:t>
            </a:r>
          </a:p>
          <a:p>
            <a:pPr lvl="0" hangingPunct="1">
              <a:spcBef>
                <a:spcPts val="600"/>
              </a:spcBef>
            </a:pPr>
            <a:r>
              <a:rPr lang="en-US" sz="20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000" b="1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ComEd</a:t>
            </a:r>
            <a:r>
              <a:rPr lang="en-US" sz="20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– Electricity</a:t>
            </a:r>
          </a:p>
          <a:p>
            <a:pPr lvl="0" hangingPunct="1">
              <a:spcBef>
                <a:spcPts val="600"/>
              </a:spcBef>
            </a:pPr>
            <a:r>
              <a:rPr lang="en-US" sz="20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000" b="1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Nicor</a:t>
            </a:r>
            <a:r>
              <a:rPr lang="en-US" sz="20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Gas  </a:t>
            </a:r>
          </a:p>
          <a:p>
            <a:pPr lvl="0" hangingPunct="1">
              <a:spcBef>
                <a:spcPts val="600"/>
              </a:spcBef>
            </a:pPr>
            <a:r>
              <a:rPr lang="en-US" sz="20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North Shore Gas  </a:t>
            </a:r>
          </a:p>
          <a:p>
            <a:pPr lvl="0" hangingPunct="1">
              <a:spcBef>
                <a:spcPts val="600"/>
              </a:spcBef>
            </a:pPr>
            <a:r>
              <a:rPr lang="en-US" sz="20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Peoples Gas  		</a:t>
            </a:r>
          </a:p>
        </p:txBody>
      </p:sp>
      <p:sp>
        <p:nvSpPr>
          <p:cNvPr id="35" name="Rectangle 5"/>
          <p:cNvSpPr txBox="1"/>
          <p:nvPr/>
        </p:nvSpPr>
        <p:spPr>
          <a:xfrm>
            <a:off x="1645920" y="731520"/>
            <a:ext cx="59379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FEBRUARY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42020" y="339983"/>
            <a:ext cx="1205213" cy="730658"/>
            <a:chOff x="182880" y="182880"/>
            <a:chExt cx="1464353" cy="887761"/>
          </a:xfrm>
        </p:grpSpPr>
        <p:pic>
          <p:nvPicPr>
            <p:cNvPr id="33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82880" y="182880"/>
              <a:ext cx="667116" cy="753992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6" name="natural_gas.png" descr="natural_gas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22960" y="182880"/>
              <a:ext cx="824273" cy="887761"/>
            </a:xfrm>
            <a:prstGeom prst="rect">
              <a:avLst/>
            </a:prstGeom>
            <a:ln w="12700">
              <a:miter lim="400000"/>
            </a:ln>
          </p:spPr>
        </p:pic>
      </p:grpSp>
      <p:sp>
        <p:nvSpPr>
          <p:cNvPr id="7" name="Title 1"/>
          <p:cNvSpPr txBox="1"/>
          <p:nvPr/>
        </p:nvSpPr>
        <p:spPr>
          <a:xfrm>
            <a:off x="1645920" y="210234"/>
            <a:ext cx="749808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Illinois</a:t>
            </a:r>
            <a:r>
              <a:rPr sz="3600" dirty="0"/>
              <a:t> – </a:t>
            </a:r>
            <a:r>
              <a:rPr sz="3600" b="0" i="1" dirty="0"/>
              <a:t>Electricity</a:t>
            </a:r>
            <a:r>
              <a:rPr lang="en-US" sz="3600" b="0" i="1" dirty="0"/>
              <a:t> &amp; Natural Gas</a:t>
            </a:r>
            <a:endParaRPr sz="3600" b="0" i="1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485538" y="4834053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19" rIns="45719" bIns="45719" numCol="1" spcCol="38100" rtlCol="0" anchor="ctr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https://acn.xoomenergy.com/en/residential/illinois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3"/>
          <p:cNvSpPr txBox="1"/>
          <p:nvPr/>
        </p:nvSpPr>
        <p:spPr>
          <a:xfrm>
            <a:off x="660017" y="1146743"/>
            <a:ext cx="7870215" cy="35763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 anchor="t">
            <a:spAutoFit/>
          </a:bodyPr>
          <a:lstStyle/>
          <a:p>
            <a:pPr>
              <a:lnSpc>
                <a:spcPct val="90000"/>
              </a:lnSpc>
              <a:defRPr b="1" spc="-53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00" spc="-53" dirty="0">
                <a:solidFill>
                  <a:srgbClr val="102C53"/>
                </a:solidFill>
                <a:sym typeface="Helvetica"/>
              </a:rPr>
              <a:t>XOOM ENERGY’S </a:t>
            </a:r>
            <a:r>
              <a:rPr lang="en-US" sz="2000" spc="-53" dirty="0">
                <a:solidFill>
                  <a:schemeClr val="bg1"/>
                </a:solidFill>
                <a:sym typeface="Helvetica"/>
              </a:rPr>
              <a:t>FIXED RATE PLANS </a:t>
            </a:r>
            <a:r>
              <a:rPr lang="en-US" sz="2000" spc="-53" dirty="0">
                <a:solidFill>
                  <a:srgbClr val="102C53"/>
                </a:solidFill>
                <a:sym typeface="Helvetica"/>
              </a:rPr>
              <a:t>ARE CURRENTLY LOWER THAN THE LOCAL UTILITY:</a:t>
            </a:r>
          </a:p>
          <a:p>
            <a:pPr>
              <a:defRPr sz="3400" b="1" spc="-10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1600" b="1" spc="-42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defRPr sz="3400" b="1" spc="-10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800" b="1" spc="-10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North Shore Gas</a:t>
            </a: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spc="-42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		Residential Fixed Rate Plan: SureLock 4, SureLock 12, RescueLock 12 </a:t>
            </a: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spc="-42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								&amp; SureLock 24</a:t>
            </a: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spc="-42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		Business Fixed Rate Plans: BizLock 4, BizLock 12, BizRescueLock 12</a:t>
            </a: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spc="-42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								&amp; BizLock 24</a:t>
            </a:r>
          </a:p>
          <a:p>
            <a:pPr lvl="0">
              <a:defRPr sz="3400" b="1" spc="-10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800" b="1" spc="-102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defRPr sz="3400" b="1" spc="-10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800" b="1" spc="-102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>
              <a:lnSpc>
                <a:spcPct val="110000"/>
              </a:lnSpc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sz="2400" dirty="0"/>
              <a:t>Available to over </a:t>
            </a:r>
            <a:r>
              <a:rPr lang="en-US" sz="2400" b="1" dirty="0"/>
              <a:t>150,000</a:t>
            </a:r>
            <a:r>
              <a:rPr sz="2400" b="1" dirty="0"/>
              <a:t> </a:t>
            </a:r>
            <a:r>
              <a:rPr lang="en-US" sz="2400" dirty="0"/>
              <a:t>Illinois</a:t>
            </a:r>
            <a:r>
              <a:rPr sz="2400" dirty="0"/>
              <a:t> Customers</a:t>
            </a:r>
          </a:p>
        </p:txBody>
      </p:sp>
      <p:sp>
        <p:nvSpPr>
          <p:cNvPr id="43" name="Title 1"/>
          <p:cNvSpPr txBox="1"/>
          <p:nvPr/>
        </p:nvSpPr>
        <p:spPr>
          <a:xfrm>
            <a:off x="1595920" y="146345"/>
            <a:ext cx="652889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Illinois</a:t>
            </a:r>
            <a:r>
              <a:rPr sz="3600" dirty="0"/>
              <a:t> – </a:t>
            </a:r>
            <a:r>
              <a:rPr sz="3600" b="0" i="1" dirty="0"/>
              <a:t>Natural Gas</a:t>
            </a:r>
          </a:p>
        </p:txBody>
      </p:sp>
      <p:pic>
        <p:nvPicPr>
          <p:cNvPr id="9" name="natural_gas.png" descr="natural_ga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0017" y="234907"/>
            <a:ext cx="812794" cy="875398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TextBox 9"/>
          <p:cNvSpPr txBox="1"/>
          <p:nvPr/>
        </p:nvSpPr>
        <p:spPr>
          <a:xfrm flipH="1">
            <a:off x="485538" y="4834048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https://acn.xoomenergy.com/en/residential/illinois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3BDE2D0-E65F-4CFC-AF69-34A571F11AB2}"/>
              </a:ext>
            </a:extLst>
          </p:cNvPr>
          <p:cNvSpPr txBox="1"/>
          <p:nvPr/>
        </p:nvSpPr>
        <p:spPr>
          <a:xfrm>
            <a:off x="1618000" y="647760"/>
            <a:ext cx="59379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FEBRUARY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</p:spTree>
    <p:extLst>
      <p:ext uri="{BB962C8B-B14F-4D97-AF65-F5344CB8AC3E}">
        <p14:creationId xmlns:p14="http://schemas.microsoft.com/office/powerpoint/2010/main" val="353967281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3"/>
          <p:cNvSpPr txBox="1"/>
          <p:nvPr/>
        </p:nvSpPr>
        <p:spPr>
          <a:xfrm>
            <a:off x="522092" y="1313504"/>
            <a:ext cx="8178145" cy="353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90000"/>
              </a:lnSpc>
              <a:defRPr b="1" spc="-53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00" b="1" spc="-53" dirty="0">
                <a:solidFill>
                  <a:srgbClr val="102C53"/>
                </a:solidFill>
                <a:sym typeface="Helvetica"/>
              </a:rPr>
              <a:t>XOOM ENERGY’S </a:t>
            </a:r>
            <a:r>
              <a:rPr lang="en-US" sz="2000" b="1" spc="-53" dirty="0">
                <a:solidFill>
                  <a:schemeClr val="bg1"/>
                </a:solidFill>
                <a:sym typeface="Helvetica"/>
              </a:rPr>
              <a:t>VARIABLE INTRO RATE PLAN </a:t>
            </a:r>
            <a:r>
              <a:rPr lang="en-US" sz="2000" b="1" spc="-53" dirty="0">
                <a:solidFill>
                  <a:srgbClr val="102C53"/>
                </a:solidFill>
                <a:sym typeface="Helvetica"/>
              </a:rPr>
              <a:t>IS CURRENTLY LOWER THAN THE LOCAL UTILITY:</a:t>
            </a:r>
          </a:p>
          <a:p>
            <a:pPr lvl="0">
              <a:spcBef>
                <a:spcPts val="3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dirty="0">
                <a:latin typeface="Helvetica"/>
                <a:cs typeface="Helvetica"/>
              </a:rPr>
              <a:t>	</a:t>
            </a:r>
            <a:r>
              <a:rPr lang="en-US" sz="2800" dirty="0">
                <a:latin typeface="Helvetica"/>
                <a:cs typeface="Helvetica"/>
              </a:rPr>
              <a:t>Nicor Gas</a:t>
            </a:r>
            <a:r>
              <a:rPr lang="en-US" sz="2800" i="1" dirty="0">
                <a:latin typeface="Helvetica"/>
                <a:cs typeface="Helvetica"/>
              </a:rPr>
              <a:t> </a:t>
            </a:r>
            <a:r>
              <a:rPr lang="en-US" sz="1400" i="1" spc="-42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(New RESIDENTIAL Customers Only – First Billing Cycle Only)</a:t>
            </a:r>
            <a:endParaRPr lang="en-US" sz="1400" i="1" spc="-59" dirty="0">
              <a:solidFill>
                <a:srgbClr val="102C53"/>
              </a:solidFill>
              <a:latin typeface="Helvetica"/>
              <a:cs typeface="Helvetica"/>
              <a:sym typeface="Helvetica"/>
            </a:endParaRPr>
          </a:p>
          <a:p>
            <a:pPr lvl="0">
              <a:spcBef>
                <a:spcPts val="3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pc="-59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	</a:t>
            </a:r>
            <a:r>
              <a:rPr lang="en-US" sz="2800" spc="-59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North Shore Gas </a:t>
            </a:r>
            <a:r>
              <a:rPr lang="en-US" sz="1400" i="1" spc="-42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(New Customers Only – First Billing Cycle Only)</a:t>
            </a:r>
            <a:endParaRPr lang="en-US" sz="1400" i="1" spc="-59" dirty="0">
              <a:solidFill>
                <a:srgbClr val="102C53"/>
              </a:solidFill>
              <a:latin typeface="Helvetica"/>
              <a:cs typeface="Helvetica"/>
              <a:sym typeface="Helvetica"/>
            </a:endParaRPr>
          </a:p>
          <a:p>
            <a:pPr lvl="0">
              <a:spcBef>
                <a:spcPts val="3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pc="-59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	</a:t>
            </a:r>
            <a:r>
              <a:rPr lang="en-US" sz="2800" spc="-59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Peoples Gas </a:t>
            </a:r>
            <a:r>
              <a:rPr lang="en-US" sz="1400" i="1" spc="-42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(New Customers Only – First Billing Cycle Only)</a:t>
            </a:r>
          </a:p>
          <a:p>
            <a:pPr lvl="0">
              <a:spcBef>
                <a:spcPts val="3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400" spc="-87" dirty="0">
              <a:solidFill>
                <a:srgbClr val="102C53"/>
              </a:solidFill>
              <a:latin typeface="Helvetica"/>
              <a:cs typeface="Helvetica"/>
              <a:sym typeface="Helvetica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400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Available to over </a:t>
            </a:r>
            <a:r>
              <a:rPr lang="en-US" sz="2400" b="1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3.8 Million </a:t>
            </a:r>
            <a:r>
              <a:rPr lang="en-US" sz="2400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Illinois Customers</a:t>
            </a:r>
          </a:p>
          <a:p>
            <a:pPr>
              <a:lnSpc>
                <a:spcPct val="110000"/>
              </a:lnSpc>
              <a:defRPr sz="1600" b="1" spc="-4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>
                <a:latin typeface="Helvetica"/>
                <a:cs typeface="Helvetica"/>
              </a:rPr>
              <a:t>Residential Variable Rate Plan: SimpleFlex</a:t>
            </a:r>
            <a:endParaRPr lang="en-US" dirty="0">
              <a:latin typeface="Helvetica"/>
              <a:cs typeface="Helvetica"/>
            </a:endParaRPr>
          </a:p>
          <a:p>
            <a:pPr lvl="0">
              <a:defRPr sz="1600" b="1" spc="-4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spc="-48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Business Variable Rate Plans:  BizChoice</a:t>
            </a:r>
          </a:p>
        </p:txBody>
      </p:sp>
      <p:pic>
        <p:nvPicPr>
          <p:cNvPr id="45" name="natural_gas.png" descr="natural_ga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7201" y="232880"/>
            <a:ext cx="805060" cy="86706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6"/>
          <p:cNvSpPr txBox="1"/>
          <p:nvPr/>
        </p:nvSpPr>
        <p:spPr>
          <a:xfrm flipH="1">
            <a:off x="485538" y="4834054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https://acn.xoomenergy.com/en/residential/illinois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sp>
        <p:nvSpPr>
          <p:cNvPr id="8" name="Title 1"/>
          <p:cNvSpPr txBox="1"/>
          <p:nvPr/>
        </p:nvSpPr>
        <p:spPr>
          <a:xfrm>
            <a:off x="1595920" y="146345"/>
            <a:ext cx="652889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Illinois</a:t>
            </a:r>
            <a:r>
              <a:rPr sz="3600" dirty="0"/>
              <a:t> – </a:t>
            </a:r>
            <a:r>
              <a:rPr lang="en-US" sz="3600" b="0" i="1" dirty="0"/>
              <a:t>Natural Gas</a:t>
            </a:r>
            <a:endParaRPr sz="3600" b="0" i="1" dirty="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9CCC81B7-52FE-4C4F-AC58-A7A6FCF4A35F}"/>
              </a:ext>
            </a:extLst>
          </p:cNvPr>
          <p:cNvSpPr txBox="1"/>
          <p:nvPr/>
        </p:nvSpPr>
        <p:spPr>
          <a:xfrm>
            <a:off x="1618000" y="647760"/>
            <a:ext cx="59379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FEBRUARY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</p:spTree>
    <p:extLst>
      <p:ext uri="{BB962C8B-B14F-4D97-AF65-F5344CB8AC3E}">
        <p14:creationId xmlns:p14="http://schemas.microsoft.com/office/powerpoint/2010/main" val="176786651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8-12-20 at 10.46.59 A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183" y="373740"/>
            <a:ext cx="3610691" cy="4406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Screen Shot 2018-12-20 at 10.46.50 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97" y="373740"/>
            <a:ext cx="3563877" cy="44226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272966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149</Words>
  <Application>Microsoft Office PowerPoint</Application>
  <PresentationFormat>On-screen Show (16:9)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Arsov</dc:creator>
  <cp:lastModifiedBy>Danny Arsov</cp:lastModifiedBy>
  <cp:revision>43</cp:revision>
  <cp:lastPrinted>2019-01-07T18:14:08Z</cp:lastPrinted>
  <dcterms:modified xsi:type="dcterms:W3CDTF">2019-02-07T20:53:30Z</dcterms:modified>
</cp:coreProperties>
</file>