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64" r:id="rId5"/>
  </p:sldIdLst>
  <p:sldSz cx="9144000" cy="5143500" type="screen16x9"/>
  <p:notesSz cx="7010400" cy="92964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C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96" y="2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34720" y="4415790"/>
            <a:ext cx="5140960" cy="4183380"/>
          </a:xfrm>
          <a:prstGeom prst="rect">
            <a:avLst/>
          </a:prstGeom>
        </p:spPr>
        <p:txBody>
          <a:bodyPr lIns="93177" tIns="46589" rIns="93177" bIns="46589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525782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0"/>
          </a:xfrm>
          <a:prstGeom prst="rect">
            <a:avLst/>
          </a:prstGeom>
        </p:spPr>
        <p:txBody>
          <a:bodyPr/>
          <a:lstStyle>
            <a:lvl1pPr algn="ctr">
              <a:defRPr sz="4400" spc="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  <a:lvl2pPr marL="0" indent="4572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2pPr>
            <a:lvl3pPr marL="0" indent="9144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3pPr>
            <a:lvl4pPr marL="0" indent="13716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4pPr>
            <a:lvl5pPr marL="0" indent="1828800" algn="ctr">
              <a:buSzTx/>
              <a:buFontTx/>
              <a:buNone/>
              <a:defRPr sz="3200" spc="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rgbClr val="01609C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39480" y="446448"/>
            <a:ext cx="6528894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60400" y="1238250"/>
            <a:ext cx="8229600" cy="33944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4419600" y="4627562"/>
            <a:ext cx="2133600" cy="2794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pic>
        <p:nvPicPr>
          <p:cNvPr id="6" name="Picture 5" descr="ACN_1C_Blue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874" y="4632723"/>
            <a:ext cx="634126" cy="1653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l" defTabSz="457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500" b="0" i="0" u="none" strike="noStrike" cap="none" spc="-104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"/>
        </a:defRPr>
      </a:lvl9pPr>
    </p:titleStyle>
    <p:bodyStyle>
      <a:lvl1pPr marL="342899" marR="0" indent="-34289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1pPr>
      <a:lvl2pPr marL="691923" marR="0" indent="-234723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2pPr>
      <a:lvl3pPr marL="1133475" marR="0" indent="-219075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3pPr>
      <a:lvl4pPr marL="16344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4pPr>
      <a:lvl5pPr marL="20916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5pPr>
      <a:lvl6pPr marL="25488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6pPr>
      <a:lvl7pPr marL="3006089" marR="0" indent="-262889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7pPr>
      <a:lvl8pPr marL="34632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8pPr>
      <a:lvl9pPr marL="3920490" marR="0" indent="-262890" algn="l" defTabSz="45720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300" b="0" i="0" u="none" strike="noStrike" cap="none" spc="-69" baseline="0">
          <a:ln>
            <a:noFill/>
          </a:ln>
          <a:solidFill>
            <a:srgbClr val="102C53"/>
          </a:solidFill>
          <a:uFillTx/>
          <a:latin typeface="+mn-lt"/>
          <a:ea typeface="+mn-ea"/>
          <a:cs typeface="+mn-cs"/>
          <a:sym typeface="Helvetic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"/>
          <p:cNvSpPr txBox="1"/>
          <p:nvPr/>
        </p:nvSpPr>
        <p:spPr>
          <a:xfrm>
            <a:off x="734395" y="1213940"/>
            <a:ext cx="7597681" cy="2939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 lvl="0" hangingPunct="1"/>
            <a:r>
              <a:rPr lang="en-US" sz="2000" kern="1200" dirty="0">
                <a:solidFill>
                  <a:srgbClr val="002060"/>
                </a:solidFill>
              </a:rPr>
              <a:t>Take the surprise out of your monthly electric and natural gas bills, enroll in </a:t>
            </a:r>
            <a:r>
              <a:rPr lang="en-US" sz="2000" b="1" kern="1200" dirty="0">
                <a:solidFill>
                  <a:schemeClr val="bg1"/>
                </a:solidFill>
              </a:rPr>
              <a:t>SteadyLock 12</a:t>
            </a:r>
            <a:r>
              <a:rPr lang="en-US" sz="2000" kern="1200" dirty="0">
                <a:solidFill>
                  <a:schemeClr val="bg1"/>
                </a:solidFill>
              </a:rPr>
              <a:t> </a:t>
            </a:r>
            <a:r>
              <a:rPr lang="en-US" sz="2000" kern="1200" dirty="0">
                <a:solidFill>
                  <a:srgbClr val="002060"/>
                </a:solidFill>
              </a:rPr>
              <a:t>and pay one flat monthly price. Worry less each month when you lock in your rate for 12 full months.</a:t>
            </a:r>
          </a:p>
          <a:p>
            <a:pPr lvl="0" hangingPunct="1"/>
            <a:r>
              <a:rPr lang="en-US" sz="1600" b="1" kern="1200" dirty="0">
                <a:solidFill>
                  <a:srgbClr val="002060"/>
                </a:solidFill>
              </a:rPr>
              <a:t>	</a:t>
            </a:r>
          </a:p>
          <a:p>
            <a:pPr lvl="0" hangingPunct="1"/>
            <a:r>
              <a:rPr lang="en-US" sz="2800" b="1" kern="1200" dirty="0">
                <a:solidFill>
                  <a:srgbClr val="002060"/>
                </a:solidFill>
              </a:rPr>
              <a:t>	Atlantic City Electric</a:t>
            </a:r>
          </a:p>
          <a:p>
            <a:pPr hangingPunct="1"/>
            <a:r>
              <a:rPr lang="en-US" sz="2800" b="1" kern="1200" dirty="0">
                <a:solidFill>
                  <a:srgbClr val="002060"/>
                </a:solidFill>
              </a:rPr>
              <a:t>	Jersey Central Power &amp; Light	</a:t>
            </a:r>
          </a:p>
          <a:p>
            <a:pPr lvl="0" hangingPunct="1"/>
            <a:r>
              <a:rPr lang="en-US" sz="2800" b="1" kern="1200" dirty="0">
                <a:solidFill>
                  <a:srgbClr val="002060"/>
                </a:solidFill>
              </a:rPr>
              <a:t>	PSE&amp;G (Electricity)</a:t>
            </a:r>
          </a:p>
          <a:p>
            <a:pPr lvl="0" hangingPunct="1">
              <a:spcBef>
                <a:spcPts val="600"/>
              </a:spcBef>
            </a:pPr>
            <a:r>
              <a:rPr lang="en-US" sz="2000" b="1" kern="120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		</a:t>
            </a:r>
          </a:p>
        </p:txBody>
      </p:sp>
      <p:sp>
        <p:nvSpPr>
          <p:cNvPr id="35" name="Rectangle 5"/>
          <p:cNvSpPr txBox="1"/>
          <p:nvPr/>
        </p:nvSpPr>
        <p:spPr>
          <a:xfrm>
            <a:off x="1645920" y="731520"/>
            <a:ext cx="51769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APRIL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1645920" y="210234"/>
            <a:ext cx="749808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New Jersey</a:t>
            </a:r>
            <a:r>
              <a:rPr sz="3600" dirty="0"/>
              <a:t> – </a:t>
            </a:r>
            <a:r>
              <a:rPr sz="3600" b="0" i="1" dirty="0"/>
              <a:t>Electricity</a:t>
            </a:r>
          </a:p>
        </p:txBody>
      </p:sp>
      <p:sp>
        <p:nvSpPr>
          <p:cNvPr id="8" name="TextBox 7"/>
          <p:cNvSpPr txBox="1"/>
          <p:nvPr/>
        </p:nvSpPr>
        <p:spPr>
          <a:xfrm flipH="1">
            <a:off x="485538" y="4834053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20" tIns="45719" rIns="45719" bIns="45719" numCol="1" spcCol="38100" rtlCol="0" anchor="ctr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https://acn.xoomenergy.com/en/residential/new-jersey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pic>
        <p:nvPicPr>
          <p:cNvPr id="9" name="Image" descr="Image">
            <a:extLst>
              <a:ext uri="{FF2B5EF4-FFF2-40B4-BE49-F238E27FC236}">
                <a16:creationId xmlns:a16="http://schemas.microsoft.com/office/drawing/2014/main" id="{DDBB1429-CF97-48AB-A999-01BE82A80F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4944" y="182880"/>
            <a:ext cx="893896" cy="101030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660017" y="1146743"/>
            <a:ext cx="7870215" cy="35148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 anchor="t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spc="-53" dirty="0">
                <a:solidFill>
                  <a:schemeClr val="bg1"/>
                </a:solidFill>
                <a:sym typeface="Helvetica"/>
              </a:rPr>
              <a:t>FIXED RATE PLANS </a:t>
            </a:r>
            <a:r>
              <a:rPr lang="en-US" sz="2000" spc="-53" dirty="0">
                <a:solidFill>
                  <a:srgbClr val="102C53"/>
                </a:solidFill>
                <a:sym typeface="Helvetica"/>
              </a:rPr>
              <a:t>ARE CURRENTLY LOWER THAN THE LOCAL UTILITY:</a:t>
            </a:r>
          </a:p>
          <a:p>
            <a:pPr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1600" b="1" spc="-4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800" b="1" spc="-10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	South Jersey Gas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Residential Fixed Rate Plan: SureLock 12, RescueLock 12 &amp; SureLock 24</a:t>
            </a:r>
          </a:p>
          <a:p>
            <a:pPr lvl="0">
              <a:defRPr sz="1400" b="1" spc="-4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Business Fixed Rate Plans: BizLock 12, Biz</a:t>
            </a:r>
            <a:r>
              <a:rPr lang="en-US" sz="1600" b="1" spc="-42" dirty="0">
                <a:solidFill>
                  <a:srgbClr val="102C53"/>
                </a:solidFill>
                <a:latin typeface="+mn-lt"/>
                <a:cs typeface="+mn-cs"/>
                <a:sym typeface="Helvetica"/>
              </a:rPr>
              <a:t> RescueLock 12</a:t>
            </a:r>
            <a:r>
              <a:rPr lang="en-US" sz="1600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 &amp; BizLock 24</a:t>
            </a: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b="1" spc="-10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b="1" spc="-10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 lvl="0">
              <a:defRPr sz="3400" b="1" spc="-102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endParaRPr lang="en-US" sz="2800" b="1" spc="-102" dirty="0">
              <a:solidFill>
                <a:srgbClr val="102C53"/>
              </a:solidFill>
              <a:latin typeface="+mn-lt"/>
              <a:cs typeface="+mn-cs"/>
              <a:sym typeface="Helvetica"/>
            </a:endParaRPr>
          </a:p>
          <a:p>
            <a:pPr>
              <a:lnSpc>
                <a:spcPct val="110000"/>
              </a:lnSpc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sz="2400" dirty="0"/>
              <a:t>Available to over </a:t>
            </a:r>
            <a:r>
              <a:rPr lang="en-US" sz="2400" b="1" dirty="0"/>
              <a:t>320,000</a:t>
            </a:r>
            <a:r>
              <a:rPr sz="2400" b="1" dirty="0"/>
              <a:t> </a:t>
            </a:r>
            <a:r>
              <a:rPr lang="en-US" sz="2400" dirty="0"/>
              <a:t>New Jersey</a:t>
            </a:r>
            <a:r>
              <a:rPr sz="2400" dirty="0"/>
              <a:t> Customers</a:t>
            </a:r>
          </a:p>
        </p:txBody>
      </p:sp>
      <p:sp>
        <p:nvSpPr>
          <p:cNvPr id="43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New Jersey</a:t>
            </a:r>
            <a:r>
              <a:rPr sz="3600" dirty="0"/>
              <a:t> – </a:t>
            </a:r>
            <a:r>
              <a:rPr sz="3600" b="0" i="1" dirty="0"/>
              <a:t>Natural Gas</a:t>
            </a:r>
          </a:p>
        </p:txBody>
      </p:sp>
      <p:pic>
        <p:nvPicPr>
          <p:cNvPr id="9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0017" y="234907"/>
            <a:ext cx="812794" cy="875398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TextBox 9"/>
          <p:cNvSpPr txBox="1"/>
          <p:nvPr/>
        </p:nvSpPr>
        <p:spPr>
          <a:xfrm flipH="1">
            <a:off x="485538" y="4834048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https://acn.xoomenergy.com/en/residential/new-jersey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3BDE2D0-E65F-4CFC-AF69-34A571F11AB2}"/>
              </a:ext>
            </a:extLst>
          </p:cNvPr>
          <p:cNvSpPr txBox="1"/>
          <p:nvPr/>
        </p:nvSpPr>
        <p:spPr>
          <a:xfrm>
            <a:off x="1618000" y="647760"/>
            <a:ext cx="51769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APRIL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9672813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Box 3"/>
          <p:cNvSpPr txBox="1"/>
          <p:nvPr/>
        </p:nvSpPr>
        <p:spPr>
          <a:xfrm>
            <a:off x="522092" y="1176863"/>
            <a:ext cx="8178145" cy="3516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lnSpc>
                <a:spcPct val="90000"/>
              </a:lnSpc>
              <a:defRPr b="1" spc="-53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XOOM ENERGY’S </a:t>
            </a:r>
            <a:r>
              <a:rPr lang="en-US" sz="2000" b="1" spc="-53" dirty="0">
                <a:solidFill>
                  <a:schemeClr val="bg1"/>
                </a:solidFill>
                <a:sym typeface="Helvetica"/>
              </a:rPr>
              <a:t>VARIABLE INTRO RATE PLAN </a:t>
            </a:r>
            <a:r>
              <a:rPr lang="en-US" sz="2000" b="1" spc="-53" dirty="0">
                <a:solidFill>
                  <a:srgbClr val="102C53"/>
                </a:solidFill>
                <a:sym typeface="Helvetica"/>
              </a:rPr>
              <a:t>IS CURRENTLY LOWER THAN THE LOCAL UTILITY:</a:t>
            </a:r>
          </a:p>
          <a:p>
            <a:pPr lvl="0">
              <a:spcBef>
                <a:spcPts val="300"/>
              </a:spcBef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dirty="0">
                <a:latin typeface="Helvetica"/>
                <a:cs typeface="Helvetica"/>
              </a:rPr>
              <a:t>	New Jersey Natural Gas </a:t>
            </a: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400" i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(New Customers Only – First Billing Cycle Only)</a:t>
            </a:r>
            <a:endParaRPr lang="en-US" sz="1400" i="1" spc="-59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PSE&amp;G (Natural Gas)</a:t>
            </a: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400" i="1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</a:t>
            </a:r>
            <a:r>
              <a:rPr lang="en-US" sz="1400" i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(New Customers Only – First Billing Cycle Only)</a:t>
            </a:r>
            <a:endParaRPr lang="en-US" sz="1400" i="1" spc="-59" dirty="0">
              <a:solidFill>
                <a:srgbClr val="102C53"/>
              </a:solidFill>
              <a:latin typeface="Helvetica"/>
              <a:cs typeface="Helvetica"/>
              <a:sym typeface="Helvetica"/>
            </a:endParaRP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South Jersey Gas</a:t>
            </a:r>
          </a:p>
          <a:p>
            <a:pPr lvl="0">
              <a:defRPr sz="2000" b="1" spc="-59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400" i="1" spc="-59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		</a:t>
            </a:r>
            <a:r>
              <a:rPr lang="en-US" sz="1400" i="1" spc="-42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(New Customers Only – First Billing Cycle Only)</a:t>
            </a:r>
          </a:p>
          <a:p>
            <a:pPr>
              <a:lnSpc>
                <a:spcPct val="110000"/>
              </a:lnSpc>
              <a:spcBef>
                <a:spcPts val="1200"/>
              </a:spcBef>
              <a:defRPr sz="2900" spc="-87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Available to over </a:t>
            </a:r>
            <a:r>
              <a:rPr lang="en-US" sz="2400" b="1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2.5 Million </a:t>
            </a:r>
            <a:r>
              <a:rPr lang="en-US" sz="2400" spc="-87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New Jersey Customers</a:t>
            </a:r>
          </a:p>
          <a:p>
            <a:pPr>
              <a:lnSpc>
                <a:spcPct val="110000"/>
              </a:lnSpc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dirty="0">
                <a:latin typeface="Helvetica"/>
                <a:cs typeface="Helvetica"/>
              </a:rPr>
              <a:t>Residential Variable Rate Plan: SimpleFlex</a:t>
            </a:r>
            <a:endParaRPr lang="en-US" dirty="0">
              <a:latin typeface="Helvetica"/>
              <a:cs typeface="Helvetica"/>
            </a:endParaRPr>
          </a:p>
          <a:p>
            <a:pPr lvl="0">
              <a:defRPr sz="1600" b="1" spc="-48">
                <a:solidFill>
                  <a:srgbClr val="102C53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1600" spc="-48" dirty="0">
                <a:solidFill>
                  <a:srgbClr val="102C53"/>
                </a:solidFill>
                <a:latin typeface="Helvetica"/>
                <a:cs typeface="Helvetica"/>
                <a:sym typeface="Helvetica"/>
              </a:rPr>
              <a:t>Business Variable Rate Plans:  BizChoice</a:t>
            </a:r>
          </a:p>
        </p:txBody>
      </p:sp>
      <p:pic>
        <p:nvPicPr>
          <p:cNvPr id="45" name="natural_gas.png" descr="natural_ga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67201" y="232880"/>
            <a:ext cx="805060" cy="86706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/>
          <p:cNvSpPr txBox="1"/>
          <p:nvPr/>
        </p:nvSpPr>
        <p:spPr>
          <a:xfrm flipH="1">
            <a:off x="485538" y="4834054"/>
            <a:ext cx="6670228" cy="30777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lvl="0" hangingPunct="1"/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Visit </a:t>
            </a:r>
            <a:r>
              <a:rPr lang="en-US" sz="1400" kern="1200" dirty="0">
                <a:solidFill>
                  <a:srgbClr val="39CFFF"/>
                </a:solidFill>
                <a:latin typeface="Helvetica"/>
                <a:ea typeface="+mn-ea"/>
                <a:cs typeface="Helvetica"/>
              </a:rPr>
              <a:t>https://acn.xoomenergy.com/en/residential/new-jersey </a:t>
            </a:r>
            <a:r>
              <a:rPr lang="en-US" sz="1400" kern="1200" dirty="0">
                <a:solidFill>
                  <a:srgbClr val="002060"/>
                </a:solidFill>
                <a:latin typeface="Helvetica"/>
                <a:ea typeface="+mn-ea"/>
                <a:cs typeface="Helvetica"/>
              </a:rPr>
              <a:t>for more information.</a:t>
            </a:r>
          </a:p>
        </p:txBody>
      </p:sp>
      <p:sp>
        <p:nvSpPr>
          <p:cNvPr id="8" name="Title 1"/>
          <p:cNvSpPr txBox="1"/>
          <p:nvPr/>
        </p:nvSpPr>
        <p:spPr>
          <a:xfrm>
            <a:off x="1595920" y="146345"/>
            <a:ext cx="6528894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>
              <a:defRPr sz="4000" b="1">
                <a:solidFill>
                  <a:srgbClr val="FFFFFF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rPr lang="en-US" sz="3600" dirty="0"/>
              <a:t>New Jersey</a:t>
            </a:r>
            <a:r>
              <a:rPr sz="3600" dirty="0"/>
              <a:t> – </a:t>
            </a:r>
            <a:r>
              <a:rPr lang="en-US" sz="3600" b="0" i="1" dirty="0"/>
              <a:t>Natural Gas</a:t>
            </a:r>
            <a:endParaRPr sz="3600" b="0" i="1" dirty="0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CCC81B7-52FE-4C4F-AC58-A7A6FCF4A35F}"/>
              </a:ext>
            </a:extLst>
          </p:cNvPr>
          <p:cNvSpPr txBox="1"/>
          <p:nvPr/>
        </p:nvSpPr>
        <p:spPr>
          <a:xfrm>
            <a:off x="1618000" y="647760"/>
            <a:ext cx="5176993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 b="1" spc="-72">
                <a:solidFill>
                  <a:srgbClr val="59CAF1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APRIL </a:t>
            </a:r>
            <a:r>
              <a:rPr dirty="0">
                <a:solidFill>
                  <a:schemeClr val="bg1"/>
                </a:solidFill>
              </a:rPr>
              <a:t>201</a:t>
            </a:r>
            <a:r>
              <a:rPr lang="en-US" dirty="0">
                <a:solidFill>
                  <a:schemeClr val="bg1"/>
                </a:solidFill>
              </a:rPr>
              <a:t>9</a:t>
            </a:r>
            <a:r>
              <a:rPr dirty="0">
                <a:solidFill>
                  <a:schemeClr val="bg1"/>
                </a:solidFill>
              </a:rPr>
              <a:t> MARKET INFORMATION</a:t>
            </a:r>
          </a:p>
        </p:txBody>
      </p:sp>
    </p:spTree>
    <p:extLst>
      <p:ext uri="{BB962C8B-B14F-4D97-AF65-F5344CB8AC3E}">
        <p14:creationId xmlns:p14="http://schemas.microsoft.com/office/powerpoint/2010/main" val="176786651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8-12-20 at 10.46.5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8183" y="373740"/>
            <a:ext cx="3610691" cy="44060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Screen Shot 2018-12-20 at 10.46.50 AM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97" y="373740"/>
            <a:ext cx="3563877" cy="4422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729664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149</Words>
  <Application>Microsoft Office PowerPoint</Application>
  <PresentationFormat>On-screen Show (16:9)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Danny Arsov</dc:creator>
  <cp:lastModifiedBy>Danny Arsov</cp:lastModifiedBy>
  <cp:revision>51</cp:revision>
  <cp:lastPrinted>2019-01-07T18:14:08Z</cp:lastPrinted>
  <dcterms:modified xsi:type="dcterms:W3CDTF">2019-04-08T15:34:24Z</dcterms:modified>
</cp:coreProperties>
</file>