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61" r:id="rId2"/>
    <p:sldId id="265" r:id="rId3"/>
    <p:sldId id="268" r:id="rId4"/>
    <p:sldId id="264" r:id="rId5"/>
  </p:sldIdLst>
  <p:sldSz cx="9144000" cy="5143500" type="screen16x9"/>
  <p:notesSz cx="7010400" cy="92964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C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96" y="2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525782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Text"/>
          <p:cNvSpPr txBox="1">
            <a:spLocks noGrp="1"/>
          </p:cNvSpPr>
          <p:nvPr>
            <p:ph type="title"/>
          </p:nvPr>
        </p:nvSpPr>
        <p:spPr>
          <a:xfrm>
            <a:off x="685800" y="1597819"/>
            <a:ext cx="7772400" cy="1102520"/>
          </a:xfrm>
          <a:prstGeom prst="rect">
            <a:avLst/>
          </a:prstGeom>
        </p:spPr>
        <p:txBody>
          <a:bodyPr/>
          <a:lstStyle>
            <a:lvl1pPr algn="ctr">
              <a:defRPr sz="4400" spc="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3200" spc="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0" indent="457200" algn="ctr">
              <a:buSzTx/>
              <a:buFontTx/>
              <a:buNone/>
              <a:defRPr sz="3200" spc="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0" indent="914400" algn="ctr">
              <a:buSzTx/>
              <a:buFontTx/>
              <a:buNone/>
              <a:defRPr sz="3200" spc="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0" indent="1371600" algn="ctr">
              <a:buSzTx/>
              <a:buFontTx/>
              <a:buNone/>
              <a:defRPr sz="3200" spc="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0" indent="1828800" algn="ctr">
              <a:buSzTx/>
              <a:buFontTx/>
              <a:buNone/>
              <a:defRPr sz="3200" spc="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rgbClr val="01609C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39480" y="446448"/>
            <a:ext cx="6528894" cy="857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60400" y="1238250"/>
            <a:ext cx="8229600" cy="33944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2pPr marL="783771" indent="-326571"/>
            <a:lvl3pPr marL="1219200" indent="-304800"/>
            <a:lvl4pPr marL="1737360" indent="-365760"/>
            <a:lvl5pPr marL="2194560" indent="-36576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6" name="Picture 5" descr="ACN_1C_Blue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874" y="4632723"/>
            <a:ext cx="634126" cy="1653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9pPr>
    </p:titleStyle>
    <p:bodyStyle>
      <a:lvl1pPr marL="342899" marR="0" indent="-342899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1pPr>
      <a:lvl2pPr marL="691923" marR="0" indent="-234723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2pPr>
      <a:lvl3pPr marL="1133475" marR="0" indent="-219075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3pPr>
      <a:lvl4pPr marL="1634489" marR="0" indent="-262889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4pPr>
      <a:lvl5pPr marL="2091689" marR="0" indent="-262889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5pPr>
      <a:lvl6pPr marL="2548889" marR="0" indent="-262889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6pPr>
      <a:lvl7pPr marL="3006089" marR="0" indent="-262889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7pPr>
      <a:lvl8pPr marL="3463290" marR="0" indent="-262890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8pPr>
      <a:lvl9pPr marL="3920490" marR="0" indent="-262890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1"/>
          <p:cNvSpPr txBox="1"/>
          <p:nvPr/>
        </p:nvSpPr>
        <p:spPr>
          <a:xfrm>
            <a:off x="1645630" y="146344"/>
            <a:ext cx="7372728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 anchor="ctr">
            <a:spAutoFit/>
          </a:bodyPr>
          <a:lstStyle/>
          <a:p>
            <a:pPr>
              <a:defRPr sz="4000" b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3600" dirty="0"/>
              <a:t>New York</a:t>
            </a:r>
            <a:r>
              <a:rPr sz="3600" dirty="0"/>
              <a:t> – </a:t>
            </a:r>
            <a:r>
              <a:rPr lang="en-US" sz="3200" b="0" i="1" dirty="0"/>
              <a:t>Electricity &amp; Natural Gas</a:t>
            </a:r>
            <a:endParaRPr sz="3200" b="0" i="1" dirty="0"/>
          </a:p>
        </p:txBody>
      </p:sp>
      <p:sp>
        <p:nvSpPr>
          <p:cNvPr id="10" name="TextBox 9"/>
          <p:cNvSpPr txBox="1"/>
          <p:nvPr/>
        </p:nvSpPr>
        <p:spPr>
          <a:xfrm flipH="1">
            <a:off x="485538" y="4834048"/>
            <a:ext cx="6670228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 hangingPunct="1"/>
            <a:r>
              <a:rPr lang="en-US" sz="1400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Visit </a:t>
            </a:r>
            <a:r>
              <a:rPr lang="en-US" sz="1400" kern="1200" dirty="0">
                <a:solidFill>
                  <a:srgbClr val="39CFFF"/>
                </a:solidFill>
                <a:latin typeface="Helvetica"/>
                <a:ea typeface="+mn-ea"/>
                <a:cs typeface="Helvetica"/>
              </a:rPr>
              <a:t>https://acn.xoomenergy.com/en/residential/new-york </a:t>
            </a:r>
            <a:r>
              <a:rPr lang="en-US" sz="1400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for more information.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3BDE2D0-E65F-4CFC-AF69-34A571F11AB2}"/>
              </a:ext>
            </a:extLst>
          </p:cNvPr>
          <p:cNvSpPr txBox="1"/>
          <p:nvPr/>
        </p:nvSpPr>
        <p:spPr>
          <a:xfrm>
            <a:off x="1618000" y="647760"/>
            <a:ext cx="5176993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 b="1" spc="-72">
                <a:solidFill>
                  <a:srgbClr val="59CAF1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APRIL </a:t>
            </a:r>
            <a:r>
              <a:rPr dirty="0">
                <a:solidFill>
                  <a:schemeClr val="bg1"/>
                </a:solidFill>
              </a:rPr>
              <a:t>201</a:t>
            </a:r>
            <a:r>
              <a:rPr lang="en-US" dirty="0">
                <a:solidFill>
                  <a:schemeClr val="bg1"/>
                </a:solidFill>
              </a:rPr>
              <a:t>9</a:t>
            </a:r>
            <a:r>
              <a:rPr dirty="0">
                <a:solidFill>
                  <a:schemeClr val="bg1"/>
                </a:solidFill>
              </a:rPr>
              <a:t> MARKET INFORMATION</a:t>
            </a:r>
          </a:p>
        </p:txBody>
      </p:sp>
      <p:pic>
        <p:nvPicPr>
          <p:cNvPr id="8" name="Image" descr="Image">
            <a:extLst>
              <a:ext uri="{FF2B5EF4-FFF2-40B4-BE49-F238E27FC236}">
                <a16:creationId xmlns:a16="http://schemas.microsoft.com/office/drawing/2014/main" id="{C95CE0B0-91F9-4CE4-A47A-B772F6B5AC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0430" y="214366"/>
            <a:ext cx="721613" cy="81558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natural_gas.png" descr="natural_gas.png">
            <a:extLst>
              <a:ext uri="{FF2B5EF4-FFF2-40B4-BE49-F238E27FC236}">
                <a16:creationId xmlns:a16="http://schemas.microsoft.com/office/drawing/2014/main" id="{3DC77554-1219-4994-A9F0-4D4F23AD3E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22961" y="214365"/>
            <a:ext cx="795040" cy="856276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TextBox 3">
            <a:extLst>
              <a:ext uri="{FF2B5EF4-FFF2-40B4-BE49-F238E27FC236}">
                <a16:creationId xmlns:a16="http://schemas.microsoft.com/office/drawing/2014/main" id="{076C4016-35C9-4760-85EC-DD87F5A664E7}"/>
              </a:ext>
            </a:extLst>
          </p:cNvPr>
          <p:cNvSpPr txBox="1"/>
          <p:nvPr/>
        </p:nvSpPr>
        <p:spPr>
          <a:xfrm>
            <a:off x="822961" y="1226070"/>
            <a:ext cx="7772400" cy="320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lvl="0" hangingPunct="1"/>
            <a:r>
              <a:rPr lang="en-US" sz="20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XOOM ENERGY’S </a:t>
            </a:r>
            <a:r>
              <a:rPr lang="en-US" sz="20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SimpleFlex 36 </a:t>
            </a:r>
            <a:r>
              <a:rPr lang="en-US" sz="20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Plan available for all Utilities in New York:</a:t>
            </a:r>
          </a:p>
          <a:p>
            <a:pPr lvl="0" hangingPunct="1"/>
            <a:endParaRPr lang="en-US" sz="1600" b="1" kern="120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lvl="0" indent="-342900" hangingPunct="1">
              <a:buFont typeface="Arial" panose="020B0604020202020204" pitchFamily="34" charset="0"/>
              <a:buChar char="•"/>
            </a:pPr>
            <a:r>
              <a:rPr lang="en-US" sz="16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Receive a $50 Restaurant.com Code for enrolling &amp; receive an additional $50 Restaurant.com Code after every 12 months of service*</a:t>
            </a:r>
          </a:p>
          <a:p>
            <a:pPr marL="342900" lvl="0" indent="-342900" hangingPunct="1">
              <a:buFont typeface="Arial" panose="020B0604020202020204" pitchFamily="34" charset="0"/>
              <a:buChar char="•"/>
            </a:pPr>
            <a:r>
              <a:rPr lang="en-US" sz="16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No monthly fee + No cost recovery fee</a:t>
            </a:r>
          </a:p>
          <a:p>
            <a:pPr marL="342900" lvl="0" indent="-342900" hangingPunct="1">
              <a:buFont typeface="Arial" panose="020B0604020202020204" pitchFamily="34" charset="0"/>
              <a:buChar char="•"/>
            </a:pPr>
            <a:r>
              <a:rPr lang="en-US" sz="16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Rate varies monthly based on Market conditions</a:t>
            </a:r>
          </a:p>
          <a:p>
            <a:pPr marL="342900" lvl="0" indent="-342900" hangingPunct="1">
              <a:buFont typeface="Arial" panose="020B0604020202020204" pitchFamily="34" charset="0"/>
              <a:buChar char="•"/>
            </a:pPr>
            <a:r>
              <a:rPr lang="en-US" sz="16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36-month term</a:t>
            </a:r>
          </a:p>
          <a:p>
            <a:pPr marL="342900" lvl="0" indent="-342900" hangingPunct="1">
              <a:buFont typeface="Arial" panose="020B0604020202020204" pitchFamily="34" charset="0"/>
              <a:buChar char="•"/>
            </a:pPr>
            <a:r>
              <a:rPr lang="en-US" sz="16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Switch to a Fixed Rate plan at any time with no penalty</a:t>
            </a:r>
          </a:p>
          <a:p>
            <a:pPr marL="342900" lvl="0" indent="-342900" hangingPunct="1">
              <a:buFont typeface="Arial" panose="020B0604020202020204" pitchFamily="34" charset="0"/>
              <a:buChar char="•"/>
            </a:pPr>
            <a:r>
              <a:rPr lang="en-US" sz="16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Available for both Electric and Gas accounts</a:t>
            </a:r>
          </a:p>
          <a:p>
            <a:pPr marL="342900" lvl="0" indent="-342900" hangingPunct="1">
              <a:buFont typeface="Arial" panose="020B0604020202020204" pitchFamily="34" charset="0"/>
              <a:buChar char="•"/>
            </a:pPr>
            <a:r>
              <a:rPr lang="en-US" sz="16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Available to New customers </a:t>
            </a:r>
            <a:r>
              <a:rPr lang="en-US" sz="14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and</a:t>
            </a:r>
            <a:r>
              <a:rPr lang="en-US" sz="16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existing month to month </a:t>
            </a:r>
          </a:p>
          <a:p>
            <a:pPr lvl="0" hangingPunct="1"/>
            <a:r>
              <a:rPr lang="en-US" sz="16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       customers can upgrade to the SimpleFlex 36 plan!</a:t>
            </a:r>
            <a:endParaRPr sz="1600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13" name="Picture 4" descr="https://acn.xoomenergy.com/uploads/rates/marketing/image/3961-en.jpg">
            <a:extLst>
              <a:ext uri="{FF2B5EF4-FFF2-40B4-BE49-F238E27FC236}">
                <a16:creationId xmlns:a16="http://schemas.microsoft.com/office/drawing/2014/main" id="{673FB07E-20AC-41F1-9691-D7772EA575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666" y="2566853"/>
            <a:ext cx="1618695" cy="18596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9672813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natural_gas.png" descr="natural_ga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7201" y="232880"/>
            <a:ext cx="805060" cy="867069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extBox 6"/>
          <p:cNvSpPr txBox="1"/>
          <p:nvPr/>
        </p:nvSpPr>
        <p:spPr>
          <a:xfrm flipH="1">
            <a:off x="485538" y="4834054"/>
            <a:ext cx="6670228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 hangingPunct="1"/>
            <a:r>
              <a:rPr lang="en-US" sz="1400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Visit </a:t>
            </a:r>
            <a:r>
              <a:rPr lang="en-US" sz="1400" kern="1200" dirty="0">
                <a:solidFill>
                  <a:srgbClr val="39CFFF"/>
                </a:solidFill>
                <a:latin typeface="Helvetica"/>
                <a:ea typeface="+mn-ea"/>
                <a:cs typeface="Helvetica"/>
              </a:rPr>
              <a:t>https://acn.xoomenergy.com/en/residential/new-york </a:t>
            </a:r>
            <a:r>
              <a:rPr lang="en-US" sz="1400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for more information.</a:t>
            </a:r>
          </a:p>
        </p:txBody>
      </p:sp>
      <p:sp>
        <p:nvSpPr>
          <p:cNvPr id="8" name="Title 1"/>
          <p:cNvSpPr txBox="1"/>
          <p:nvPr/>
        </p:nvSpPr>
        <p:spPr>
          <a:xfrm>
            <a:off x="1595920" y="146345"/>
            <a:ext cx="6528894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sz="4000" b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3600" dirty="0"/>
              <a:t>New York</a:t>
            </a:r>
            <a:r>
              <a:rPr sz="3600" dirty="0"/>
              <a:t> – </a:t>
            </a:r>
            <a:r>
              <a:rPr lang="en-US" sz="3600" b="0" i="1" dirty="0"/>
              <a:t>Natural Gas</a:t>
            </a:r>
            <a:endParaRPr sz="3600" b="0" i="1" dirty="0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9CCC81B7-52FE-4C4F-AC58-A7A6FCF4A35F}"/>
              </a:ext>
            </a:extLst>
          </p:cNvPr>
          <p:cNvSpPr txBox="1"/>
          <p:nvPr/>
        </p:nvSpPr>
        <p:spPr>
          <a:xfrm>
            <a:off x="1618000" y="647760"/>
            <a:ext cx="5176993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 b="1" spc="-72">
                <a:solidFill>
                  <a:srgbClr val="59CAF1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APRIL </a:t>
            </a:r>
            <a:r>
              <a:rPr dirty="0">
                <a:solidFill>
                  <a:schemeClr val="bg1"/>
                </a:solidFill>
              </a:rPr>
              <a:t>201</a:t>
            </a:r>
            <a:r>
              <a:rPr lang="en-US" dirty="0">
                <a:solidFill>
                  <a:schemeClr val="bg1"/>
                </a:solidFill>
              </a:rPr>
              <a:t>9</a:t>
            </a:r>
            <a:r>
              <a:rPr dirty="0">
                <a:solidFill>
                  <a:schemeClr val="bg1"/>
                </a:solidFill>
              </a:rPr>
              <a:t> MARKET INFORMATION</a:t>
            </a:r>
          </a:p>
        </p:txBody>
      </p:sp>
      <p:sp>
        <p:nvSpPr>
          <p:cNvPr id="9" name="TextBox 3">
            <a:extLst>
              <a:ext uri="{FF2B5EF4-FFF2-40B4-BE49-F238E27FC236}">
                <a16:creationId xmlns:a16="http://schemas.microsoft.com/office/drawing/2014/main" id="{01EA95A7-CFFC-4050-A64A-2439F891D58A}"/>
              </a:ext>
            </a:extLst>
          </p:cNvPr>
          <p:cNvSpPr txBox="1"/>
          <p:nvPr/>
        </p:nvSpPr>
        <p:spPr>
          <a:xfrm>
            <a:off x="667201" y="1127312"/>
            <a:ext cx="7953288" cy="3477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lnSpc>
                <a:spcPct val="90000"/>
              </a:lnSpc>
              <a:defRPr b="1" spc="-53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sz="2000" dirty="0"/>
              <a:t>XOOM ENERGY’S </a:t>
            </a:r>
            <a:r>
              <a:rPr sz="2000" dirty="0">
                <a:solidFill>
                  <a:schemeClr val="bg1"/>
                </a:solidFill>
              </a:rPr>
              <a:t>FIXED RATE PLANS </a:t>
            </a:r>
            <a:r>
              <a:rPr sz="2000" dirty="0"/>
              <a:t>ARE CURRENTLY LOWER THAN THE LOCAL UTILITY:</a:t>
            </a:r>
          </a:p>
          <a:p>
            <a:pPr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800" b="1" spc="-59" dirty="0">
                <a:solidFill>
                  <a:srgbClr val="102C53"/>
                </a:solidFill>
                <a:sym typeface="Helvetica"/>
              </a:rPr>
              <a:t>	Central Hudson Gas &amp; Electric – Gas</a:t>
            </a:r>
          </a:p>
          <a:p>
            <a:pPr lvl="0">
              <a:defRPr sz="1400" b="1" spc="-4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600" b="1" spc="-42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		Residential Fixed Rate Plans: SureLock 24</a:t>
            </a:r>
          </a:p>
          <a:p>
            <a:pPr lvl="0">
              <a:defRPr sz="1400" b="1" spc="-4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600" b="1" spc="-42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		Business Fixed Rate Plans: BizLock 24 </a:t>
            </a:r>
          </a:p>
          <a:p>
            <a:pPr lvl="0">
              <a:defRPr sz="1400" b="1" spc="-4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US" sz="2000" b="1" spc="-59" dirty="0">
              <a:solidFill>
                <a:srgbClr val="102C53"/>
              </a:solidFill>
              <a:latin typeface="+mn-lt"/>
              <a:cs typeface="+mn-cs"/>
              <a:sym typeface="Helvetica"/>
            </a:endParaRPr>
          </a:p>
          <a:p>
            <a:pPr lvl="0">
              <a:defRPr sz="1400" b="1" spc="-4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US" sz="2000" b="1" spc="-59" dirty="0">
              <a:solidFill>
                <a:srgbClr val="102C53"/>
              </a:solidFill>
              <a:latin typeface="+mn-lt"/>
              <a:cs typeface="+mn-cs"/>
              <a:sym typeface="Helvetica"/>
            </a:endParaRPr>
          </a:p>
          <a:p>
            <a:pPr lvl="0">
              <a:defRPr sz="1400" b="1" spc="-4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US" sz="2000" b="1" spc="-59" dirty="0">
              <a:solidFill>
                <a:srgbClr val="102C53"/>
              </a:solidFill>
              <a:latin typeface="+mn-lt"/>
              <a:cs typeface="+mn-cs"/>
              <a:sym typeface="Helvetica"/>
            </a:endParaRPr>
          </a:p>
          <a:p>
            <a:pPr lvl="0">
              <a:defRPr sz="1400" b="1" spc="-4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US" sz="2000" b="1" spc="-59" dirty="0">
              <a:solidFill>
                <a:srgbClr val="102C53"/>
              </a:solidFill>
              <a:latin typeface="+mn-lt"/>
              <a:cs typeface="+mn-cs"/>
              <a:sym typeface="Helvetica"/>
            </a:endParaRPr>
          </a:p>
          <a:p>
            <a:pPr lvl="0">
              <a:defRPr sz="1400" b="1" spc="-4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US" sz="2000" b="1" spc="-59" dirty="0">
              <a:solidFill>
                <a:srgbClr val="102C53"/>
              </a:solidFill>
              <a:latin typeface="+mn-lt"/>
              <a:cs typeface="+mn-cs"/>
              <a:sym typeface="Helvetica"/>
            </a:endParaRPr>
          </a:p>
          <a:p>
            <a:pPr>
              <a:defRPr sz="2400" spc="-7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sz="2400" dirty="0"/>
              <a:t>Available to over </a:t>
            </a:r>
            <a:r>
              <a:rPr lang="en-US" sz="2400" b="1" dirty="0"/>
              <a:t>75,000 </a:t>
            </a:r>
            <a:r>
              <a:rPr lang="en-US" sz="2400" dirty="0"/>
              <a:t>New York </a:t>
            </a:r>
            <a:r>
              <a:rPr sz="2400" dirty="0"/>
              <a:t>Customers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6786651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natural_gas.png" descr="natural_ga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7201" y="232880"/>
            <a:ext cx="805060" cy="867069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extBox 6"/>
          <p:cNvSpPr txBox="1"/>
          <p:nvPr/>
        </p:nvSpPr>
        <p:spPr>
          <a:xfrm flipH="1">
            <a:off x="485538" y="4834054"/>
            <a:ext cx="6670228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 hangingPunct="1"/>
            <a:r>
              <a:rPr lang="en-US" sz="1400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Visit </a:t>
            </a:r>
            <a:r>
              <a:rPr lang="en-US" sz="1400" kern="1200" dirty="0">
                <a:solidFill>
                  <a:srgbClr val="39CFFF"/>
                </a:solidFill>
                <a:latin typeface="Helvetica"/>
                <a:ea typeface="+mn-ea"/>
                <a:cs typeface="Helvetica"/>
              </a:rPr>
              <a:t>https://acn.xoomenergy.com/en/residential/new-york </a:t>
            </a:r>
            <a:r>
              <a:rPr lang="en-US" sz="1400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for more information.</a:t>
            </a:r>
          </a:p>
        </p:txBody>
      </p:sp>
      <p:sp>
        <p:nvSpPr>
          <p:cNvPr id="8" name="Title 1"/>
          <p:cNvSpPr txBox="1"/>
          <p:nvPr/>
        </p:nvSpPr>
        <p:spPr>
          <a:xfrm>
            <a:off x="1595920" y="146345"/>
            <a:ext cx="6528894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sz="4000" b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3600" dirty="0"/>
              <a:t>New York</a:t>
            </a:r>
            <a:r>
              <a:rPr sz="3600" dirty="0"/>
              <a:t> – </a:t>
            </a:r>
            <a:r>
              <a:rPr lang="en-US" sz="3600" b="0" i="1" dirty="0"/>
              <a:t>Natural Gas</a:t>
            </a:r>
            <a:endParaRPr sz="3600" b="0" i="1" dirty="0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9CCC81B7-52FE-4C4F-AC58-A7A6FCF4A35F}"/>
              </a:ext>
            </a:extLst>
          </p:cNvPr>
          <p:cNvSpPr txBox="1"/>
          <p:nvPr/>
        </p:nvSpPr>
        <p:spPr>
          <a:xfrm>
            <a:off x="1618000" y="647760"/>
            <a:ext cx="5176993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 b="1" spc="-72">
                <a:solidFill>
                  <a:srgbClr val="59CAF1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APRIL </a:t>
            </a:r>
            <a:r>
              <a:rPr dirty="0">
                <a:solidFill>
                  <a:schemeClr val="bg1"/>
                </a:solidFill>
              </a:rPr>
              <a:t>201</a:t>
            </a:r>
            <a:r>
              <a:rPr lang="en-US" dirty="0">
                <a:solidFill>
                  <a:schemeClr val="bg1"/>
                </a:solidFill>
              </a:rPr>
              <a:t>9</a:t>
            </a:r>
            <a:r>
              <a:rPr dirty="0">
                <a:solidFill>
                  <a:schemeClr val="bg1"/>
                </a:solidFill>
              </a:rPr>
              <a:t> MARKET INFORMATION</a:t>
            </a:r>
          </a:p>
        </p:txBody>
      </p:sp>
      <p:sp>
        <p:nvSpPr>
          <p:cNvPr id="9" name="TextBox 3">
            <a:extLst>
              <a:ext uri="{FF2B5EF4-FFF2-40B4-BE49-F238E27FC236}">
                <a16:creationId xmlns:a16="http://schemas.microsoft.com/office/drawing/2014/main" id="{F511945D-8E52-47BA-BF57-A0B94984FE13}"/>
              </a:ext>
            </a:extLst>
          </p:cNvPr>
          <p:cNvSpPr txBox="1"/>
          <p:nvPr/>
        </p:nvSpPr>
        <p:spPr>
          <a:xfrm>
            <a:off x="671695" y="1066147"/>
            <a:ext cx="7618598" cy="3607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lnSpc>
                <a:spcPct val="90000"/>
              </a:lnSpc>
              <a:defRPr b="1" spc="-53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sz="2000" dirty="0"/>
              <a:t>XOOM ENERGY’S </a:t>
            </a:r>
            <a:r>
              <a:rPr sz="2000" dirty="0">
                <a:solidFill>
                  <a:schemeClr val="bg1"/>
                </a:solidFill>
              </a:rPr>
              <a:t>VARIABLE INTRO RATE PLAN </a:t>
            </a:r>
            <a:r>
              <a:rPr sz="2000" dirty="0"/>
              <a:t>IS CURRENTLY LOWER THAN THE LOCAL UTILITY:</a:t>
            </a:r>
          </a:p>
          <a:p>
            <a:pPr lvl="0"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800" b="1" spc="-59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	</a:t>
            </a:r>
          </a:p>
          <a:p>
            <a:pPr lvl="0"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800" b="1" spc="-59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	Consolidated Edison</a:t>
            </a:r>
          </a:p>
          <a:p>
            <a:pPr lvl="0"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600" b="1" i="1" spc="-59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		</a:t>
            </a:r>
            <a:r>
              <a:rPr lang="en-US" sz="1600" b="1" i="1" spc="-42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(New Customers Only – First 4 Billing Cycles)</a:t>
            </a:r>
          </a:p>
          <a:p>
            <a:pPr lvl="0"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US" sz="2000" b="1" spc="-59" dirty="0">
              <a:solidFill>
                <a:srgbClr val="102C53"/>
              </a:solidFill>
              <a:latin typeface="+mn-lt"/>
              <a:cs typeface="+mn-cs"/>
              <a:sym typeface="Helvetica"/>
            </a:endParaRPr>
          </a:p>
          <a:p>
            <a:pPr lvl="0"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US" sz="2000" b="1" spc="-59" dirty="0">
              <a:solidFill>
                <a:srgbClr val="102C53"/>
              </a:solidFill>
              <a:latin typeface="+mn-lt"/>
              <a:cs typeface="+mn-cs"/>
              <a:sym typeface="Helvetica"/>
            </a:endParaRPr>
          </a:p>
          <a:p>
            <a:pPr lvl="0"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US" sz="2000" b="1" spc="-59" dirty="0">
              <a:solidFill>
                <a:srgbClr val="102C53"/>
              </a:solidFill>
              <a:latin typeface="+mn-lt"/>
              <a:cs typeface="+mn-cs"/>
              <a:sym typeface="Helvetica"/>
            </a:endParaRPr>
          </a:p>
          <a:p>
            <a:pPr lvl="0"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US" sz="2000" b="1" spc="-59" dirty="0">
              <a:solidFill>
                <a:srgbClr val="102C53"/>
              </a:solidFill>
              <a:latin typeface="+mn-lt"/>
              <a:cs typeface="+mn-cs"/>
              <a:sym typeface="Helvetica"/>
            </a:endParaRPr>
          </a:p>
          <a:p>
            <a:pPr lvl="0">
              <a:lnSpc>
                <a:spcPct val="110000"/>
              </a:lnSpc>
              <a:defRPr sz="2900" spc="-87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400" spc="-87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Available to over </a:t>
            </a:r>
            <a:r>
              <a:rPr lang="en-US" sz="2400" b="1" spc="-87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1 Million </a:t>
            </a:r>
            <a:r>
              <a:rPr lang="en-US" sz="2400" spc="-87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New York Customers</a:t>
            </a:r>
          </a:p>
          <a:p>
            <a:pPr>
              <a:defRPr sz="1600" b="1" spc="-48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Residential Variable Rate Plan: </a:t>
            </a:r>
            <a:r>
              <a:rPr b="1" dirty="0"/>
              <a:t>SimpleFlex</a:t>
            </a:r>
            <a:r>
              <a:rPr lang="en-US" b="1" dirty="0"/>
              <a:t> 36</a:t>
            </a:r>
          </a:p>
        </p:txBody>
      </p:sp>
      <p:pic>
        <p:nvPicPr>
          <p:cNvPr id="11" name="Picture 4" descr="https://acn.xoomenergy.com/uploads/rates/marketing/image/3961-en.jpg">
            <a:extLst>
              <a:ext uri="{FF2B5EF4-FFF2-40B4-BE49-F238E27FC236}">
                <a16:creationId xmlns:a16="http://schemas.microsoft.com/office/drawing/2014/main" id="{679FA54D-63FB-4764-A603-AED1EF9D14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1259" y="1964246"/>
            <a:ext cx="1618695" cy="18596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01218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8-12-20 at 10.46.59 A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8183" y="373740"/>
            <a:ext cx="3610691" cy="44060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 descr="Screen Shot 2018-12-20 at 10.46.50 A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97" y="373740"/>
            <a:ext cx="3563877" cy="44226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3272966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3139</TotalTime>
  <Words>208</Words>
  <Application>Microsoft Office PowerPoint</Application>
  <PresentationFormat>On-screen Show (16:9)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 Arsov</dc:creator>
  <cp:lastModifiedBy>Danny Arsov</cp:lastModifiedBy>
  <cp:revision>52</cp:revision>
  <cp:lastPrinted>2019-01-07T18:14:08Z</cp:lastPrinted>
  <dcterms:modified xsi:type="dcterms:W3CDTF">2019-04-08T15:41:16Z</dcterms:modified>
</cp:coreProperties>
</file>