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5" r:id="rId4"/>
    <p:sldId id="266" r:id="rId5"/>
    <p:sldId id="262" r:id="rId6"/>
    <p:sldId id="264" r:id="rId7"/>
  </p:sldIdLst>
  <p:sldSz cx="9144000" cy="5143500" type="screen16x9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96" y="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400" spc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01609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9480" y="446448"/>
            <a:ext cx="6528894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0400" y="12382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 descr="ACN_1C_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74" y="4632723"/>
            <a:ext cx="634126" cy="165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899" marR="0" indent="-34289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1pPr>
      <a:lvl2pPr marL="691923" marR="0" indent="-234723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2pPr>
      <a:lvl3pPr marL="1133475" marR="0" indent="-219075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3pPr>
      <a:lvl4pPr marL="16344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4pPr>
      <a:lvl5pPr marL="20916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5pPr>
      <a:lvl6pPr marL="25488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6pPr>
      <a:lvl7pPr marL="30060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7pPr>
      <a:lvl8pPr marL="34632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8pPr>
      <a:lvl9pPr marL="39204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"/>
          <p:cNvSpPr txBox="1"/>
          <p:nvPr/>
        </p:nvSpPr>
        <p:spPr>
          <a:xfrm>
            <a:off x="734395" y="1371600"/>
            <a:ext cx="7875840" cy="2954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hangingPunct="1"/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Take the surprise out of your monthly electric and natural gas bills, enroll in </a:t>
            </a:r>
            <a:r>
              <a:rPr lang="en-US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SteadyLock 12</a:t>
            </a:r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and pay one flat monthly price. Worry less each month when you lock in your rate for 12 full months.</a:t>
            </a:r>
          </a:p>
          <a:p>
            <a:pPr lvl="0" hangingPunct="1">
              <a:lnSpc>
                <a:spcPct val="150000"/>
              </a:lnSpc>
            </a:pPr>
            <a:r>
              <a:rPr lang="en-US" sz="2800" b="1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	Duquesne Light – Electricity</a:t>
            </a:r>
          </a:p>
          <a:p>
            <a:pPr lvl="0" hangingPunct="1"/>
            <a:r>
              <a:rPr lang="en-US" sz="2800" b="1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	Met-Ed – Electricity</a:t>
            </a:r>
          </a:p>
          <a:p>
            <a:pPr lvl="0" hangingPunct="1"/>
            <a:r>
              <a:rPr lang="en-US" sz="2800" b="1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	PECO – Electricity</a:t>
            </a:r>
          </a:p>
          <a:p>
            <a:pPr lvl="0" hangingPunct="1"/>
            <a:r>
              <a:rPr lang="en-US" sz="2800" b="1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	PPL Electric Utilities </a:t>
            </a: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	</a:t>
            </a:r>
          </a:p>
        </p:txBody>
      </p:sp>
      <p:sp>
        <p:nvSpPr>
          <p:cNvPr id="35" name="Rectangle 5"/>
          <p:cNvSpPr txBox="1"/>
          <p:nvPr/>
        </p:nvSpPr>
        <p:spPr>
          <a:xfrm>
            <a:off x="1645920" y="73152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pic>
        <p:nvPicPr>
          <p:cNvPr id="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4395" y="189973"/>
            <a:ext cx="795355" cy="89893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1"/>
          <p:cNvSpPr txBox="1"/>
          <p:nvPr/>
        </p:nvSpPr>
        <p:spPr>
          <a:xfrm>
            <a:off x="1645920" y="210234"/>
            <a:ext cx="749808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Pennsylvania</a:t>
            </a:r>
            <a:r>
              <a:rPr sz="3600" dirty="0"/>
              <a:t> – </a:t>
            </a:r>
            <a:r>
              <a:rPr sz="3600" b="0" i="1" dirty="0"/>
              <a:t>Electricity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485538" y="4834053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19" rIns="45719" bIns="45719" numCol="1" spcCol="38100" rtlCol="0" anchor="ctr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https://acn.xoomenergy.com/en/residential/pennsylvania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660017" y="1146743"/>
            <a:ext cx="7870215" cy="333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t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spc="-53" dirty="0">
                <a:solidFill>
                  <a:schemeClr val="bg1"/>
                </a:solidFill>
                <a:sym typeface="Helvetica"/>
              </a:rPr>
              <a:t>FIXED RATE PLANS </a:t>
            </a:r>
            <a:r>
              <a:rPr lang="en-US" sz="2000" spc="-53" dirty="0">
                <a:solidFill>
                  <a:srgbClr val="102C53"/>
                </a:solidFill>
                <a:sym typeface="Helvetica"/>
              </a:rPr>
              <a:t>ARE CURRENTLY LOWER THAN THE LOCAL UTILITY:</a:t>
            </a:r>
          </a:p>
          <a:p>
            <a:pPr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16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59" dirty="0">
                <a:solidFill>
                  <a:srgbClr val="002060"/>
                </a:solidFill>
                <a:latin typeface="+mn-lt"/>
                <a:cs typeface="Calibri"/>
                <a:sym typeface="Helvetica"/>
              </a:rPr>
              <a:t>	First Energy – Penn Power - Electricity</a:t>
            </a: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59" dirty="0">
                <a:solidFill>
                  <a:srgbClr val="002060"/>
                </a:solidFill>
                <a:latin typeface="+mn-lt"/>
                <a:cs typeface="Calibri"/>
                <a:sym typeface="Helvetica"/>
              </a:rPr>
              <a:t>	</a:t>
            </a:r>
            <a:r>
              <a:rPr lang="en-US" sz="2000" b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 	</a:t>
            </a:r>
            <a:r>
              <a:rPr lang="en-US" sz="1600" b="1" spc="-59" dirty="0">
                <a:solidFill>
                  <a:srgbClr val="002060"/>
                </a:solidFill>
                <a:latin typeface="+mn-lt"/>
                <a:ea typeface="+mn-ea"/>
                <a:cs typeface="Calibri"/>
                <a:sym typeface="Helvetica"/>
              </a:rPr>
              <a:t>Business Fixed Rate Plans: </a:t>
            </a:r>
            <a:r>
              <a:rPr lang="en-US" sz="1600" b="1" spc="-59" dirty="0">
                <a:solidFill>
                  <a:srgbClr val="002060"/>
                </a:solidFill>
                <a:latin typeface="+mn-lt"/>
                <a:cs typeface="Calibri"/>
                <a:sym typeface="Helvetica"/>
              </a:rPr>
              <a:t>BizLock 12 &amp; BizLock 36</a:t>
            </a:r>
            <a:endParaRPr lang="en-US" sz="16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59" dirty="0">
                <a:solidFill>
                  <a:srgbClr val="002060"/>
                </a:solidFill>
                <a:latin typeface="+mn-lt"/>
                <a:cs typeface="Calibri"/>
                <a:sym typeface="Helvetica"/>
              </a:rPr>
              <a:t> </a:t>
            </a:r>
            <a:endParaRPr lang="en-US" sz="16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200,000</a:t>
            </a:r>
            <a:r>
              <a:rPr sz="2400" b="1" dirty="0"/>
              <a:t> </a:t>
            </a:r>
            <a:r>
              <a:rPr lang="en-US" sz="2400" dirty="0"/>
              <a:t>Pennsylvania</a:t>
            </a:r>
            <a:r>
              <a:rPr sz="2400" dirty="0"/>
              <a:t> Customers</a:t>
            </a:r>
          </a:p>
        </p:txBody>
      </p:sp>
      <p:sp>
        <p:nvSpPr>
          <p:cNvPr id="43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Pennsylvania</a:t>
            </a:r>
            <a:r>
              <a:rPr sz="3600" dirty="0"/>
              <a:t> – </a:t>
            </a:r>
            <a:r>
              <a:rPr lang="en-US" sz="3600" b="0" i="1" dirty="0"/>
              <a:t>Electricity</a:t>
            </a:r>
            <a:endParaRPr sz="3600" b="0" i="1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485538" y="4834048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https://acn.xoomenergy.com/en/residential/pennsylvania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BDE2D0-E65F-4CFC-AF69-34A571F11AB2}"/>
              </a:ext>
            </a:extLst>
          </p:cNvPr>
          <p:cNvSpPr txBox="1"/>
          <p:nvPr/>
        </p:nvSpPr>
        <p:spPr>
          <a:xfrm>
            <a:off x="1618000" y="64776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9765C75E-BAEB-453A-94E8-294A8DB71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4395" y="189973"/>
            <a:ext cx="795355" cy="89893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396728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660017" y="1107328"/>
            <a:ext cx="7870215" cy="3724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t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spc="-53" dirty="0">
                <a:solidFill>
                  <a:schemeClr val="bg1"/>
                </a:solidFill>
                <a:sym typeface="Helvetica"/>
              </a:rPr>
              <a:t>FIXED RATE PLANS </a:t>
            </a:r>
            <a:r>
              <a:rPr lang="en-US" sz="2000" spc="-53" dirty="0">
                <a:solidFill>
                  <a:srgbClr val="102C53"/>
                </a:solidFill>
                <a:sym typeface="Helvetica"/>
              </a:rPr>
              <a:t>ARE CURRENTLY LOWER THAN THE LOCAL UTILITY:</a:t>
            </a:r>
          </a:p>
          <a:p>
            <a:pPr lvl="0">
              <a:lnSpc>
                <a:spcPct val="150000"/>
              </a:lnSpc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b="1" spc="-10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PECO – Natural Gas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12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 	</a:t>
            </a:r>
            <a:r>
              <a:rPr lang="en-US" sz="1600" b="1" spc="-42" dirty="0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rPr>
              <a:t>Residential Fixed Rate Plan: SureLock 12, RescueLock 12 &amp; SureLock 24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rPr>
              <a:t>	 	Business Fixed Rate Plan: </a:t>
            </a: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BizLock 12, BizRescueLock 12 &amp; BizLock 24</a:t>
            </a: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dirty="0"/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dirty="0"/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dirty="0"/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dirty="0"/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475,000</a:t>
            </a:r>
            <a:r>
              <a:rPr sz="2400" b="1" dirty="0"/>
              <a:t> </a:t>
            </a:r>
            <a:r>
              <a:rPr lang="en-US" sz="2400" dirty="0"/>
              <a:t>Pennsylvania</a:t>
            </a:r>
            <a:r>
              <a:rPr sz="2400" dirty="0"/>
              <a:t> Customers</a:t>
            </a:r>
          </a:p>
        </p:txBody>
      </p:sp>
      <p:sp>
        <p:nvSpPr>
          <p:cNvPr id="43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Pennsylvania</a:t>
            </a:r>
            <a:r>
              <a:rPr sz="3600" dirty="0"/>
              <a:t> – </a:t>
            </a:r>
            <a:r>
              <a:rPr sz="3600" b="0" i="1" dirty="0"/>
              <a:t>Natural Gas</a:t>
            </a:r>
          </a:p>
        </p:txBody>
      </p:sp>
      <p:pic>
        <p:nvPicPr>
          <p:cNvPr id="9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017" y="234907"/>
            <a:ext cx="812794" cy="87539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9"/>
          <p:cNvSpPr txBox="1"/>
          <p:nvPr/>
        </p:nvSpPr>
        <p:spPr>
          <a:xfrm flipH="1">
            <a:off x="485538" y="4834048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https://acn.xoomenergy.com/en/residential/pennsylvania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BDE2D0-E65F-4CFC-AF69-34A571F11AB2}"/>
              </a:ext>
            </a:extLst>
          </p:cNvPr>
          <p:cNvSpPr txBox="1"/>
          <p:nvPr/>
        </p:nvSpPr>
        <p:spPr>
          <a:xfrm>
            <a:off x="1618000" y="64776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33732710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/>
          <p:nvPr/>
        </p:nvSpPr>
        <p:spPr>
          <a:xfrm>
            <a:off x="1595920" y="67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Pennsylvania</a:t>
            </a:r>
            <a:r>
              <a:rPr sz="3600" dirty="0"/>
              <a:t> – </a:t>
            </a:r>
            <a:r>
              <a:rPr lang="en-US" sz="3600" b="0" i="1" dirty="0"/>
              <a:t>Electricity</a:t>
            </a:r>
            <a:endParaRPr sz="3600" b="0" i="1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485538" y="4834048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https://acn.xoomenergy.com/en/residential/pennsylvania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BDE2D0-E65F-4CFC-AF69-34A571F11AB2}"/>
              </a:ext>
            </a:extLst>
          </p:cNvPr>
          <p:cNvSpPr txBox="1"/>
          <p:nvPr/>
        </p:nvSpPr>
        <p:spPr>
          <a:xfrm>
            <a:off x="1618000" y="50816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9765C75E-BAEB-453A-94E8-294A8DB71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4396" y="99233"/>
            <a:ext cx="696536" cy="78724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09BA6E-1999-4EC3-86E2-BFDB1452DC3C}"/>
              </a:ext>
            </a:extLst>
          </p:cNvPr>
          <p:cNvSpPr txBox="1">
            <a:spLocks/>
          </p:cNvSpPr>
          <p:nvPr/>
        </p:nvSpPr>
        <p:spPr>
          <a:xfrm>
            <a:off x="184484" y="1490093"/>
            <a:ext cx="8831434" cy="2708434"/>
          </a:xfrm>
          <a:prstGeom prst="rect">
            <a:avLst/>
          </a:prstGeom>
          <a:noFill/>
        </p:spPr>
        <p:txBody>
          <a:bodyPr wrap="square" numCol="2" rtlCol="0" anchor="ctr">
            <a:spAutoFit/>
          </a:bodyPr>
          <a:lstStyle/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9" dirty="0">
                <a:solidFill>
                  <a:srgbClr val="002060"/>
                </a:solidFill>
                <a:latin typeface="+mn-lt"/>
                <a:cs typeface="Calibri"/>
                <a:sym typeface="Helvetica"/>
              </a:rPr>
              <a:t>Duquesne Light</a:t>
            </a: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b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1400" b="1" spc="-59" dirty="0">
                <a:solidFill>
                  <a:srgbClr val="002060"/>
                </a:solidFill>
                <a:latin typeface="+mn-lt"/>
                <a:cs typeface="Calibri"/>
                <a:sym typeface="Helvetica"/>
              </a:rPr>
              <a:t> </a:t>
            </a:r>
            <a:r>
              <a:rPr lang="en-US" sz="1400" b="1" spc="-59" dirty="0">
                <a:solidFill>
                  <a:srgbClr val="002060"/>
                </a:solidFill>
                <a:latin typeface="+mn-lt"/>
                <a:cs typeface="+mn-cs"/>
                <a:sym typeface="Helvetica"/>
              </a:rPr>
              <a:t>(New </a:t>
            </a:r>
            <a:r>
              <a:rPr lang="en-US" sz="1400" b="1" i="1" spc="-59" dirty="0">
                <a:solidFill>
                  <a:srgbClr val="002060"/>
                </a:solidFill>
                <a:latin typeface="+mn-lt"/>
                <a:cs typeface="+mn-cs"/>
                <a:sym typeface="Helvetica"/>
              </a:rPr>
              <a:t>RESIDENTIAL</a:t>
            </a:r>
            <a:r>
              <a:rPr lang="en-US" sz="1400" b="1" spc="-59" dirty="0">
                <a:solidFill>
                  <a:srgbClr val="002060"/>
                </a:solidFill>
                <a:latin typeface="+mn-lt"/>
                <a:cs typeface="+mn-cs"/>
                <a:sym typeface="Helvetica"/>
              </a:rPr>
              <a:t> Customers – First 3          		  Billing Cycles) </a:t>
            </a:r>
            <a:endParaRPr lang="en-US" sz="14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/>
            <a:r>
              <a:rPr lang="en-US" sz="2000" b="1" dirty="0">
                <a:solidFill>
                  <a:srgbClr val="002060"/>
                </a:solidFill>
                <a:latin typeface="Helvetica"/>
              </a:rPr>
              <a:t>First Energy – Met-Ed</a:t>
            </a:r>
          </a:p>
          <a:p>
            <a:pPr lvl="0"/>
            <a:r>
              <a:rPr lang="en-US" sz="1400" b="1" dirty="0">
                <a:solidFill>
                  <a:srgbClr val="002060"/>
                </a:solidFill>
                <a:latin typeface="Helvetica"/>
              </a:rPr>
              <a:t>	</a:t>
            </a:r>
            <a:r>
              <a:rPr lang="en-US" sz="1400" b="1" spc="-59" dirty="0">
                <a:solidFill>
                  <a:srgbClr val="002060"/>
                </a:solidFill>
                <a:latin typeface="Helvetica"/>
                <a:ea typeface="+mn-ea"/>
                <a:sym typeface="Helvetica"/>
              </a:rPr>
              <a:t> </a:t>
            </a:r>
            <a:r>
              <a:rPr lang="en-US" sz="1400" b="1" spc="-59" dirty="0">
                <a:solidFill>
                  <a:srgbClr val="002060"/>
                </a:solidFill>
                <a:latin typeface="Helvetica"/>
                <a:ea typeface="+mn-ea"/>
              </a:rPr>
              <a:t>(New RESIDENTIAL Customers – First 3</a:t>
            </a:r>
          </a:p>
          <a:p>
            <a:pPr lvl="0"/>
            <a:r>
              <a:rPr lang="en-US" sz="1400" b="1" spc="-59" dirty="0">
                <a:solidFill>
                  <a:srgbClr val="002060"/>
                </a:solidFill>
                <a:latin typeface="Helvetica"/>
                <a:ea typeface="+mn-ea"/>
              </a:rPr>
              <a:t>	 Billing Cycles) </a:t>
            </a:r>
            <a:endParaRPr lang="en-US" sz="1400" b="1" spc="-59" dirty="0">
              <a:solidFill>
                <a:srgbClr val="002060"/>
              </a:solidFill>
              <a:latin typeface="Helvetica"/>
              <a:ea typeface="+mn-ea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9" dirty="0">
                <a:solidFill>
                  <a:srgbClr val="002060"/>
                </a:solidFill>
                <a:latin typeface="+mn-lt"/>
                <a:cs typeface="Calibri"/>
                <a:sym typeface="Helvetica"/>
              </a:rPr>
              <a:t>First Energy – Penelec </a:t>
            </a: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b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  <a:r>
              <a:rPr lang="en-US" sz="1400" b="1" spc="-59" dirty="0">
                <a:solidFill>
                  <a:srgbClr val="002060"/>
                </a:solidFill>
                <a:cs typeface="Calibri"/>
                <a:sym typeface="Helvetica"/>
              </a:rPr>
              <a:t> </a:t>
            </a:r>
            <a:r>
              <a:rPr lang="en-US" sz="1400" b="1" spc="-59" dirty="0">
                <a:solidFill>
                  <a:srgbClr val="002060"/>
                </a:solidFill>
                <a:sym typeface="Helvetica"/>
              </a:rPr>
              <a:t>(New RESIDENTIAL Customers – First 3 		     	 Billing Cycles) </a:t>
            </a:r>
            <a:endParaRPr lang="en-US" sz="14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/>
            <a:endParaRPr lang="en-US" sz="2000" b="1" dirty="0">
              <a:solidFill>
                <a:srgbClr val="002060"/>
              </a:solidFill>
              <a:latin typeface="Helvetica"/>
            </a:endParaRPr>
          </a:p>
          <a:p>
            <a:pPr lvl="0"/>
            <a:r>
              <a:rPr lang="en-US" sz="2000" b="1" dirty="0">
                <a:solidFill>
                  <a:srgbClr val="002060"/>
                </a:solidFill>
                <a:latin typeface="Helvetica"/>
              </a:rPr>
              <a:t>First Energy - Penn Power</a:t>
            </a:r>
          </a:p>
          <a:p>
            <a:pPr lvl="0"/>
            <a:r>
              <a:rPr lang="en-US" sz="1400" b="1" dirty="0">
                <a:solidFill>
                  <a:srgbClr val="002060"/>
                </a:solidFill>
                <a:latin typeface="Helvetica"/>
              </a:rPr>
              <a:t>	</a:t>
            </a:r>
            <a:r>
              <a:rPr lang="en-US" sz="1400" b="1" spc="-59" dirty="0">
                <a:solidFill>
                  <a:srgbClr val="002060"/>
                </a:solidFill>
                <a:latin typeface="+mn-lt"/>
                <a:ea typeface="+mn-ea"/>
                <a:cs typeface="Calibri"/>
                <a:sym typeface="Helvetica"/>
              </a:rPr>
              <a:t> </a:t>
            </a:r>
            <a:r>
              <a:rPr lang="en-US" sz="1400" b="1" spc="-59" dirty="0">
                <a:solidFill>
                  <a:srgbClr val="002060"/>
                </a:solidFill>
                <a:latin typeface="+mn-lt"/>
                <a:ea typeface="+mn-ea"/>
                <a:cs typeface="Calibri"/>
              </a:rPr>
              <a:t>(New Customers – First 3 Billing Cycles) </a:t>
            </a:r>
            <a:endParaRPr lang="en-US" sz="1400" b="1" spc="-59" dirty="0">
              <a:solidFill>
                <a:srgbClr val="002060"/>
              </a:solidFill>
              <a:latin typeface="+mn-lt"/>
              <a:ea typeface="+mn-ea"/>
              <a:cs typeface="Calibri"/>
              <a:sym typeface="Helvetica"/>
            </a:endParaRPr>
          </a:p>
          <a:p>
            <a:pPr lvl="0"/>
            <a:r>
              <a:rPr lang="en-US" sz="2000" b="1" dirty="0">
                <a:solidFill>
                  <a:srgbClr val="002060"/>
                </a:solidFill>
                <a:latin typeface="Helvetica"/>
              </a:rPr>
              <a:t>First Energy – West Penn Power</a:t>
            </a:r>
          </a:p>
          <a:p>
            <a:pPr lvl="0"/>
            <a:r>
              <a:rPr lang="en-US" sz="1400" b="1" dirty="0">
                <a:solidFill>
                  <a:srgbClr val="002060"/>
                </a:solidFill>
                <a:latin typeface="Helvetica"/>
              </a:rPr>
              <a:t>	</a:t>
            </a:r>
            <a:r>
              <a:rPr lang="en-US" sz="1400" b="1" spc="-59" dirty="0">
                <a:solidFill>
                  <a:srgbClr val="002060"/>
                </a:solidFill>
                <a:latin typeface="Helvetica"/>
                <a:ea typeface="+mn-ea"/>
                <a:sym typeface="Helvetica"/>
              </a:rPr>
              <a:t> </a:t>
            </a:r>
            <a:r>
              <a:rPr lang="en-US" sz="1400" b="1" spc="-59" dirty="0">
                <a:solidFill>
                  <a:srgbClr val="002060"/>
                </a:solidFill>
                <a:latin typeface="Helvetica"/>
                <a:ea typeface="+mn-ea"/>
              </a:rPr>
              <a:t>(New RESIDENTIAL Customers – First 3 Billing 	  Cycles) </a:t>
            </a:r>
            <a:endParaRPr lang="en-US" sz="1400" b="1" spc="-59" dirty="0">
              <a:solidFill>
                <a:srgbClr val="002060"/>
              </a:solidFill>
              <a:latin typeface="Helvetica"/>
              <a:ea typeface="+mn-ea"/>
              <a:sym typeface="Helvetica"/>
            </a:endParaRPr>
          </a:p>
          <a:p>
            <a:pPr lvl="0"/>
            <a:r>
              <a:rPr lang="en-US" sz="2000" b="1" dirty="0">
                <a:solidFill>
                  <a:srgbClr val="002060"/>
                </a:solidFill>
                <a:latin typeface="Helvetica"/>
              </a:rPr>
              <a:t>PECO (Electricity)</a:t>
            </a:r>
          </a:p>
          <a:p>
            <a:pPr lvl="0"/>
            <a:r>
              <a:rPr lang="en-US" sz="1400" b="1" dirty="0">
                <a:solidFill>
                  <a:srgbClr val="002060"/>
                </a:solidFill>
                <a:latin typeface="Helvetica"/>
              </a:rPr>
              <a:t>	</a:t>
            </a:r>
            <a:r>
              <a:rPr lang="en-US" sz="1400" b="1" spc="-59" dirty="0">
                <a:solidFill>
                  <a:srgbClr val="002060"/>
                </a:solidFill>
                <a:latin typeface="+mn-lt"/>
                <a:ea typeface="+mn-ea"/>
                <a:cs typeface="+mn-cs"/>
                <a:sym typeface="Helvetica"/>
              </a:rPr>
              <a:t> (New Customers – First 3 Billing Cycles) </a:t>
            </a:r>
          </a:p>
          <a:p>
            <a:pPr lvl="0"/>
            <a:r>
              <a:rPr lang="en-US" sz="2000" b="1" dirty="0">
                <a:solidFill>
                  <a:srgbClr val="002060"/>
                </a:solidFill>
                <a:latin typeface="Helvetica"/>
              </a:rPr>
              <a:t>PPL Electric Utilities</a:t>
            </a:r>
          </a:p>
          <a:p>
            <a:pPr lvl="0"/>
            <a:r>
              <a:rPr lang="en-US" sz="1400" b="1" dirty="0">
                <a:solidFill>
                  <a:srgbClr val="002060"/>
                </a:solidFill>
                <a:latin typeface="Helvetica"/>
              </a:rPr>
              <a:t>	</a:t>
            </a:r>
            <a:r>
              <a:rPr lang="en-US" sz="1400" b="1" spc="-59" dirty="0">
                <a:solidFill>
                  <a:srgbClr val="002060"/>
                </a:solidFill>
                <a:latin typeface="Helvetica"/>
                <a:ea typeface="+mn-ea"/>
                <a:cs typeface="Helvetica"/>
                <a:sym typeface="Helvetica"/>
              </a:rPr>
              <a:t> (New Customers – First 3 Billing Cycles)</a:t>
            </a:r>
            <a:r>
              <a:rPr lang="en-US" sz="1600" b="1" spc="-59" dirty="0">
                <a:solidFill>
                  <a:srgbClr val="002060"/>
                </a:solidFill>
                <a:latin typeface="+mn-lt"/>
                <a:ea typeface="+mn-ea"/>
                <a:cs typeface="+mn-cs"/>
                <a:sym typeface="Helvetica"/>
              </a:rPr>
              <a:t>	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A8C612DB-AA8D-45B2-A7F1-F6E5F8720905}"/>
              </a:ext>
            </a:extLst>
          </p:cNvPr>
          <p:cNvSpPr txBox="1"/>
          <p:nvPr/>
        </p:nvSpPr>
        <p:spPr>
          <a:xfrm>
            <a:off x="734396" y="886476"/>
            <a:ext cx="8171419" cy="4093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000" dirty="0"/>
              <a:t>XOOM ENERGY’S</a:t>
            </a:r>
            <a:r>
              <a:rPr sz="2000" dirty="0">
                <a:solidFill>
                  <a:srgbClr val="00BBF0"/>
                </a:solidFill>
              </a:rPr>
              <a:t> </a:t>
            </a:r>
            <a:r>
              <a:rPr sz="2000" dirty="0">
                <a:solidFill>
                  <a:schemeClr val="bg1"/>
                </a:solidFill>
              </a:rPr>
              <a:t>VARIABLE INTRO RATE PLANS </a:t>
            </a:r>
            <a:r>
              <a:rPr sz="2000" dirty="0"/>
              <a:t>ARE CURRENTLY LOWER THAN THE LOCAL UTILITY:</a:t>
            </a:r>
            <a:endParaRPr lang="en-US" sz="2000" dirty="0"/>
          </a:p>
          <a:p>
            <a:pPr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800" dirty="0"/>
          </a:p>
          <a:p>
            <a:pPr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400" dirty="0"/>
          </a:p>
          <a:p>
            <a:pPr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dirty="0"/>
              <a:t> </a:t>
            </a:r>
          </a:p>
          <a:p>
            <a:pPr>
              <a:defRPr sz="2600" spc="-7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dirty="0"/>
          </a:p>
          <a:p>
            <a:pPr>
              <a:defRPr sz="2600" spc="-7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dirty="0"/>
          </a:p>
          <a:p>
            <a:pPr>
              <a:defRPr sz="2600" spc="-7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dirty="0"/>
          </a:p>
          <a:p>
            <a:pPr>
              <a:defRPr sz="2600" spc="-7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1600" dirty="0"/>
          </a:p>
          <a:p>
            <a:pPr>
              <a:defRPr sz="2600" spc="-7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800" dirty="0"/>
          </a:p>
          <a:p>
            <a:pPr>
              <a:defRPr sz="2600" spc="-7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6.0</a:t>
            </a:r>
            <a:r>
              <a:rPr sz="2400" b="1" dirty="0"/>
              <a:t> Million</a:t>
            </a:r>
            <a:r>
              <a:rPr sz="2400" dirty="0"/>
              <a:t> </a:t>
            </a:r>
            <a:r>
              <a:rPr lang="en-US" sz="2400" dirty="0"/>
              <a:t>Pennsylvania</a:t>
            </a:r>
            <a:r>
              <a:rPr sz="2400" dirty="0"/>
              <a:t> Customers</a:t>
            </a:r>
          </a:p>
          <a:p>
            <a:pPr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/>
              <a:t>Residential Variable Rate Plan: SimpleFlex</a:t>
            </a:r>
          </a:p>
          <a:p>
            <a:pPr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 dirty="0"/>
              <a:t>Business Variable Rate Plan:  BizChoice</a:t>
            </a:r>
          </a:p>
        </p:txBody>
      </p:sp>
    </p:spTree>
    <p:extLst>
      <p:ext uri="{BB962C8B-B14F-4D97-AF65-F5344CB8AC3E}">
        <p14:creationId xmlns:p14="http://schemas.microsoft.com/office/powerpoint/2010/main" val="35675667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201" y="201901"/>
            <a:ext cx="805060" cy="86706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https://acn.xoomenergy.com/en/residential/pennsylvania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65050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Pennsylvania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08345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2C6E36EF-B225-4F61-B535-B1C00E59D603}"/>
              </a:ext>
            </a:extLst>
          </p:cNvPr>
          <p:cNvSpPr txBox="1"/>
          <p:nvPr/>
        </p:nvSpPr>
        <p:spPr>
          <a:xfrm>
            <a:off x="1005840" y="1161252"/>
            <a:ext cx="7357730" cy="3980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000" dirty="0"/>
              <a:t>XOOM ENERGY’S </a:t>
            </a:r>
            <a:r>
              <a:rPr lang="en-US" sz="2000" dirty="0">
                <a:solidFill>
                  <a:schemeClr val="bg1"/>
                </a:solidFill>
              </a:rPr>
              <a:t>VARIABLE</a:t>
            </a:r>
            <a:r>
              <a:rPr sz="2000" dirty="0">
                <a:solidFill>
                  <a:schemeClr val="bg1"/>
                </a:solidFill>
              </a:rPr>
              <a:t> RATE PLANS </a:t>
            </a:r>
            <a:r>
              <a:rPr sz="2000" dirty="0"/>
              <a:t>ARE CURRENTLY LOWER THAN THE LOCAL UTILITY:</a:t>
            </a:r>
            <a:endParaRPr lang="en-US" sz="2000" dirty="0"/>
          </a:p>
          <a:p>
            <a:pPr lvl="0"/>
            <a:r>
              <a:rPr lang="en-US" sz="2000" b="1" dirty="0">
                <a:solidFill>
                  <a:srgbClr val="002060"/>
                </a:solidFill>
                <a:latin typeface="Helvetica"/>
              </a:rPr>
              <a:t>	PECO (Gas)</a:t>
            </a:r>
          </a:p>
          <a:p>
            <a:pPr lvl="0"/>
            <a:r>
              <a:rPr lang="en-US" sz="1400" b="1" dirty="0">
                <a:solidFill>
                  <a:srgbClr val="002060"/>
                </a:solidFill>
                <a:latin typeface="Helvetica"/>
              </a:rPr>
              <a:t>		(New Customers – First 2 Billing Cycles) </a:t>
            </a:r>
          </a:p>
          <a:p>
            <a:pPr lvl="0"/>
            <a:r>
              <a:rPr lang="en-US" sz="2000" b="1" dirty="0">
                <a:solidFill>
                  <a:srgbClr val="002060"/>
                </a:solidFill>
                <a:latin typeface="Helvetica"/>
              </a:rPr>
              <a:t>	UGI Central - Gas</a:t>
            </a:r>
          </a:p>
          <a:p>
            <a:pPr lvl="0"/>
            <a:r>
              <a:rPr lang="en-US" sz="1400" b="1" dirty="0">
                <a:solidFill>
                  <a:srgbClr val="002060"/>
                </a:solidFill>
                <a:latin typeface="Helvetica"/>
              </a:rPr>
              <a:t>	 	(New Customers – First 2 Billing Cycles)</a:t>
            </a:r>
          </a:p>
          <a:p>
            <a:pPr lvl="0"/>
            <a:r>
              <a:rPr lang="en-US" sz="2000" b="1" dirty="0">
                <a:solidFill>
                  <a:srgbClr val="002060"/>
                </a:solidFill>
                <a:latin typeface="Helvetica"/>
              </a:rPr>
              <a:t>	UGI North - Gas</a:t>
            </a:r>
          </a:p>
          <a:p>
            <a:pPr lvl="0"/>
            <a:r>
              <a:rPr lang="en-US" sz="1400" b="1" dirty="0">
                <a:solidFill>
                  <a:srgbClr val="002060"/>
                </a:solidFill>
                <a:latin typeface="Helvetica"/>
              </a:rPr>
              <a:t>	 	(New Customers – First 2 Billing Cycles) </a:t>
            </a:r>
          </a:p>
          <a:p>
            <a:pPr lvl="0"/>
            <a:r>
              <a:rPr lang="en-US" sz="2000" b="1" dirty="0">
                <a:solidFill>
                  <a:srgbClr val="002060"/>
                </a:solidFill>
                <a:latin typeface="Helvetica"/>
              </a:rPr>
              <a:t>	UGI South - Gas</a:t>
            </a:r>
          </a:p>
          <a:p>
            <a:pPr lvl="0"/>
            <a:r>
              <a:rPr lang="en-US" sz="1400" b="1" dirty="0">
                <a:solidFill>
                  <a:srgbClr val="002060"/>
                </a:solidFill>
                <a:latin typeface="Helvetica"/>
              </a:rPr>
              <a:t>		(New Customers – First 2 Billing Cycles)</a:t>
            </a:r>
          </a:p>
          <a:p>
            <a:pPr lvl="0">
              <a:spcBef>
                <a:spcPts val="800"/>
              </a:spcBef>
              <a:defRPr sz="2400" spc="-7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7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Available to over </a:t>
            </a:r>
            <a:r>
              <a:rPr lang="en-US" sz="2400" b="1" spc="-7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1 Million</a:t>
            </a:r>
            <a:r>
              <a:rPr lang="en-US" sz="2400" spc="-7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 Pennsylvania Customers</a:t>
            </a:r>
          </a:p>
          <a:p>
            <a:pPr lvl="0"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8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Residential Variable Rate Plan: SimpleFlex</a:t>
            </a:r>
          </a:p>
          <a:p>
            <a:pPr lvl="0"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8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Business Variable Rate Plan:  BizChoice</a:t>
            </a:r>
          </a:p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76786651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20 at 10.46.5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83" y="373740"/>
            <a:ext cx="3610691" cy="44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8-12-20 at 10.46.50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7" y="373740"/>
            <a:ext cx="3563877" cy="442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729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246</Words>
  <Application>Microsoft Office PowerPoint</Application>
  <PresentationFormat>On-screen Show (16:9)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Arsov</dc:creator>
  <cp:lastModifiedBy>Danny Arsov</cp:lastModifiedBy>
  <cp:revision>58</cp:revision>
  <cp:lastPrinted>2019-01-07T18:14:08Z</cp:lastPrinted>
  <dcterms:modified xsi:type="dcterms:W3CDTF">2019-04-08T17:23:52Z</dcterms:modified>
</cp:coreProperties>
</file>