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7" r:id="rId2"/>
    <p:sldId id="266" r:id="rId3"/>
    <p:sldId id="268" r:id="rId4"/>
    <p:sldId id="264" r:id="rId5"/>
  </p:sldIdLst>
  <p:sldSz cx="9144000" cy="5143500" type="screen16x9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20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>
            <a:lvl1pPr algn="ctr">
              <a:defRPr sz="4400" spc="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01609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9480" y="446448"/>
            <a:ext cx="6528894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60400" y="12382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 descr="ACN_1C_Blu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874" y="4632723"/>
            <a:ext cx="634126" cy="1653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899" marR="0" indent="-34289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1pPr>
      <a:lvl2pPr marL="691923" marR="0" indent="-234723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2pPr>
      <a:lvl3pPr marL="1133475" marR="0" indent="-219075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3pPr>
      <a:lvl4pPr marL="16344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4pPr>
      <a:lvl5pPr marL="20916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5pPr>
      <a:lvl6pPr marL="25488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6pPr>
      <a:lvl7pPr marL="30060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7pPr>
      <a:lvl8pPr marL="34632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8pPr>
      <a:lvl9pPr marL="39204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522092" y="1313504"/>
            <a:ext cx="8178145" cy="3276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b="1" spc="-53" dirty="0">
                <a:solidFill>
                  <a:schemeClr val="bg1"/>
                </a:solidFill>
                <a:sym typeface="Helvetica"/>
              </a:rPr>
              <a:t>FIXED RATE PLANS </a:t>
            </a: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ARE CURRENTLY LOWER THAN THE LOCAL UTILITY:</a:t>
            </a:r>
          </a:p>
          <a:p>
            <a:pPr lvl="0">
              <a:lnSpc>
                <a:spcPct val="150000"/>
              </a:lnSpc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dirty="0">
                <a:latin typeface="Helvetica"/>
                <a:cs typeface="Helvetica"/>
              </a:rPr>
              <a:t>	</a:t>
            </a:r>
            <a:r>
              <a:rPr lang="en-US" sz="2800" b="1" spc="-59" dirty="0">
                <a:solidFill>
                  <a:srgbClr val="102C53"/>
                </a:solidFill>
                <a:latin typeface="Calibri"/>
                <a:cs typeface="Calibri"/>
                <a:sym typeface="Helvetica"/>
              </a:rPr>
              <a:t> </a:t>
            </a:r>
            <a:r>
              <a:rPr lang="en-US" sz="2800" b="1" spc="-59" dirty="0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rPr>
              <a:t>Washington Gas &amp; Light </a:t>
            </a:r>
            <a:r>
              <a:rPr lang="en-US" sz="2800" b="1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– Natural Gas</a:t>
            </a: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i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</a:t>
            </a: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Residential Fixed Rate Plan: SureLock 12 </a:t>
            </a:r>
            <a:endParaRPr lang="en-US" sz="1600" b="1" i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</a:t>
            </a:r>
            <a:r>
              <a:rPr lang="en-US" sz="1600" b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Business</a:t>
            </a:r>
            <a:r>
              <a:rPr lang="en-US" sz="1600" b="1" spc="-42" dirty="0">
                <a:solidFill>
                  <a:srgbClr val="102C53"/>
                </a:solidFill>
                <a:sym typeface="Helvetica"/>
              </a:rPr>
              <a:t> Fixed Rate Plan: BizLock 12 </a:t>
            </a:r>
            <a:endParaRPr lang="en-US" sz="1600" i="1" spc="-42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spc="-87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spc="-87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Available to over </a:t>
            </a:r>
            <a:r>
              <a:rPr lang="en-US" sz="2400" b="1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400,000 </a:t>
            </a: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Maryland Customers</a:t>
            </a:r>
          </a:p>
        </p:txBody>
      </p:sp>
      <p:pic>
        <p:nvPicPr>
          <p:cNvPr id="45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201" y="232880"/>
            <a:ext cx="805060" cy="86706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https://acn.xoomenergy.com/en/residential/maryland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Maryland</a:t>
            </a:r>
            <a:r>
              <a:rPr sz="3600" dirty="0"/>
              <a:t> – </a:t>
            </a:r>
            <a:r>
              <a:rPr lang="en-US" sz="3600" b="0" i="1" dirty="0"/>
              <a:t>Natural Gas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544465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AUGUST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279014831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522092" y="1209688"/>
            <a:ext cx="8178145" cy="3243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b="1" spc="-53" dirty="0">
                <a:solidFill>
                  <a:schemeClr val="bg1"/>
                </a:solidFill>
                <a:sym typeface="Helvetica"/>
              </a:rPr>
              <a:t>VARIABLE INTRO RATE PLAN </a:t>
            </a: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IS CURRENTLY LOWER THAN THE LOCAL UTILITY:</a:t>
            </a:r>
          </a:p>
          <a:p>
            <a:pPr lvl="0">
              <a:lnSpc>
                <a:spcPct val="150000"/>
              </a:lnSpc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59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  <a:r>
              <a:rPr lang="en-US" sz="2800" b="1" spc="-59" dirty="0">
                <a:solidFill>
                  <a:srgbClr val="102C53"/>
                </a:solidFill>
                <a:latin typeface="Calibri"/>
                <a:cs typeface="Calibri"/>
                <a:sym typeface="Helvetica"/>
              </a:rPr>
              <a:t> </a:t>
            </a:r>
            <a:r>
              <a:rPr lang="en-US" sz="2800" b="1" spc="-59" dirty="0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rPr>
              <a:t>First Energy – Potomac Edison </a:t>
            </a:r>
            <a:r>
              <a:rPr lang="en-US" sz="2800" b="1" spc="-59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– Electricity</a:t>
            </a:r>
          </a:p>
          <a:p>
            <a:pPr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i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(New RESIDENTIAL Customers Only – First 4 Billing Cycles)</a:t>
            </a:r>
          </a:p>
          <a:p>
            <a:pPr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1400" b="1" i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spc="-87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spc="-87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Available to over </a:t>
            </a:r>
            <a:r>
              <a:rPr lang="en-US" sz="2400" b="1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220,000 </a:t>
            </a: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Maryland Customers</a:t>
            </a:r>
          </a:p>
          <a:p>
            <a:pPr>
              <a:lnSpc>
                <a:spcPct val="110000"/>
              </a:lnSpc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latin typeface="Helvetica"/>
                <a:cs typeface="Helvetica"/>
              </a:rPr>
              <a:t>Residential Variable Rate Plan: SimpleFlex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https://acn.xoomenergy.com/en/residential/maryland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Maryland</a:t>
            </a:r>
            <a:r>
              <a:rPr sz="3600" dirty="0"/>
              <a:t> – </a:t>
            </a:r>
            <a:r>
              <a:rPr lang="en-US" sz="3600" b="0" i="1" dirty="0"/>
              <a:t>Electricity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544465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AUGUST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BD8ACC6E-674D-4900-9476-76B233589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7890" y="272226"/>
            <a:ext cx="670419" cy="75772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7772761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522092" y="1209688"/>
            <a:ext cx="8178145" cy="3490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b="1" spc="-53" dirty="0">
                <a:solidFill>
                  <a:schemeClr val="bg1"/>
                </a:solidFill>
                <a:sym typeface="Helvetica"/>
              </a:rPr>
              <a:t>VARIABLE INTRO RATE PLAN </a:t>
            </a: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IS CURRENTLY LOWER THAN THE LOCAL UTILITY:</a:t>
            </a:r>
          </a:p>
          <a:p>
            <a:pPr lvl="0">
              <a:lnSpc>
                <a:spcPct val="150000"/>
              </a:lnSpc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59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  <a:r>
              <a:rPr lang="en-US" sz="2800" b="1" spc="-59" dirty="0">
                <a:solidFill>
                  <a:srgbClr val="102C53"/>
                </a:solidFill>
                <a:latin typeface="Calibri"/>
                <a:cs typeface="Calibri"/>
                <a:sym typeface="Helvetica"/>
              </a:rPr>
              <a:t> </a:t>
            </a:r>
            <a:r>
              <a:rPr lang="en-US" sz="2800" b="1" spc="-59" dirty="0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rPr>
              <a:t>Washington Gas Light – Natural Gas</a:t>
            </a:r>
          </a:p>
          <a:p>
            <a:pPr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i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(New Customers Only – First 2 Billing Cycles)</a:t>
            </a:r>
          </a:p>
          <a:p>
            <a:pPr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1400" b="1" i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spc="-87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spc="-87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Available to over </a:t>
            </a:r>
            <a:r>
              <a:rPr lang="en-US" sz="2400" b="1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410,000 </a:t>
            </a: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Maryland Customers</a:t>
            </a:r>
          </a:p>
          <a:p>
            <a:pPr>
              <a:lnSpc>
                <a:spcPct val="110000"/>
              </a:lnSpc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latin typeface="Helvetica"/>
                <a:cs typeface="Helvetica"/>
              </a:rPr>
              <a:t>Residential Variable Rate Plan: SimpleFlex</a:t>
            </a:r>
            <a:endParaRPr lang="en-US" dirty="0">
              <a:latin typeface="Helvetica"/>
              <a:cs typeface="Helvetica"/>
            </a:endParaRPr>
          </a:p>
          <a:p>
            <a:pPr lvl="0"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8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Business Variable Rate Plans:  BizChoice</a:t>
            </a:r>
          </a:p>
        </p:txBody>
      </p:sp>
      <p:pic>
        <p:nvPicPr>
          <p:cNvPr id="45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201" y="232880"/>
            <a:ext cx="805060" cy="86706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https://acn.xoomenergy.com/en/residential/maryland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Maryland</a:t>
            </a:r>
            <a:r>
              <a:rPr sz="3600" dirty="0"/>
              <a:t> – </a:t>
            </a:r>
            <a:r>
              <a:rPr lang="en-US" sz="3600" b="0" i="1" dirty="0"/>
              <a:t>Natural Gas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544465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AUGUST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39628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20 at 10.46.5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83" y="373740"/>
            <a:ext cx="3610691" cy="440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8-12-20 at 10.46.50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7" y="373740"/>
            <a:ext cx="3563877" cy="4422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7296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121</Words>
  <Application>Microsoft Office PowerPoint</Application>
  <PresentationFormat>On-screen Show (16:9)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Arsov</dc:creator>
  <cp:lastModifiedBy>Danny Arsov</cp:lastModifiedBy>
  <cp:revision>58</cp:revision>
  <cp:lastPrinted>2019-01-07T18:14:08Z</cp:lastPrinted>
  <dcterms:modified xsi:type="dcterms:W3CDTF">2019-08-06T20:27:20Z</dcterms:modified>
</cp:coreProperties>
</file>