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2" r:id="rId4"/>
    <p:sldId id="264" r:id="rId5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924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"/>
          <p:cNvSpPr txBox="1"/>
          <p:nvPr/>
        </p:nvSpPr>
        <p:spPr>
          <a:xfrm>
            <a:off x="734395" y="1371600"/>
            <a:ext cx="7875840" cy="3000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hangingPunct="1"/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Take the surprise out of your monthly electric and natural gas bills, enroll in </a:t>
            </a:r>
            <a:r>
              <a:rPr 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SteadyLock 12</a:t>
            </a: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and pay one flat monthly price. Worry less each month when you lock in your rate for 12 full months.</a:t>
            </a:r>
          </a:p>
          <a:p>
            <a:pPr lvl="0" hangingPunct="1">
              <a:spcBef>
                <a:spcPts val="600"/>
              </a:spcBef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Ameren – Electricity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ComEd</a:t>
            </a: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– Electricity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Nicor</a:t>
            </a: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Gas  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North Shore Gas  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Peoples Gas  		</a:t>
            </a:r>
          </a:p>
        </p:txBody>
      </p:sp>
      <p:sp>
        <p:nvSpPr>
          <p:cNvPr id="35" name="Rectangle 5"/>
          <p:cNvSpPr txBox="1"/>
          <p:nvPr/>
        </p:nvSpPr>
        <p:spPr>
          <a:xfrm>
            <a:off x="1645920" y="731520"/>
            <a:ext cx="577407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OCTOBER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2020" y="339983"/>
            <a:ext cx="1205213" cy="730658"/>
            <a:chOff x="182880" y="182880"/>
            <a:chExt cx="1464353" cy="887761"/>
          </a:xfrm>
        </p:grpSpPr>
        <p:pic>
          <p:nvPicPr>
            <p:cNvPr id="33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2880" y="182880"/>
              <a:ext cx="667116" cy="753992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" name="natural_gas.png" descr="natural_gas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22960" y="182880"/>
              <a:ext cx="824273" cy="887761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7" name="Title 1"/>
          <p:cNvSpPr txBox="1"/>
          <p:nvPr/>
        </p:nvSpPr>
        <p:spPr>
          <a:xfrm>
            <a:off x="1645920" y="210234"/>
            <a:ext cx="749808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Illinois</a:t>
            </a:r>
            <a:r>
              <a:rPr sz="3600" dirty="0"/>
              <a:t> – </a:t>
            </a:r>
            <a:r>
              <a:rPr sz="3600" b="0" i="1" dirty="0"/>
              <a:t>Electricity</a:t>
            </a:r>
            <a:r>
              <a:rPr lang="en-US" sz="3600" b="0" i="1" dirty="0"/>
              <a:t> &amp; Natural Gas</a:t>
            </a:r>
            <a:endParaRPr sz="3600" b="0" i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https://acn.xoomenergy.com/en/residential/illinois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660017" y="1077735"/>
            <a:ext cx="7870215" cy="3367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spc="-53" dirty="0">
                <a:solidFill>
                  <a:schemeClr val="bg1"/>
                </a:solidFill>
                <a:sym typeface="Helvetica"/>
              </a:rPr>
              <a:t>FIXED RATE PLANS </a:t>
            </a:r>
            <a:r>
              <a:rPr lang="en-US" sz="2000" spc="-53" dirty="0">
                <a:solidFill>
                  <a:srgbClr val="102C53"/>
                </a:solidFill>
                <a:sym typeface="Helvetica"/>
              </a:rPr>
              <a:t>ARE CURRENTLY LOWER THAN THE LOCAL UTILITY:</a:t>
            </a: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600" b="1" spc="-10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2600" b="1" spc="-102" dirty="0">
                <a:solidFill>
                  <a:srgbClr val="102C53"/>
                </a:solidFill>
                <a:sym typeface="Helvetica"/>
              </a:rPr>
              <a:t> North Shore Gas</a:t>
            </a:r>
            <a:endParaRPr lang="en-US" sz="26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sym typeface="Helvetica"/>
              </a:rPr>
              <a:t>		Residential Fixed Rate Plan: BizLock 4</a:t>
            </a:r>
            <a:endParaRPr lang="en-US" sz="2800" b="1" spc="-42" dirty="0">
              <a:solidFill>
                <a:srgbClr val="102C53"/>
              </a:solidFill>
              <a:sym typeface="Helvetica"/>
            </a:endParaRP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Business Fixed Rate Plan: </a:t>
            </a:r>
            <a:r>
              <a:rPr lang="en-US" sz="1600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BizLock 4</a:t>
            </a:r>
            <a:endParaRPr lang="en-US" sz="28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600" b="1" spc="-10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 Peoples Gas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Business Fixed Rate Plan: BizLock 4</a:t>
            </a:r>
            <a:endParaRPr lang="en-US" sz="28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Business Fixed Rate Plan: BizLock 4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8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dirty="0"/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900,000 </a:t>
            </a:r>
            <a:r>
              <a:rPr lang="en-US" sz="2400" dirty="0"/>
              <a:t>Illinois</a:t>
            </a:r>
            <a:r>
              <a:rPr sz="2400" dirty="0"/>
              <a:t> Customers</a:t>
            </a:r>
          </a:p>
        </p:txBody>
      </p:sp>
      <p:sp>
        <p:nvSpPr>
          <p:cNvPr id="43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Illinois</a:t>
            </a:r>
            <a:r>
              <a:rPr sz="3600" dirty="0"/>
              <a:t> – </a:t>
            </a:r>
            <a:r>
              <a:rPr sz="3600" b="0" i="1" dirty="0"/>
              <a:t>Natural Gas</a:t>
            </a:r>
          </a:p>
        </p:txBody>
      </p:sp>
      <p:pic>
        <p:nvPicPr>
          <p:cNvPr id="9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017" y="234907"/>
            <a:ext cx="812794" cy="87539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/>
          <p:cNvSpPr txBox="1"/>
          <p:nvPr/>
        </p:nvSpPr>
        <p:spPr>
          <a:xfrm flipH="1">
            <a:off x="485538" y="4834048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https://acn.xoomenergy.com/en/residential/illinois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647760"/>
            <a:ext cx="577407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OCTOBER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96728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522092" y="1313504"/>
            <a:ext cx="8530468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b="1" spc="-53" dirty="0">
                <a:solidFill>
                  <a:schemeClr val="bg1"/>
                </a:solidFill>
                <a:sym typeface="Helvetica"/>
              </a:rPr>
              <a:t>VARIABLE INTRO RATE PLAN </a:t>
            </a: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IS CURRENTLY LOWER THAN THE LOCAL UTILITY: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>
                <a:latin typeface="Helvetica"/>
                <a:cs typeface="Helvetica"/>
              </a:rPr>
              <a:t>	</a:t>
            </a:r>
            <a:r>
              <a:rPr lang="en-US" sz="2800" dirty="0">
                <a:latin typeface="Helvetica"/>
                <a:cs typeface="Helvetica"/>
              </a:rPr>
              <a:t>Nicor Gas</a:t>
            </a:r>
            <a:r>
              <a:rPr lang="en-US" sz="2800" i="1" dirty="0">
                <a:latin typeface="Helvetica"/>
                <a:cs typeface="Helvetica"/>
              </a:rPr>
              <a:t> </a:t>
            </a:r>
            <a:r>
              <a:rPr lang="en-US" sz="14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(New Customers Only – First Billing Cycle Only)</a:t>
            </a:r>
            <a:endParaRPr lang="en-US" sz="1400" i="1" spc="-59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</a:t>
            </a:r>
            <a:r>
              <a:rPr lang="en-US" sz="2800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North Shore Gas </a:t>
            </a:r>
            <a:r>
              <a:rPr lang="en-US" sz="14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(New Customers Only – First Billing Cycle Only)</a:t>
            </a:r>
            <a:endParaRPr lang="en-US" sz="1400" i="1" spc="-59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600" b="1" spc="-10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2800" b="1" spc="-10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Peoples Gas </a:t>
            </a:r>
            <a:r>
              <a:rPr lang="en-US" sz="1400" b="1" i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(New Customers Only – First Billing Cycle Only)</a:t>
            </a:r>
            <a:endParaRPr lang="en-US" sz="1400" b="1" i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3 Million </a:t>
            </a: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Illinois Customers</a:t>
            </a:r>
          </a:p>
          <a:p>
            <a:pPr>
              <a:lnSpc>
                <a:spcPct val="110000"/>
              </a:lnSpc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Helvetica"/>
                <a:cs typeface="Helvetica"/>
              </a:rPr>
              <a:t>Residential Variable Rate Plan: SimpleFlex</a:t>
            </a:r>
            <a:endParaRPr lang="en-US" dirty="0">
              <a:latin typeface="Helvetica"/>
              <a:cs typeface="Helvetica"/>
            </a:endParaRPr>
          </a:p>
          <a:p>
            <a:pPr lvl="0"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8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Business Variable Rate Plans:  BizChoice</a:t>
            </a:r>
          </a:p>
        </p:txBody>
      </p:sp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32880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https://acn.xoomenergy.com/en/residential/illinois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Illinois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77407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OCTOBER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176786651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149</Words>
  <Application>Microsoft Office PowerPoint</Application>
  <PresentationFormat>On-screen Show (16:9)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55</cp:revision>
  <cp:lastPrinted>2019-01-07T18:14:08Z</cp:lastPrinted>
  <dcterms:modified xsi:type="dcterms:W3CDTF">2019-10-07T18:41:41Z</dcterms:modified>
</cp:coreProperties>
</file>