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12192000" cy="6858000"/>
  <p:notesSz cx="12192000" cy="6858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96"/>
  </p:normalViewPr>
  <p:slideViewPr>
    <p:cSldViewPr>
      <p:cViewPr varScale="1">
        <p:scale>
          <a:sx n="82" d="100"/>
          <a:sy n="82" d="100"/>
        </p:scale>
        <p:origin x="691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350" b="0" i="1">
                <a:solidFill>
                  <a:srgbClr val="878787"/>
                </a:solidFill>
                <a:latin typeface="Helvetica"/>
                <a:cs typeface="Helvetica"/>
              </a:defRPr>
            </a:lvl1pPr>
          </a:lstStyle>
          <a:p>
            <a:pPr marL="12700">
              <a:lnSpc>
                <a:spcPts val="1375"/>
              </a:lnSpc>
            </a:pPr>
            <a:r>
              <a:rPr spc="15" dirty="0"/>
              <a:t>This example </a:t>
            </a:r>
            <a:r>
              <a:rPr spc="10" dirty="0"/>
              <a:t>is provided for training purposes </a:t>
            </a:r>
            <a:r>
              <a:rPr spc="-10" dirty="0"/>
              <a:t>only. </a:t>
            </a:r>
            <a:r>
              <a:rPr spc="15" dirty="0"/>
              <a:t>Not </a:t>
            </a:r>
            <a:r>
              <a:rPr spc="10" dirty="0"/>
              <a:t>intended </a:t>
            </a:r>
            <a:r>
              <a:rPr spc="15" dirty="0"/>
              <a:t>to represent </a:t>
            </a:r>
            <a:r>
              <a:rPr spc="10" dirty="0"/>
              <a:t>typical results. </a:t>
            </a:r>
            <a:r>
              <a:rPr spc="15" dirty="0"/>
              <a:t>Less than </a:t>
            </a:r>
            <a:r>
              <a:rPr spc="20" dirty="0"/>
              <a:t>5% </a:t>
            </a:r>
            <a:r>
              <a:rPr spc="10" dirty="0"/>
              <a:t>of</a:t>
            </a:r>
            <a:r>
              <a:rPr spc="75" dirty="0"/>
              <a:t> </a:t>
            </a:r>
            <a:r>
              <a:rPr spc="15" dirty="0"/>
              <a:t>Qualified</a:t>
            </a:r>
          </a:p>
          <a:p>
            <a:pPr marL="12700">
              <a:lnSpc>
                <a:spcPts val="1560"/>
              </a:lnSpc>
            </a:pPr>
            <a:r>
              <a:rPr spc="20" dirty="0"/>
              <a:t>IBOs meet </a:t>
            </a:r>
            <a:r>
              <a:rPr spc="15" dirty="0"/>
              <a:t>the requirements to receive commissions through </a:t>
            </a:r>
            <a:r>
              <a:rPr spc="10" dirty="0"/>
              <a:t>their </a:t>
            </a:r>
            <a:r>
              <a:rPr spc="5" dirty="0"/>
              <a:t>5</a:t>
            </a:r>
            <a:r>
              <a:rPr sz="1350" spc="7" baseline="18518" dirty="0"/>
              <a:t>th </a:t>
            </a:r>
            <a:r>
              <a:rPr sz="1350" spc="5" dirty="0"/>
              <a:t>level. </a:t>
            </a:r>
            <a:r>
              <a:rPr sz="1350" spc="20" dirty="0"/>
              <a:t>See </a:t>
            </a:r>
            <a:r>
              <a:rPr sz="1350" spc="25" dirty="0"/>
              <a:t>ACN </a:t>
            </a:r>
            <a:r>
              <a:rPr sz="1350" spc="15" dirty="0"/>
              <a:t>2020 </a:t>
            </a:r>
            <a:r>
              <a:rPr sz="1350" spc="10" dirty="0"/>
              <a:t>Compensation </a:t>
            </a:r>
            <a:r>
              <a:rPr sz="1350" spc="15" dirty="0"/>
              <a:t>Plan </a:t>
            </a:r>
            <a:r>
              <a:rPr sz="1350" spc="10" dirty="0"/>
              <a:t>for full</a:t>
            </a:r>
            <a:r>
              <a:rPr sz="1350" spc="-95" dirty="0"/>
              <a:t> </a:t>
            </a:r>
            <a:r>
              <a:rPr sz="1350" spc="5" dirty="0"/>
              <a:t>details</a:t>
            </a:r>
            <a:endParaRPr sz="135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50" b="1" i="0">
                <a:solidFill>
                  <a:srgbClr val="132247"/>
                </a:solidFill>
                <a:latin typeface="Helvetica"/>
                <a:cs typeface="Helvetic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900" b="1" i="0">
                <a:solidFill>
                  <a:srgbClr val="3066BE"/>
                </a:solidFill>
                <a:latin typeface="Helvetica"/>
                <a:cs typeface="Helvetic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350" b="0" i="1">
                <a:solidFill>
                  <a:srgbClr val="878787"/>
                </a:solidFill>
                <a:latin typeface="Helvetica"/>
                <a:cs typeface="Helvetica"/>
              </a:defRPr>
            </a:lvl1pPr>
          </a:lstStyle>
          <a:p>
            <a:pPr marL="12700">
              <a:lnSpc>
                <a:spcPts val="1375"/>
              </a:lnSpc>
            </a:pPr>
            <a:r>
              <a:rPr spc="15" dirty="0"/>
              <a:t>This example </a:t>
            </a:r>
            <a:r>
              <a:rPr spc="10" dirty="0"/>
              <a:t>is provided for training purposes </a:t>
            </a:r>
            <a:r>
              <a:rPr spc="-10" dirty="0"/>
              <a:t>only. </a:t>
            </a:r>
            <a:r>
              <a:rPr spc="15" dirty="0"/>
              <a:t>Not </a:t>
            </a:r>
            <a:r>
              <a:rPr spc="10" dirty="0"/>
              <a:t>intended </a:t>
            </a:r>
            <a:r>
              <a:rPr spc="15" dirty="0"/>
              <a:t>to represent </a:t>
            </a:r>
            <a:r>
              <a:rPr spc="10" dirty="0"/>
              <a:t>typical results. </a:t>
            </a:r>
            <a:r>
              <a:rPr spc="15" dirty="0"/>
              <a:t>Less than </a:t>
            </a:r>
            <a:r>
              <a:rPr spc="20" dirty="0"/>
              <a:t>5% </a:t>
            </a:r>
            <a:r>
              <a:rPr spc="10" dirty="0"/>
              <a:t>of</a:t>
            </a:r>
            <a:r>
              <a:rPr spc="75" dirty="0"/>
              <a:t> </a:t>
            </a:r>
            <a:r>
              <a:rPr spc="15" dirty="0"/>
              <a:t>Qualified</a:t>
            </a:r>
          </a:p>
          <a:p>
            <a:pPr marL="12700">
              <a:lnSpc>
                <a:spcPts val="1560"/>
              </a:lnSpc>
            </a:pPr>
            <a:r>
              <a:rPr spc="20" dirty="0"/>
              <a:t>IBOs meet </a:t>
            </a:r>
            <a:r>
              <a:rPr spc="15" dirty="0"/>
              <a:t>the requirements to receive commissions through </a:t>
            </a:r>
            <a:r>
              <a:rPr spc="10" dirty="0"/>
              <a:t>their </a:t>
            </a:r>
            <a:r>
              <a:rPr spc="5" dirty="0"/>
              <a:t>5</a:t>
            </a:r>
            <a:r>
              <a:rPr sz="1350" spc="7" baseline="18518" dirty="0"/>
              <a:t>th </a:t>
            </a:r>
            <a:r>
              <a:rPr sz="1350" spc="5" dirty="0"/>
              <a:t>level. </a:t>
            </a:r>
            <a:r>
              <a:rPr sz="1350" spc="20" dirty="0"/>
              <a:t>See </a:t>
            </a:r>
            <a:r>
              <a:rPr sz="1350" spc="25" dirty="0"/>
              <a:t>ACN </a:t>
            </a:r>
            <a:r>
              <a:rPr sz="1350" spc="15" dirty="0"/>
              <a:t>2020 </a:t>
            </a:r>
            <a:r>
              <a:rPr sz="1350" spc="10" dirty="0"/>
              <a:t>Compensation </a:t>
            </a:r>
            <a:r>
              <a:rPr sz="1350" spc="15" dirty="0"/>
              <a:t>Plan </a:t>
            </a:r>
            <a:r>
              <a:rPr sz="1350" spc="10" dirty="0"/>
              <a:t>for full</a:t>
            </a:r>
            <a:r>
              <a:rPr sz="1350" spc="-95" dirty="0"/>
              <a:t> </a:t>
            </a:r>
            <a:r>
              <a:rPr sz="1350" spc="5" dirty="0"/>
              <a:t>details</a:t>
            </a:r>
            <a:endParaRPr sz="135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50" b="1" i="0">
                <a:solidFill>
                  <a:srgbClr val="132247"/>
                </a:solidFill>
                <a:latin typeface="Helvetica"/>
                <a:cs typeface="Helvetic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350" b="0" i="1">
                <a:solidFill>
                  <a:srgbClr val="878787"/>
                </a:solidFill>
                <a:latin typeface="Helvetica"/>
                <a:cs typeface="Helvetica"/>
              </a:defRPr>
            </a:lvl1pPr>
          </a:lstStyle>
          <a:p>
            <a:pPr marL="12700">
              <a:lnSpc>
                <a:spcPts val="1375"/>
              </a:lnSpc>
            </a:pPr>
            <a:r>
              <a:rPr spc="15" dirty="0"/>
              <a:t>This example </a:t>
            </a:r>
            <a:r>
              <a:rPr spc="10" dirty="0"/>
              <a:t>is provided for training purposes </a:t>
            </a:r>
            <a:r>
              <a:rPr spc="-10" dirty="0"/>
              <a:t>only. </a:t>
            </a:r>
            <a:r>
              <a:rPr spc="15" dirty="0"/>
              <a:t>Not </a:t>
            </a:r>
            <a:r>
              <a:rPr spc="10" dirty="0"/>
              <a:t>intended </a:t>
            </a:r>
            <a:r>
              <a:rPr spc="15" dirty="0"/>
              <a:t>to represent </a:t>
            </a:r>
            <a:r>
              <a:rPr spc="10" dirty="0"/>
              <a:t>typical results. </a:t>
            </a:r>
            <a:r>
              <a:rPr spc="15" dirty="0"/>
              <a:t>Less than </a:t>
            </a:r>
            <a:r>
              <a:rPr spc="20" dirty="0"/>
              <a:t>5% </a:t>
            </a:r>
            <a:r>
              <a:rPr spc="10" dirty="0"/>
              <a:t>of</a:t>
            </a:r>
            <a:r>
              <a:rPr spc="75" dirty="0"/>
              <a:t> </a:t>
            </a:r>
            <a:r>
              <a:rPr spc="15" dirty="0"/>
              <a:t>Qualified</a:t>
            </a:r>
          </a:p>
          <a:p>
            <a:pPr marL="12700">
              <a:lnSpc>
                <a:spcPts val="1560"/>
              </a:lnSpc>
            </a:pPr>
            <a:r>
              <a:rPr spc="20" dirty="0"/>
              <a:t>IBOs meet </a:t>
            </a:r>
            <a:r>
              <a:rPr spc="15" dirty="0"/>
              <a:t>the requirements to receive commissions through </a:t>
            </a:r>
            <a:r>
              <a:rPr spc="10" dirty="0"/>
              <a:t>their </a:t>
            </a:r>
            <a:r>
              <a:rPr spc="5" dirty="0"/>
              <a:t>5</a:t>
            </a:r>
            <a:r>
              <a:rPr sz="1350" spc="7" baseline="18518" dirty="0"/>
              <a:t>th </a:t>
            </a:r>
            <a:r>
              <a:rPr sz="1350" spc="5" dirty="0"/>
              <a:t>level. </a:t>
            </a:r>
            <a:r>
              <a:rPr sz="1350" spc="20" dirty="0"/>
              <a:t>See </a:t>
            </a:r>
            <a:r>
              <a:rPr sz="1350" spc="25" dirty="0"/>
              <a:t>ACN </a:t>
            </a:r>
            <a:r>
              <a:rPr sz="1350" spc="15" dirty="0"/>
              <a:t>2020 </a:t>
            </a:r>
            <a:r>
              <a:rPr sz="1350" spc="10" dirty="0"/>
              <a:t>Compensation </a:t>
            </a:r>
            <a:r>
              <a:rPr sz="1350" spc="15" dirty="0"/>
              <a:t>Plan </a:t>
            </a:r>
            <a:r>
              <a:rPr sz="1350" spc="10" dirty="0"/>
              <a:t>for full</a:t>
            </a:r>
            <a:r>
              <a:rPr sz="1350" spc="-95" dirty="0"/>
              <a:t> </a:t>
            </a:r>
            <a:r>
              <a:rPr sz="1350" spc="5" dirty="0"/>
              <a:t>details</a:t>
            </a:r>
            <a:endParaRPr sz="135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50" b="1" i="0">
                <a:solidFill>
                  <a:srgbClr val="132247"/>
                </a:solidFill>
                <a:latin typeface="Helvetica"/>
                <a:cs typeface="Helvetic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350" b="0" i="1">
                <a:solidFill>
                  <a:srgbClr val="878787"/>
                </a:solidFill>
                <a:latin typeface="Helvetica"/>
                <a:cs typeface="Helvetica"/>
              </a:defRPr>
            </a:lvl1pPr>
          </a:lstStyle>
          <a:p>
            <a:pPr marL="12700">
              <a:lnSpc>
                <a:spcPts val="1375"/>
              </a:lnSpc>
            </a:pPr>
            <a:r>
              <a:rPr spc="15" dirty="0"/>
              <a:t>This example </a:t>
            </a:r>
            <a:r>
              <a:rPr spc="10" dirty="0"/>
              <a:t>is provided for training purposes </a:t>
            </a:r>
            <a:r>
              <a:rPr spc="-10" dirty="0"/>
              <a:t>only. </a:t>
            </a:r>
            <a:r>
              <a:rPr spc="15" dirty="0"/>
              <a:t>Not </a:t>
            </a:r>
            <a:r>
              <a:rPr spc="10" dirty="0"/>
              <a:t>intended </a:t>
            </a:r>
            <a:r>
              <a:rPr spc="15" dirty="0"/>
              <a:t>to represent </a:t>
            </a:r>
            <a:r>
              <a:rPr spc="10" dirty="0"/>
              <a:t>typical results. </a:t>
            </a:r>
            <a:r>
              <a:rPr spc="15" dirty="0"/>
              <a:t>Less than </a:t>
            </a:r>
            <a:r>
              <a:rPr spc="20" dirty="0"/>
              <a:t>5% </a:t>
            </a:r>
            <a:r>
              <a:rPr spc="10" dirty="0"/>
              <a:t>of</a:t>
            </a:r>
            <a:r>
              <a:rPr spc="75" dirty="0"/>
              <a:t> </a:t>
            </a:r>
            <a:r>
              <a:rPr spc="15" dirty="0"/>
              <a:t>Qualified</a:t>
            </a:r>
          </a:p>
          <a:p>
            <a:pPr marL="12700">
              <a:lnSpc>
                <a:spcPts val="1560"/>
              </a:lnSpc>
            </a:pPr>
            <a:r>
              <a:rPr spc="20" dirty="0"/>
              <a:t>IBOs meet </a:t>
            </a:r>
            <a:r>
              <a:rPr spc="15" dirty="0"/>
              <a:t>the requirements to receive commissions through </a:t>
            </a:r>
            <a:r>
              <a:rPr spc="10" dirty="0"/>
              <a:t>their </a:t>
            </a:r>
            <a:r>
              <a:rPr spc="5" dirty="0"/>
              <a:t>5</a:t>
            </a:r>
            <a:r>
              <a:rPr sz="1350" spc="7" baseline="18518" dirty="0"/>
              <a:t>th </a:t>
            </a:r>
            <a:r>
              <a:rPr sz="1350" spc="5" dirty="0"/>
              <a:t>level. </a:t>
            </a:r>
            <a:r>
              <a:rPr sz="1350" spc="20" dirty="0"/>
              <a:t>See </a:t>
            </a:r>
            <a:r>
              <a:rPr sz="1350" spc="25" dirty="0"/>
              <a:t>ACN </a:t>
            </a:r>
            <a:r>
              <a:rPr sz="1350" spc="15" dirty="0"/>
              <a:t>2020 </a:t>
            </a:r>
            <a:r>
              <a:rPr sz="1350" spc="10" dirty="0"/>
              <a:t>Compensation </a:t>
            </a:r>
            <a:r>
              <a:rPr sz="1350" spc="15" dirty="0"/>
              <a:t>Plan </a:t>
            </a:r>
            <a:r>
              <a:rPr sz="1350" spc="10" dirty="0"/>
              <a:t>for full</a:t>
            </a:r>
            <a:r>
              <a:rPr sz="1350" spc="-95" dirty="0"/>
              <a:t> </a:t>
            </a:r>
            <a:r>
              <a:rPr sz="1350" spc="5" dirty="0"/>
              <a:t>details</a:t>
            </a:r>
            <a:endParaRPr sz="135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350" b="0" i="1">
                <a:solidFill>
                  <a:srgbClr val="878787"/>
                </a:solidFill>
                <a:latin typeface="Helvetica"/>
                <a:cs typeface="Helvetica"/>
              </a:defRPr>
            </a:lvl1pPr>
          </a:lstStyle>
          <a:p>
            <a:pPr marL="12700">
              <a:lnSpc>
                <a:spcPts val="1375"/>
              </a:lnSpc>
            </a:pPr>
            <a:r>
              <a:rPr spc="15" dirty="0"/>
              <a:t>This example </a:t>
            </a:r>
            <a:r>
              <a:rPr spc="10" dirty="0"/>
              <a:t>is provided for training purposes </a:t>
            </a:r>
            <a:r>
              <a:rPr spc="-10" dirty="0"/>
              <a:t>only. </a:t>
            </a:r>
            <a:r>
              <a:rPr spc="15" dirty="0"/>
              <a:t>Not </a:t>
            </a:r>
            <a:r>
              <a:rPr spc="10" dirty="0"/>
              <a:t>intended </a:t>
            </a:r>
            <a:r>
              <a:rPr spc="15" dirty="0"/>
              <a:t>to represent </a:t>
            </a:r>
            <a:r>
              <a:rPr spc="10" dirty="0"/>
              <a:t>typical results. </a:t>
            </a:r>
            <a:r>
              <a:rPr spc="15" dirty="0"/>
              <a:t>Less than </a:t>
            </a:r>
            <a:r>
              <a:rPr spc="20" dirty="0"/>
              <a:t>5% </a:t>
            </a:r>
            <a:r>
              <a:rPr spc="10" dirty="0"/>
              <a:t>of</a:t>
            </a:r>
            <a:r>
              <a:rPr spc="75" dirty="0"/>
              <a:t> </a:t>
            </a:r>
            <a:r>
              <a:rPr spc="15" dirty="0"/>
              <a:t>Qualified</a:t>
            </a:r>
          </a:p>
          <a:p>
            <a:pPr marL="12700">
              <a:lnSpc>
                <a:spcPts val="1560"/>
              </a:lnSpc>
            </a:pPr>
            <a:r>
              <a:rPr spc="20" dirty="0"/>
              <a:t>IBOs meet </a:t>
            </a:r>
            <a:r>
              <a:rPr spc="15" dirty="0"/>
              <a:t>the requirements to receive commissions through </a:t>
            </a:r>
            <a:r>
              <a:rPr spc="10" dirty="0"/>
              <a:t>their </a:t>
            </a:r>
            <a:r>
              <a:rPr spc="5" dirty="0"/>
              <a:t>5</a:t>
            </a:r>
            <a:r>
              <a:rPr sz="1350" spc="7" baseline="18518" dirty="0"/>
              <a:t>th </a:t>
            </a:r>
            <a:r>
              <a:rPr sz="1350" spc="5" dirty="0"/>
              <a:t>level. </a:t>
            </a:r>
            <a:r>
              <a:rPr sz="1350" spc="20" dirty="0"/>
              <a:t>See </a:t>
            </a:r>
            <a:r>
              <a:rPr sz="1350" spc="25" dirty="0"/>
              <a:t>ACN </a:t>
            </a:r>
            <a:r>
              <a:rPr sz="1350" spc="15" dirty="0"/>
              <a:t>2020 </a:t>
            </a:r>
            <a:r>
              <a:rPr sz="1350" spc="10" dirty="0"/>
              <a:t>Compensation </a:t>
            </a:r>
            <a:r>
              <a:rPr sz="1350" spc="15" dirty="0"/>
              <a:t>Plan </a:t>
            </a:r>
            <a:r>
              <a:rPr sz="1350" spc="10" dirty="0"/>
              <a:t>for full</a:t>
            </a:r>
            <a:r>
              <a:rPr sz="1350" spc="-95" dirty="0"/>
              <a:t> </a:t>
            </a:r>
            <a:r>
              <a:rPr sz="1350" spc="5" dirty="0"/>
              <a:t>details</a:t>
            </a:r>
            <a:endParaRPr sz="135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0464800" y="5892800"/>
            <a:ext cx="1320800" cy="6096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146800" y="1325372"/>
            <a:ext cx="3874770" cy="568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50" b="1" i="0">
                <a:solidFill>
                  <a:srgbClr val="132247"/>
                </a:solidFill>
                <a:latin typeface="Helvetica"/>
                <a:cs typeface="Helvetic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46454" y="1892300"/>
            <a:ext cx="10499090" cy="27660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900" b="1" i="0">
                <a:solidFill>
                  <a:srgbClr val="3066BE"/>
                </a:solidFill>
                <a:latin typeface="Helvetica"/>
                <a:cs typeface="Helvetic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73100" y="6150959"/>
            <a:ext cx="9730740" cy="3924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50" b="0" i="1">
                <a:solidFill>
                  <a:srgbClr val="878787"/>
                </a:solidFill>
                <a:latin typeface="Helvetica"/>
                <a:cs typeface="Helvetica"/>
              </a:defRPr>
            </a:lvl1pPr>
          </a:lstStyle>
          <a:p>
            <a:pPr marL="12700">
              <a:lnSpc>
                <a:spcPts val="1375"/>
              </a:lnSpc>
            </a:pPr>
            <a:r>
              <a:rPr spc="15" dirty="0"/>
              <a:t>This example </a:t>
            </a:r>
            <a:r>
              <a:rPr spc="10" dirty="0"/>
              <a:t>is provided for training purposes </a:t>
            </a:r>
            <a:r>
              <a:rPr spc="-10" dirty="0"/>
              <a:t>only. </a:t>
            </a:r>
            <a:r>
              <a:rPr spc="15" dirty="0"/>
              <a:t>Not </a:t>
            </a:r>
            <a:r>
              <a:rPr spc="10" dirty="0"/>
              <a:t>intended </a:t>
            </a:r>
            <a:r>
              <a:rPr spc="15" dirty="0"/>
              <a:t>to represent </a:t>
            </a:r>
            <a:r>
              <a:rPr spc="10" dirty="0"/>
              <a:t>typical results. </a:t>
            </a:r>
            <a:r>
              <a:rPr spc="15" dirty="0"/>
              <a:t>Less than </a:t>
            </a:r>
            <a:r>
              <a:rPr spc="20" dirty="0"/>
              <a:t>5% </a:t>
            </a:r>
            <a:r>
              <a:rPr spc="10" dirty="0"/>
              <a:t>of</a:t>
            </a:r>
            <a:r>
              <a:rPr spc="75" dirty="0"/>
              <a:t> </a:t>
            </a:r>
            <a:r>
              <a:rPr spc="15" dirty="0"/>
              <a:t>Qualified</a:t>
            </a:r>
          </a:p>
          <a:p>
            <a:pPr marL="12700">
              <a:lnSpc>
                <a:spcPts val="1560"/>
              </a:lnSpc>
            </a:pPr>
            <a:r>
              <a:rPr spc="20" dirty="0"/>
              <a:t>IBOs meet </a:t>
            </a:r>
            <a:r>
              <a:rPr spc="15" dirty="0"/>
              <a:t>the requirements to receive commissions through </a:t>
            </a:r>
            <a:r>
              <a:rPr spc="10" dirty="0"/>
              <a:t>their </a:t>
            </a:r>
            <a:r>
              <a:rPr spc="5" dirty="0"/>
              <a:t>5</a:t>
            </a:r>
            <a:r>
              <a:rPr sz="1350" spc="7" baseline="18518" dirty="0"/>
              <a:t>th </a:t>
            </a:r>
            <a:r>
              <a:rPr sz="1350" spc="5" dirty="0"/>
              <a:t>level. </a:t>
            </a:r>
            <a:r>
              <a:rPr sz="1350" spc="20" dirty="0"/>
              <a:t>See </a:t>
            </a:r>
            <a:r>
              <a:rPr sz="1350" spc="25" dirty="0"/>
              <a:t>ACN </a:t>
            </a:r>
            <a:r>
              <a:rPr sz="1350" spc="15" dirty="0"/>
              <a:t>2020 </a:t>
            </a:r>
            <a:r>
              <a:rPr sz="1350" spc="10" dirty="0"/>
              <a:t>Compensation </a:t>
            </a:r>
            <a:r>
              <a:rPr sz="1350" spc="15" dirty="0"/>
              <a:t>Plan </a:t>
            </a:r>
            <a:r>
              <a:rPr sz="1350" spc="10" dirty="0"/>
              <a:t>for full</a:t>
            </a:r>
            <a:r>
              <a:rPr sz="1350" spc="-95" dirty="0"/>
              <a:t> </a:t>
            </a:r>
            <a:r>
              <a:rPr sz="1350" spc="5" dirty="0"/>
              <a:t>details</a:t>
            </a:r>
            <a:endParaRPr sz="135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16100" y="2755900"/>
            <a:ext cx="8557895" cy="2228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7200" spc="-5" dirty="0"/>
              <a:t>Plan de compensación</a:t>
            </a:r>
            <a:endParaRPr sz="7200" dirty="0"/>
          </a:p>
        </p:txBody>
      </p:sp>
      <p:sp>
        <p:nvSpPr>
          <p:cNvPr id="3" name="object 3"/>
          <p:cNvSpPr/>
          <p:nvPr/>
        </p:nvSpPr>
        <p:spPr>
          <a:xfrm>
            <a:off x="5532946" y="2113592"/>
            <a:ext cx="304165" cy="207645"/>
          </a:xfrm>
          <a:custGeom>
            <a:avLst/>
            <a:gdLst/>
            <a:ahLst/>
            <a:cxnLst/>
            <a:rect l="l" t="t" r="r" b="b"/>
            <a:pathLst>
              <a:path w="304164" h="207644">
                <a:moveTo>
                  <a:pt x="221780" y="0"/>
                </a:moveTo>
                <a:lnTo>
                  <a:pt x="121932" y="0"/>
                </a:lnTo>
                <a:lnTo>
                  <a:pt x="0" y="207263"/>
                </a:lnTo>
                <a:lnTo>
                  <a:pt x="32217" y="197052"/>
                </a:lnTo>
                <a:lnTo>
                  <a:pt x="64703" y="187455"/>
                </a:lnTo>
                <a:lnTo>
                  <a:pt x="97451" y="178481"/>
                </a:lnTo>
                <a:lnTo>
                  <a:pt x="130454" y="170141"/>
                </a:lnTo>
                <a:lnTo>
                  <a:pt x="93992" y="165988"/>
                </a:lnTo>
                <a:lnTo>
                  <a:pt x="127380" y="153784"/>
                </a:lnTo>
                <a:lnTo>
                  <a:pt x="70764" y="125069"/>
                </a:lnTo>
                <a:lnTo>
                  <a:pt x="128462" y="125069"/>
                </a:lnTo>
                <a:lnTo>
                  <a:pt x="112687" y="94932"/>
                </a:lnTo>
                <a:lnTo>
                  <a:pt x="148567" y="94932"/>
                </a:lnTo>
                <a:lnTo>
                  <a:pt x="142392" y="33375"/>
                </a:lnTo>
                <a:lnTo>
                  <a:pt x="241741" y="33375"/>
                </a:lnTo>
                <a:lnTo>
                  <a:pt x="221780" y="0"/>
                </a:lnTo>
                <a:close/>
              </a:path>
              <a:path w="304164" h="207644">
                <a:moveTo>
                  <a:pt x="303417" y="136499"/>
                </a:moveTo>
                <a:lnTo>
                  <a:pt x="246379" y="136499"/>
                </a:lnTo>
                <a:lnTo>
                  <a:pt x="210210" y="152844"/>
                </a:lnTo>
                <a:lnTo>
                  <a:pt x="233505" y="148540"/>
                </a:lnTo>
                <a:lnTo>
                  <a:pt x="256908" y="144546"/>
                </a:lnTo>
                <a:lnTo>
                  <a:pt x="280415" y="140869"/>
                </a:lnTo>
                <a:lnTo>
                  <a:pt x="304025" y="137515"/>
                </a:lnTo>
                <a:lnTo>
                  <a:pt x="303417" y="136499"/>
                </a:lnTo>
                <a:close/>
              </a:path>
              <a:path w="304164" h="207644">
                <a:moveTo>
                  <a:pt x="278177" y="94297"/>
                </a:moveTo>
                <a:lnTo>
                  <a:pt x="252272" y="94297"/>
                </a:lnTo>
                <a:lnTo>
                  <a:pt x="205104" y="137731"/>
                </a:lnTo>
                <a:lnTo>
                  <a:pt x="246379" y="136499"/>
                </a:lnTo>
                <a:lnTo>
                  <a:pt x="303417" y="136499"/>
                </a:lnTo>
                <a:lnTo>
                  <a:pt x="278177" y="94297"/>
                </a:lnTo>
                <a:close/>
              </a:path>
              <a:path w="304164" h="207644">
                <a:moveTo>
                  <a:pt x="128462" y="125069"/>
                </a:moveTo>
                <a:lnTo>
                  <a:pt x="70764" y="125069"/>
                </a:lnTo>
                <a:lnTo>
                  <a:pt x="134924" y="137413"/>
                </a:lnTo>
                <a:lnTo>
                  <a:pt x="128462" y="125069"/>
                </a:lnTo>
                <a:close/>
              </a:path>
              <a:path w="304164" h="207644">
                <a:moveTo>
                  <a:pt x="263062" y="69024"/>
                </a:moveTo>
                <a:lnTo>
                  <a:pt x="199542" y="69024"/>
                </a:lnTo>
                <a:lnTo>
                  <a:pt x="192455" y="125564"/>
                </a:lnTo>
                <a:lnTo>
                  <a:pt x="252272" y="94297"/>
                </a:lnTo>
                <a:lnTo>
                  <a:pt x="278177" y="94297"/>
                </a:lnTo>
                <a:lnTo>
                  <a:pt x="263062" y="69024"/>
                </a:lnTo>
                <a:close/>
              </a:path>
              <a:path w="304164" h="207644">
                <a:moveTo>
                  <a:pt x="148567" y="94932"/>
                </a:moveTo>
                <a:lnTo>
                  <a:pt x="112687" y="94932"/>
                </a:lnTo>
                <a:lnTo>
                  <a:pt x="151612" y="125285"/>
                </a:lnTo>
                <a:lnTo>
                  <a:pt x="148567" y="94932"/>
                </a:lnTo>
                <a:close/>
              </a:path>
              <a:path w="304164" h="207644">
                <a:moveTo>
                  <a:pt x="241741" y="33375"/>
                </a:moveTo>
                <a:lnTo>
                  <a:pt x="142392" y="33375"/>
                </a:lnTo>
                <a:lnTo>
                  <a:pt x="172808" y="120916"/>
                </a:lnTo>
                <a:lnTo>
                  <a:pt x="199542" y="69024"/>
                </a:lnTo>
                <a:lnTo>
                  <a:pt x="263062" y="69024"/>
                </a:lnTo>
                <a:lnTo>
                  <a:pt x="241741" y="33375"/>
                </a:lnTo>
                <a:close/>
              </a:path>
            </a:pathLst>
          </a:custGeom>
          <a:solidFill>
            <a:srgbClr val="0044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66334" y="2288727"/>
            <a:ext cx="480059" cy="145415"/>
          </a:xfrm>
          <a:custGeom>
            <a:avLst/>
            <a:gdLst/>
            <a:ahLst/>
            <a:cxnLst/>
            <a:rect l="l" t="t" r="r" b="b"/>
            <a:pathLst>
              <a:path w="480060" h="145414">
                <a:moveTo>
                  <a:pt x="393141" y="0"/>
                </a:moveTo>
                <a:lnTo>
                  <a:pt x="335403" y="6430"/>
                </a:lnTo>
                <a:lnTo>
                  <a:pt x="278142" y="14376"/>
                </a:lnTo>
                <a:lnTo>
                  <a:pt x="229501" y="22377"/>
                </a:lnTo>
                <a:lnTo>
                  <a:pt x="166741" y="34439"/>
                </a:lnTo>
                <a:lnTo>
                  <a:pt x="127134" y="43056"/>
                </a:lnTo>
                <a:lnTo>
                  <a:pt x="87806" y="52401"/>
                </a:lnTo>
                <a:lnTo>
                  <a:pt x="48768" y="62471"/>
                </a:lnTo>
                <a:lnTo>
                  <a:pt x="0" y="145351"/>
                </a:lnTo>
                <a:lnTo>
                  <a:pt x="99847" y="145351"/>
                </a:lnTo>
                <a:lnTo>
                  <a:pt x="138620" y="68681"/>
                </a:lnTo>
                <a:lnTo>
                  <a:pt x="434212" y="68681"/>
                </a:lnTo>
                <a:lnTo>
                  <a:pt x="393141" y="0"/>
                </a:lnTo>
                <a:close/>
              </a:path>
              <a:path w="480060" h="145414">
                <a:moveTo>
                  <a:pt x="434212" y="68681"/>
                </a:moveTo>
                <a:lnTo>
                  <a:pt x="333857" y="68681"/>
                </a:lnTo>
                <a:lnTo>
                  <a:pt x="375310" y="145351"/>
                </a:lnTo>
                <a:lnTo>
                  <a:pt x="480060" y="145351"/>
                </a:lnTo>
                <a:lnTo>
                  <a:pt x="434212" y="68681"/>
                </a:lnTo>
                <a:close/>
              </a:path>
            </a:pathLst>
          </a:custGeom>
          <a:solidFill>
            <a:srgbClr val="0044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898176" y="2113589"/>
            <a:ext cx="365760" cy="130810"/>
          </a:xfrm>
          <a:custGeom>
            <a:avLst/>
            <a:gdLst/>
            <a:ahLst/>
            <a:cxnLst/>
            <a:rect l="l" t="t" r="r" b="b"/>
            <a:pathLst>
              <a:path w="365760" h="130810">
                <a:moveTo>
                  <a:pt x="365594" y="0"/>
                </a:moveTo>
                <a:lnTo>
                  <a:pt x="209588" y="0"/>
                </a:lnTo>
                <a:lnTo>
                  <a:pt x="155650" y="2897"/>
                </a:lnTo>
                <a:lnTo>
                  <a:pt x="109737" y="11590"/>
                </a:lnTo>
                <a:lnTo>
                  <a:pt x="71849" y="26076"/>
                </a:lnTo>
                <a:lnTo>
                  <a:pt x="26667" y="63162"/>
                </a:lnTo>
                <a:lnTo>
                  <a:pt x="5674" y="105158"/>
                </a:lnTo>
                <a:lnTo>
                  <a:pt x="0" y="130352"/>
                </a:lnTo>
                <a:lnTo>
                  <a:pt x="26281" y="127950"/>
                </a:lnTo>
                <a:lnTo>
                  <a:pt x="52676" y="125945"/>
                </a:lnTo>
                <a:lnTo>
                  <a:pt x="79181" y="124341"/>
                </a:lnTo>
                <a:lnTo>
                  <a:pt x="105790" y="123139"/>
                </a:lnTo>
                <a:lnTo>
                  <a:pt x="110187" y="109601"/>
                </a:lnTo>
                <a:lnTo>
                  <a:pt x="145820" y="68113"/>
                </a:lnTo>
                <a:lnTo>
                  <a:pt x="185711" y="56302"/>
                </a:lnTo>
                <a:lnTo>
                  <a:pt x="210921" y="54825"/>
                </a:lnTo>
                <a:lnTo>
                  <a:pt x="365594" y="54825"/>
                </a:lnTo>
                <a:lnTo>
                  <a:pt x="365594" y="0"/>
                </a:lnTo>
                <a:close/>
              </a:path>
            </a:pathLst>
          </a:custGeom>
          <a:solidFill>
            <a:srgbClr val="0044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895667" y="2279680"/>
            <a:ext cx="368300" cy="154940"/>
          </a:xfrm>
          <a:custGeom>
            <a:avLst/>
            <a:gdLst/>
            <a:ahLst/>
            <a:cxnLst/>
            <a:rect l="l" t="t" r="r" b="b"/>
            <a:pathLst>
              <a:path w="368300" h="154939">
                <a:moveTo>
                  <a:pt x="102933" y="0"/>
                </a:moveTo>
                <a:lnTo>
                  <a:pt x="77081" y="1000"/>
                </a:lnTo>
                <a:lnTo>
                  <a:pt x="51304" y="2305"/>
                </a:lnTo>
                <a:lnTo>
                  <a:pt x="25609" y="3914"/>
                </a:lnTo>
                <a:lnTo>
                  <a:pt x="0" y="5829"/>
                </a:lnTo>
                <a:lnTo>
                  <a:pt x="6870" y="51225"/>
                </a:lnTo>
                <a:lnTo>
                  <a:pt x="24955" y="88367"/>
                </a:lnTo>
                <a:lnTo>
                  <a:pt x="54252" y="117254"/>
                </a:lnTo>
                <a:lnTo>
                  <a:pt x="94763" y="137887"/>
                </a:lnTo>
                <a:lnTo>
                  <a:pt x="146487" y="150267"/>
                </a:lnTo>
                <a:lnTo>
                  <a:pt x="209423" y="154393"/>
                </a:lnTo>
                <a:lnTo>
                  <a:pt x="368096" y="154393"/>
                </a:lnTo>
                <a:lnTo>
                  <a:pt x="368096" y="98679"/>
                </a:lnTo>
                <a:lnTo>
                  <a:pt x="213436" y="98679"/>
                </a:lnTo>
                <a:lnTo>
                  <a:pt x="187075" y="97788"/>
                </a:lnTo>
                <a:lnTo>
                  <a:pt x="147402" y="90658"/>
                </a:lnTo>
                <a:lnTo>
                  <a:pt x="110683" y="54554"/>
                </a:lnTo>
                <a:lnTo>
                  <a:pt x="102936" y="5829"/>
                </a:lnTo>
                <a:lnTo>
                  <a:pt x="102933" y="0"/>
                </a:lnTo>
                <a:close/>
              </a:path>
            </a:pathLst>
          </a:custGeom>
          <a:solidFill>
            <a:srgbClr val="0044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475512" y="2113593"/>
            <a:ext cx="201466" cy="3204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283393" y="2113593"/>
            <a:ext cx="271780" cy="191770"/>
          </a:xfrm>
          <a:custGeom>
            <a:avLst/>
            <a:gdLst/>
            <a:ahLst/>
            <a:cxnLst/>
            <a:rect l="l" t="t" r="r" b="b"/>
            <a:pathLst>
              <a:path w="271779" h="191769">
                <a:moveTo>
                  <a:pt x="181993" y="78447"/>
                </a:moveTo>
                <a:lnTo>
                  <a:pt x="92697" y="78447"/>
                </a:lnTo>
                <a:lnTo>
                  <a:pt x="159575" y="162496"/>
                </a:lnTo>
                <a:lnTo>
                  <a:pt x="187751" y="168977"/>
                </a:lnTo>
                <a:lnTo>
                  <a:pt x="215753" y="175918"/>
                </a:lnTo>
                <a:lnTo>
                  <a:pt x="243575" y="183315"/>
                </a:lnTo>
                <a:lnTo>
                  <a:pt x="271208" y="191160"/>
                </a:lnTo>
                <a:lnTo>
                  <a:pt x="181993" y="78447"/>
                </a:lnTo>
                <a:close/>
              </a:path>
              <a:path w="271779" h="191769">
                <a:moveTo>
                  <a:pt x="119900" y="0"/>
                </a:moveTo>
                <a:lnTo>
                  <a:pt x="0" y="0"/>
                </a:lnTo>
                <a:lnTo>
                  <a:pt x="0" y="135039"/>
                </a:lnTo>
                <a:lnTo>
                  <a:pt x="23621" y="138132"/>
                </a:lnTo>
                <a:lnTo>
                  <a:pt x="47143" y="141543"/>
                </a:lnTo>
                <a:lnTo>
                  <a:pt x="70564" y="145270"/>
                </a:lnTo>
                <a:lnTo>
                  <a:pt x="93878" y="149313"/>
                </a:lnTo>
                <a:lnTo>
                  <a:pt x="92697" y="78447"/>
                </a:lnTo>
                <a:lnTo>
                  <a:pt x="181993" y="78447"/>
                </a:lnTo>
                <a:lnTo>
                  <a:pt x="119900" y="0"/>
                </a:lnTo>
                <a:close/>
              </a:path>
            </a:pathLst>
          </a:custGeom>
          <a:solidFill>
            <a:srgbClr val="0044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283397" y="2289070"/>
            <a:ext cx="97155" cy="145415"/>
          </a:xfrm>
          <a:custGeom>
            <a:avLst/>
            <a:gdLst/>
            <a:ahLst/>
            <a:cxnLst/>
            <a:rect l="l" t="t" r="r" b="b"/>
            <a:pathLst>
              <a:path w="97154" h="145414">
                <a:moveTo>
                  <a:pt x="0" y="0"/>
                </a:moveTo>
                <a:lnTo>
                  <a:pt x="0" y="145008"/>
                </a:lnTo>
                <a:lnTo>
                  <a:pt x="96710" y="145008"/>
                </a:lnTo>
                <a:lnTo>
                  <a:pt x="94500" y="11506"/>
                </a:lnTo>
                <a:lnTo>
                  <a:pt x="47407" y="5238"/>
                </a:lnTo>
                <a:lnTo>
                  <a:pt x="0" y="0"/>
                </a:lnTo>
                <a:close/>
              </a:path>
            </a:pathLst>
          </a:custGeom>
          <a:solidFill>
            <a:srgbClr val="0044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679365" y="2079233"/>
            <a:ext cx="53340" cy="1047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500" spc="5" dirty="0">
                <a:solidFill>
                  <a:srgbClr val="00447C"/>
                </a:solidFill>
                <a:latin typeface="Myriad Pro"/>
                <a:cs typeface="Myriad Pro"/>
              </a:rPr>
              <a:t>®</a:t>
            </a:r>
            <a:endParaRPr sz="500">
              <a:latin typeface="Myriad Pro"/>
              <a:cs typeface="Myriad Pro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320791" y="1962226"/>
            <a:ext cx="1558925" cy="614045"/>
          </a:xfrm>
          <a:custGeom>
            <a:avLst/>
            <a:gdLst/>
            <a:ahLst/>
            <a:cxnLst/>
            <a:rect l="l" t="t" r="r" b="b"/>
            <a:pathLst>
              <a:path w="1558925" h="614044">
                <a:moveTo>
                  <a:pt x="1558772" y="613727"/>
                </a:moveTo>
                <a:lnTo>
                  <a:pt x="0" y="613727"/>
                </a:lnTo>
                <a:lnTo>
                  <a:pt x="0" y="0"/>
                </a:lnTo>
                <a:lnTo>
                  <a:pt x="1558772" y="0"/>
                </a:lnTo>
                <a:lnTo>
                  <a:pt x="1558772" y="613727"/>
                </a:lnTo>
                <a:close/>
              </a:path>
            </a:pathLst>
          </a:custGeom>
          <a:ln w="6350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36164" y="70958"/>
            <a:ext cx="1437640" cy="1437640"/>
          </a:xfrm>
          <a:custGeom>
            <a:avLst/>
            <a:gdLst/>
            <a:ahLst/>
            <a:cxnLst/>
            <a:rect l="l" t="t" r="r" b="b"/>
            <a:pathLst>
              <a:path w="1437639" h="1437640">
                <a:moveTo>
                  <a:pt x="101576" y="0"/>
                </a:moveTo>
                <a:lnTo>
                  <a:pt x="63352" y="7436"/>
                </a:lnTo>
                <a:lnTo>
                  <a:pt x="29746" y="29746"/>
                </a:lnTo>
                <a:lnTo>
                  <a:pt x="7436" y="63354"/>
                </a:lnTo>
                <a:lnTo>
                  <a:pt x="0" y="101582"/>
                </a:lnTo>
                <a:lnTo>
                  <a:pt x="7436" y="139808"/>
                </a:lnTo>
                <a:lnTo>
                  <a:pt x="29746" y="173408"/>
                </a:lnTo>
                <a:lnTo>
                  <a:pt x="1264135" y="1407785"/>
                </a:lnTo>
                <a:lnTo>
                  <a:pt x="1297741" y="1430095"/>
                </a:lnTo>
                <a:lnTo>
                  <a:pt x="1335965" y="1437532"/>
                </a:lnTo>
                <a:lnTo>
                  <a:pt x="1374187" y="1430095"/>
                </a:lnTo>
                <a:lnTo>
                  <a:pt x="1407785" y="1407785"/>
                </a:lnTo>
                <a:lnTo>
                  <a:pt x="1430095" y="1374192"/>
                </a:lnTo>
                <a:lnTo>
                  <a:pt x="1437532" y="1335970"/>
                </a:lnTo>
                <a:lnTo>
                  <a:pt x="1430095" y="1297743"/>
                </a:lnTo>
                <a:lnTo>
                  <a:pt x="1407785" y="1264135"/>
                </a:lnTo>
                <a:lnTo>
                  <a:pt x="173396" y="29746"/>
                </a:lnTo>
                <a:lnTo>
                  <a:pt x="139797" y="7436"/>
                </a:lnTo>
                <a:lnTo>
                  <a:pt x="101576" y="0"/>
                </a:lnTo>
                <a:close/>
              </a:path>
            </a:pathLst>
          </a:custGeom>
          <a:solidFill>
            <a:srgbClr val="FF66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08843" y="0"/>
            <a:ext cx="1399540" cy="1255395"/>
          </a:xfrm>
          <a:custGeom>
            <a:avLst/>
            <a:gdLst/>
            <a:ahLst/>
            <a:cxnLst/>
            <a:rect l="l" t="t" r="r" b="b"/>
            <a:pathLst>
              <a:path w="1399539" h="1255395">
                <a:moveTo>
                  <a:pt x="287299" y="0"/>
                </a:moveTo>
                <a:lnTo>
                  <a:pt x="0" y="0"/>
                </a:lnTo>
                <a:lnTo>
                  <a:pt x="1225599" y="1225599"/>
                </a:lnTo>
                <a:lnTo>
                  <a:pt x="1259205" y="1247909"/>
                </a:lnTo>
                <a:lnTo>
                  <a:pt x="1297429" y="1255346"/>
                </a:lnTo>
                <a:lnTo>
                  <a:pt x="1335650" y="1247909"/>
                </a:lnTo>
                <a:lnTo>
                  <a:pt x="1369249" y="1225599"/>
                </a:lnTo>
                <a:lnTo>
                  <a:pt x="1391559" y="1192001"/>
                </a:lnTo>
                <a:lnTo>
                  <a:pt x="1398995" y="1153779"/>
                </a:lnTo>
                <a:lnTo>
                  <a:pt x="1391559" y="1115555"/>
                </a:lnTo>
                <a:lnTo>
                  <a:pt x="1369249" y="1081949"/>
                </a:lnTo>
                <a:lnTo>
                  <a:pt x="287299" y="0"/>
                </a:lnTo>
                <a:close/>
              </a:path>
            </a:pathLst>
          </a:custGeom>
          <a:solidFill>
            <a:srgbClr val="182F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79" y="1790564"/>
            <a:ext cx="657225" cy="800735"/>
          </a:xfrm>
          <a:custGeom>
            <a:avLst/>
            <a:gdLst/>
            <a:ahLst/>
            <a:cxnLst/>
            <a:rect l="l" t="t" r="r" b="b"/>
            <a:pathLst>
              <a:path w="657225" h="800735">
                <a:moveTo>
                  <a:pt x="0" y="0"/>
                </a:moveTo>
                <a:lnTo>
                  <a:pt x="0" y="287305"/>
                </a:lnTo>
                <a:lnTo>
                  <a:pt x="483251" y="770557"/>
                </a:lnTo>
                <a:lnTo>
                  <a:pt x="516857" y="792866"/>
                </a:lnTo>
                <a:lnTo>
                  <a:pt x="555081" y="800303"/>
                </a:lnTo>
                <a:lnTo>
                  <a:pt x="593302" y="792866"/>
                </a:lnTo>
                <a:lnTo>
                  <a:pt x="626901" y="770557"/>
                </a:lnTo>
                <a:lnTo>
                  <a:pt x="649211" y="736956"/>
                </a:lnTo>
                <a:lnTo>
                  <a:pt x="656647" y="698730"/>
                </a:lnTo>
                <a:lnTo>
                  <a:pt x="649211" y="660502"/>
                </a:lnTo>
                <a:lnTo>
                  <a:pt x="626901" y="626894"/>
                </a:lnTo>
                <a:lnTo>
                  <a:pt x="0" y="0"/>
                </a:lnTo>
                <a:close/>
              </a:path>
            </a:pathLst>
          </a:custGeom>
          <a:solidFill>
            <a:srgbClr val="182F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79" y="2365159"/>
            <a:ext cx="349250" cy="492759"/>
          </a:xfrm>
          <a:custGeom>
            <a:avLst/>
            <a:gdLst/>
            <a:ahLst/>
            <a:cxnLst/>
            <a:rect l="l" t="t" r="r" b="b"/>
            <a:pathLst>
              <a:path w="349250" h="492760">
                <a:moveTo>
                  <a:pt x="0" y="0"/>
                </a:moveTo>
                <a:lnTo>
                  <a:pt x="0" y="287299"/>
                </a:lnTo>
                <a:lnTo>
                  <a:pt x="175586" y="462885"/>
                </a:lnTo>
                <a:lnTo>
                  <a:pt x="209191" y="485195"/>
                </a:lnTo>
                <a:lnTo>
                  <a:pt x="247416" y="492632"/>
                </a:lnTo>
                <a:lnTo>
                  <a:pt x="285637" y="485195"/>
                </a:lnTo>
                <a:lnTo>
                  <a:pt x="319236" y="462885"/>
                </a:lnTo>
                <a:lnTo>
                  <a:pt x="341546" y="429285"/>
                </a:lnTo>
                <a:lnTo>
                  <a:pt x="348982" y="391060"/>
                </a:lnTo>
                <a:lnTo>
                  <a:pt x="341546" y="352836"/>
                </a:lnTo>
                <a:lnTo>
                  <a:pt x="319236" y="319236"/>
                </a:lnTo>
                <a:lnTo>
                  <a:pt x="0" y="0"/>
                </a:lnTo>
                <a:close/>
              </a:path>
            </a:pathLst>
          </a:custGeom>
          <a:solidFill>
            <a:srgbClr val="FF66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079" y="2077872"/>
            <a:ext cx="300990" cy="444500"/>
          </a:xfrm>
          <a:custGeom>
            <a:avLst/>
            <a:gdLst/>
            <a:ahLst/>
            <a:cxnLst/>
            <a:rect l="l" t="t" r="r" b="b"/>
            <a:pathLst>
              <a:path w="300990" h="444500">
                <a:moveTo>
                  <a:pt x="0" y="0"/>
                </a:moveTo>
                <a:lnTo>
                  <a:pt x="0" y="287293"/>
                </a:lnTo>
                <a:lnTo>
                  <a:pt x="156861" y="444154"/>
                </a:lnTo>
                <a:lnTo>
                  <a:pt x="134544" y="410548"/>
                </a:lnTo>
                <a:lnTo>
                  <a:pt x="127105" y="372324"/>
                </a:lnTo>
                <a:lnTo>
                  <a:pt x="134544" y="334103"/>
                </a:lnTo>
                <a:lnTo>
                  <a:pt x="156861" y="300504"/>
                </a:lnTo>
                <a:lnTo>
                  <a:pt x="190459" y="278194"/>
                </a:lnTo>
                <a:lnTo>
                  <a:pt x="228679" y="270758"/>
                </a:lnTo>
                <a:lnTo>
                  <a:pt x="270752" y="270758"/>
                </a:lnTo>
                <a:lnTo>
                  <a:pt x="0" y="0"/>
                </a:lnTo>
                <a:close/>
              </a:path>
              <a:path w="300990" h="444500">
                <a:moveTo>
                  <a:pt x="270752" y="270758"/>
                </a:moveTo>
                <a:lnTo>
                  <a:pt x="228679" y="270758"/>
                </a:lnTo>
                <a:lnTo>
                  <a:pt x="266900" y="278194"/>
                </a:lnTo>
                <a:lnTo>
                  <a:pt x="300498" y="300504"/>
                </a:lnTo>
                <a:lnTo>
                  <a:pt x="270752" y="270758"/>
                </a:lnTo>
                <a:close/>
              </a:path>
            </a:pathLst>
          </a:custGeom>
          <a:solidFill>
            <a:srgbClr val="FF66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079" y="1503275"/>
            <a:ext cx="530860" cy="675005"/>
          </a:xfrm>
          <a:custGeom>
            <a:avLst/>
            <a:gdLst/>
            <a:ahLst/>
            <a:cxnLst/>
            <a:rect l="l" t="t" r="r" b="b"/>
            <a:pathLst>
              <a:path w="530860" h="675005">
                <a:moveTo>
                  <a:pt x="0" y="0"/>
                </a:moveTo>
                <a:lnTo>
                  <a:pt x="0" y="287307"/>
                </a:lnTo>
                <a:lnTo>
                  <a:pt x="387146" y="674454"/>
                </a:lnTo>
                <a:lnTo>
                  <a:pt x="364836" y="640854"/>
                </a:lnTo>
                <a:lnTo>
                  <a:pt x="357400" y="602629"/>
                </a:lnTo>
                <a:lnTo>
                  <a:pt x="364836" y="564405"/>
                </a:lnTo>
                <a:lnTo>
                  <a:pt x="387146" y="530804"/>
                </a:lnTo>
                <a:lnTo>
                  <a:pt x="420752" y="508487"/>
                </a:lnTo>
                <a:lnTo>
                  <a:pt x="458976" y="501048"/>
                </a:lnTo>
                <a:lnTo>
                  <a:pt x="501040" y="501048"/>
                </a:lnTo>
                <a:lnTo>
                  <a:pt x="0" y="0"/>
                </a:lnTo>
                <a:close/>
              </a:path>
              <a:path w="530860" h="675005">
                <a:moveTo>
                  <a:pt x="501040" y="501048"/>
                </a:moveTo>
                <a:lnTo>
                  <a:pt x="458976" y="501048"/>
                </a:lnTo>
                <a:lnTo>
                  <a:pt x="497198" y="508487"/>
                </a:lnTo>
                <a:lnTo>
                  <a:pt x="530796" y="530804"/>
                </a:lnTo>
                <a:lnTo>
                  <a:pt x="501040" y="501048"/>
                </a:lnTo>
                <a:close/>
              </a:path>
            </a:pathLst>
          </a:custGeom>
          <a:solidFill>
            <a:srgbClr val="182F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083432" y="0"/>
            <a:ext cx="1492250" cy="1348740"/>
          </a:xfrm>
          <a:custGeom>
            <a:avLst/>
            <a:gdLst/>
            <a:ahLst/>
            <a:cxnLst/>
            <a:rect l="l" t="t" r="r" b="b"/>
            <a:pathLst>
              <a:path w="1492250" h="1348740">
                <a:moveTo>
                  <a:pt x="287299" y="0"/>
                </a:moveTo>
                <a:lnTo>
                  <a:pt x="0" y="0"/>
                </a:lnTo>
                <a:lnTo>
                  <a:pt x="1318616" y="1318616"/>
                </a:lnTo>
                <a:lnTo>
                  <a:pt x="1352222" y="1340926"/>
                </a:lnTo>
                <a:lnTo>
                  <a:pt x="1390446" y="1348363"/>
                </a:lnTo>
                <a:lnTo>
                  <a:pt x="1428668" y="1340926"/>
                </a:lnTo>
                <a:lnTo>
                  <a:pt x="1462266" y="1318616"/>
                </a:lnTo>
                <a:lnTo>
                  <a:pt x="1484576" y="1285018"/>
                </a:lnTo>
                <a:lnTo>
                  <a:pt x="1492013" y="1246796"/>
                </a:lnTo>
                <a:lnTo>
                  <a:pt x="1484576" y="1208572"/>
                </a:lnTo>
                <a:lnTo>
                  <a:pt x="1462266" y="1174967"/>
                </a:lnTo>
                <a:lnTo>
                  <a:pt x="287299" y="0"/>
                </a:lnTo>
                <a:close/>
              </a:path>
            </a:pathLst>
          </a:custGeom>
          <a:solidFill>
            <a:srgbClr val="407C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21542" y="0"/>
            <a:ext cx="962660" cy="819150"/>
          </a:xfrm>
          <a:custGeom>
            <a:avLst/>
            <a:gdLst/>
            <a:ahLst/>
            <a:cxnLst/>
            <a:rect l="l" t="t" r="r" b="b"/>
            <a:pathLst>
              <a:path w="962660" h="819150">
                <a:moveTo>
                  <a:pt x="287305" y="0"/>
                </a:moveTo>
                <a:lnTo>
                  <a:pt x="0" y="0"/>
                </a:lnTo>
                <a:lnTo>
                  <a:pt x="789223" y="789223"/>
                </a:lnTo>
                <a:lnTo>
                  <a:pt x="822829" y="811533"/>
                </a:lnTo>
                <a:lnTo>
                  <a:pt x="861053" y="818970"/>
                </a:lnTo>
                <a:lnTo>
                  <a:pt x="899274" y="811533"/>
                </a:lnTo>
                <a:lnTo>
                  <a:pt x="932873" y="789223"/>
                </a:lnTo>
                <a:lnTo>
                  <a:pt x="955183" y="755623"/>
                </a:lnTo>
                <a:lnTo>
                  <a:pt x="962619" y="717397"/>
                </a:lnTo>
                <a:lnTo>
                  <a:pt x="955183" y="679168"/>
                </a:lnTo>
                <a:lnTo>
                  <a:pt x="932873" y="645561"/>
                </a:lnTo>
                <a:lnTo>
                  <a:pt x="287305" y="0"/>
                </a:lnTo>
                <a:close/>
              </a:path>
            </a:pathLst>
          </a:custGeom>
          <a:solidFill>
            <a:srgbClr val="407C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232597" y="0"/>
            <a:ext cx="666115" cy="522605"/>
          </a:xfrm>
          <a:custGeom>
            <a:avLst/>
            <a:gdLst/>
            <a:ahLst/>
            <a:cxnLst/>
            <a:rect l="l" t="t" r="r" b="b"/>
            <a:pathLst>
              <a:path w="666114" h="522605">
                <a:moveTo>
                  <a:pt x="287300" y="0"/>
                </a:moveTo>
                <a:lnTo>
                  <a:pt x="0" y="0"/>
                </a:lnTo>
                <a:lnTo>
                  <a:pt x="492440" y="492435"/>
                </a:lnTo>
                <a:lnTo>
                  <a:pt x="526045" y="514744"/>
                </a:lnTo>
                <a:lnTo>
                  <a:pt x="564269" y="522181"/>
                </a:lnTo>
                <a:lnTo>
                  <a:pt x="602491" y="514744"/>
                </a:lnTo>
                <a:lnTo>
                  <a:pt x="636089" y="492435"/>
                </a:lnTo>
                <a:lnTo>
                  <a:pt x="658399" y="458841"/>
                </a:lnTo>
                <a:lnTo>
                  <a:pt x="665836" y="420619"/>
                </a:lnTo>
                <a:lnTo>
                  <a:pt x="658399" y="382392"/>
                </a:lnTo>
                <a:lnTo>
                  <a:pt x="636089" y="348785"/>
                </a:lnTo>
                <a:lnTo>
                  <a:pt x="287300" y="0"/>
                </a:lnTo>
                <a:close/>
              </a:path>
            </a:pathLst>
          </a:custGeom>
          <a:solidFill>
            <a:srgbClr val="78BE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079" y="1790570"/>
            <a:ext cx="238125" cy="381635"/>
          </a:xfrm>
          <a:custGeom>
            <a:avLst/>
            <a:gdLst/>
            <a:ahLst/>
            <a:cxnLst/>
            <a:rect l="l" t="t" r="r" b="b"/>
            <a:pathLst>
              <a:path w="238125" h="381635">
                <a:moveTo>
                  <a:pt x="0" y="0"/>
                </a:moveTo>
                <a:lnTo>
                  <a:pt x="0" y="287299"/>
                </a:lnTo>
                <a:lnTo>
                  <a:pt x="64188" y="351487"/>
                </a:lnTo>
                <a:lnTo>
                  <a:pt x="97793" y="373797"/>
                </a:lnTo>
                <a:lnTo>
                  <a:pt x="136017" y="381234"/>
                </a:lnTo>
                <a:lnTo>
                  <a:pt x="174239" y="373797"/>
                </a:lnTo>
                <a:lnTo>
                  <a:pt x="207838" y="351487"/>
                </a:lnTo>
                <a:lnTo>
                  <a:pt x="230147" y="317889"/>
                </a:lnTo>
                <a:lnTo>
                  <a:pt x="237584" y="279667"/>
                </a:lnTo>
                <a:lnTo>
                  <a:pt x="230147" y="241443"/>
                </a:lnTo>
                <a:lnTo>
                  <a:pt x="207838" y="20783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079" y="1215983"/>
            <a:ext cx="772160" cy="915669"/>
          </a:xfrm>
          <a:custGeom>
            <a:avLst/>
            <a:gdLst/>
            <a:ahLst/>
            <a:cxnLst/>
            <a:rect l="l" t="t" r="r" b="b"/>
            <a:pathLst>
              <a:path w="772160" h="915669">
                <a:moveTo>
                  <a:pt x="0" y="0"/>
                </a:moveTo>
                <a:lnTo>
                  <a:pt x="0" y="287305"/>
                </a:lnTo>
                <a:lnTo>
                  <a:pt x="598319" y="885619"/>
                </a:lnTo>
                <a:lnTo>
                  <a:pt x="631925" y="907929"/>
                </a:lnTo>
                <a:lnTo>
                  <a:pt x="670149" y="915365"/>
                </a:lnTo>
                <a:lnTo>
                  <a:pt x="708371" y="907929"/>
                </a:lnTo>
                <a:lnTo>
                  <a:pt x="741969" y="885619"/>
                </a:lnTo>
                <a:lnTo>
                  <a:pt x="764279" y="852020"/>
                </a:lnTo>
                <a:lnTo>
                  <a:pt x="771716" y="813799"/>
                </a:lnTo>
                <a:lnTo>
                  <a:pt x="764279" y="775575"/>
                </a:lnTo>
                <a:lnTo>
                  <a:pt x="741969" y="741969"/>
                </a:lnTo>
                <a:lnTo>
                  <a:pt x="0" y="0"/>
                </a:lnTo>
                <a:close/>
              </a:path>
            </a:pathLst>
          </a:custGeom>
          <a:solidFill>
            <a:srgbClr val="407C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807177" y="0"/>
            <a:ext cx="622935" cy="479425"/>
          </a:xfrm>
          <a:custGeom>
            <a:avLst/>
            <a:gdLst/>
            <a:ahLst/>
            <a:cxnLst/>
            <a:rect l="l" t="t" r="r" b="b"/>
            <a:pathLst>
              <a:path w="622935" h="479425">
                <a:moveTo>
                  <a:pt x="287308" y="0"/>
                </a:moveTo>
                <a:lnTo>
                  <a:pt x="0" y="0"/>
                </a:lnTo>
                <a:lnTo>
                  <a:pt x="449361" y="449361"/>
                </a:lnTo>
                <a:lnTo>
                  <a:pt x="482967" y="471671"/>
                </a:lnTo>
                <a:lnTo>
                  <a:pt x="521191" y="479108"/>
                </a:lnTo>
                <a:lnTo>
                  <a:pt x="559412" y="471671"/>
                </a:lnTo>
                <a:lnTo>
                  <a:pt x="593011" y="449361"/>
                </a:lnTo>
                <a:lnTo>
                  <a:pt x="615321" y="415761"/>
                </a:lnTo>
                <a:lnTo>
                  <a:pt x="622757" y="377535"/>
                </a:lnTo>
                <a:lnTo>
                  <a:pt x="615321" y="339306"/>
                </a:lnTo>
                <a:lnTo>
                  <a:pt x="593011" y="305699"/>
                </a:lnTo>
                <a:lnTo>
                  <a:pt x="287308" y="0"/>
                </a:lnTo>
                <a:close/>
              </a:path>
            </a:pathLst>
          </a:custGeom>
          <a:solidFill>
            <a:srgbClr val="407C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546392" y="595558"/>
            <a:ext cx="262255" cy="262255"/>
          </a:xfrm>
          <a:custGeom>
            <a:avLst/>
            <a:gdLst/>
            <a:ahLst/>
            <a:cxnLst/>
            <a:rect l="l" t="t" r="r" b="b"/>
            <a:pathLst>
              <a:path w="262254" h="262255">
                <a:moveTo>
                  <a:pt x="101574" y="0"/>
                </a:moveTo>
                <a:lnTo>
                  <a:pt x="63354" y="7439"/>
                </a:lnTo>
                <a:lnTo>
                  <a:pt x="29756" y="29756"/>
                </a:lnTo>
                <a:lnTo>
                  <a:pt x="7439" y="63354"/>
                </a:lnTo>
                <a:lnTo>
                  <a:pt x="0" y="101574"/>
                </a:lnTo>
                <a:lnTo>
                  <a:pt x="7439" y="139794"/>
                </a:lnTo>
                <a:lnTo>
                  <a:pt x="29756" y="173393"/>
                </a:lnTo>
                <a:lnTo>
                  <a:pt x="88722" y="232371"/>
                </a:lnTo>
                <a:lnTo>
                  <a:pt x="122327" y="254681"/>
                </a:lnTo>
                <a:lnTo>
                  <a:pt x="160551" y="262118"/>
                </a:lnTo>
                <a:lnTo>
                  <a:pt x="198773" y="254681"/>
                </a:lnTo>
                <a:lnTo>
                  <a:pt x="232371" y="232371"/>
                </a:lnTo>
                <a:lnTo>
                  <a:pt x="254681" y="198773"/>
                </a:lnTo>
                <a:lnTo>
                  <a:pt x="262118" y="160551"/>
                </a:lnTo>
                <a:lnTo>
                  <a:pt x="254681" y="122327"/>
                </a:lnTo>
                <a:lnTo>
                  <a:pt x="232371" y="88722"/>
                </a:lnTo>
                <a:lnTo>
                  <a:pt x="173393" y="29756"/>
                </a:lnTo>
                <a:lnTo>
                  <a:pt x="139794" y="7439"/>
                </a:lnTo>
                <a:lnTo>
                  <a:pt x="101574" y="0"/>
                </a:lnTo>
                <a:close/>
              </a:path>
            </a:pathLst>
          </a:custGeom>
          <a:solidFill>
            <a:srgbClr val="407C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519888" y="0"/>
            <a:ext cx="492759" cy="349250"/>
          </a:xfrm>
          <a:custGeom>
            <a:avLst/>
            <a:gdLst/>
            <a:ahLst/>
            <a:cxnLst/>
            <a:rect l="l" t="t" r="r" b="b"/>
            <a:pathLst>
              <a:path w="492760" h="349250">
                <a:moveTo>
                  <a:pt x="287297" y="0"/>
                </a:moveTo>
                <a:lnTo>
                  <a:pt x="0" y="0"/>
                </a:lnTo>
                <a:lnTo>
                  <a:pt x="348803" y="348808"/>
                </a:lnTo>
                <a:lnTo>
                  <a:pt x="326486" y="315200"/>
                </a:lnTo>
                <a:lnTo>
                  <a:pt x="319047" y="276972"/>
                </a:lnTo>
                <a:lnTo>
                  <a:pt x="326486" y="238746"/>
                </a:lnTo>
                <a:lnTo>
                  <a:pt x="348803" y="205145"/>
                </a:lnTo>
                <a:lnTo>
                  <a:pt x="382401" y="182835"/>
                </a:lnTo>
                <a:lnTo>
                  <a:pt x="420621" y="175399"/>
                </a:lnTo>
                <a:lnTo>
                  <a:pt x="462694" y="175399"/>
                </a:lnTo>
                <a:lnTo>
                  <a:pt x="287297" y="0"/>
                </a:lnTo>
                <a:close/>
              </a:path>
              <a:path w="492760" h="349250">
                <a:moveTo>
                  <a:pt x="462694" y="175399"/>
                </a:moveTo>
                <a:lnTo>
                  <a:pt x="420621" y="175399"/>
                </a:lnTo>
                <a:lnTo>
                  <a:pt x="458841" y="182835"/>
                </a:lnTo>
                <a:lnTo>
                  <a:pt x="492440" y="205145"/>
                </a:lnTo>
                <a:lnTo>
                  <a:pt x="462694" y="175399"/>
                </a:lnTo>
                <a:close/>
              </a:path>
            </a:pathLst>
          </a:custGeom>
          <a:solidFill>
            <a:srgbClr val="407C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370725" y="0"/>
            <a:ext cx="880744" cy="736600"/>
          </a:xfrm>
          <a:custGeom>
            <a:avLst/>
            <a:gdLst/>
            <a:ahLst/>
            <a:cxnLst/>
            <a:rect l="l" t="t" r="r" b="b"/>
            <a:pathLst>
              <a:path w="880744" h="736600">
                <a:moveTo>
                  <a:pt x="287299" y="0"/>
                </a:moveTo>
                <a:lnTo>
                  <a:pt x="0" y="0"/>
                </a:lnTo>
                <a:lnTo>
                  <a:pt x="736503" y="736503"/>
                </a:lnTo>
                <a:lnTo>
                  <a:pt x="714193" y="702905"/>
                </a:lnTo>
                <a:lnTo>
                  <a:pt x="706757" y="664683"/>
                </a:lnTo>
                <a:lnTo>
                  <a:pt x="714193" y="626459"/>
                </a:lnTo>
                <a:lnTo>
                  <a:pt x="736503" y="592854"/>
                </a:lnTo>
                <a:lnTo>
                  <a:pt x="770102" y="570544"/>
                </a:lnTo>
                <a:lnTo>
                  <a:pt x="808323" y="563107"/>
                </a:lnTo>
                <a:lnTo>
                  <a:pt x="850406" y="563107"/>
                </a:lnTo>
                <a:lnTo>
                  <a:pt x="287299" y="0"/>
                </a:lnTo>
                <a:close/>
              </a:path>
              <a:path w="880744" h="736600">
                <a:moveTo>
                  <a:pt x="850406" y="563107"/>
                </a:moveTo>
                <a:lnTo>
                  <a:pt x="808323" y="563107"/>
                </a:lnTo>
                <a:lnTo>
                  <a:pt x="846547" y="570544"/>
                </a:lnTo>
                <a:lnTo>
                  <a:pt x="880153" y="592854"/>
                </a:lnTo>
                <a:lnTo>
                  <a:pt x="850406" y="563107"/>
                </a:lnTo>
                <a:close/>
              </a:path>
            </a:pathLst>
          </a:custGeom>
          <a:solidFill>
            <a:srgbClr val="407C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414190" y="761695"/>
            <a:ext cx="646430" cy="646430"/>
          </a:xfrm>
          <a:custGeom>
            <a:avLst/>
            <a:gdLst/>
            <a:ahLst/>
            <a:cxnLst/>
            <a:rect l="l" t="t" r="r" b="b"/>
            <a:pathLst>
              <a:path w="646430" h="646430">
                <a:moveTo>
                  <a:pt x="101566" y="0"/>
                </a:moveTo>
                <a:lnTo>
                  <a:pt x="63345" y="7436"/>
                </a:lnTo>
                <a:lnTo>
                  <a:pt x="29746" y="29746"/>
                </a:lnTo>
                <a:lnTo>
                  <a:pt x="7436" y="63347"/>
                </a:lnTo>
                <a:lnTo>
                  <a:pt x="0" y="101573"/>
                </a:lnTo>
                <a:lnTo>
                  <a:pt x="7436" y="139801"/>
                </a:lnTo>
                <a:lnTo>
                  <a:pt x="29746" y="173408"/>
                </a:lnTo>
                <a:lnTo>
                  <a:pt x="472963" y="616613"/>
                </a:lnTo>
                <a:lnTo>
                  <a:pt x="506569" y="638923"/>
                </a:lnTo>
                <a:lnTo>
                  <a:pt x="544793" y="646360"/>
                </a:lnTo>
                <a:lnTo>
                  <a:pt x="583015" y="638923"/>
                </a:lnTo>
                <a:lnTo>
                  <a:pt x="616613" y="616613"/>
                </a:lnTo>
                <a:lnTo>
                  <a:pt x="638923" y="583015"/>
                </a:lnTo>
                <a:lnTo>
                  <a:pt x="646360" y="544793"/>
                </a:lnTo>
                <a:lnTo>
                  <a:pt x="638923" y="506569"/>
                </a:lnTo>
                <a:lnTo>
                  <a:pt x="616613" y="472963"/>
                </a:lnTo>
                <a:lnTo>
                  <a:pt x="173396" y="29746"/>
                </a:lnTo>
                <a:lnTo>
                  <a:pt x="139790" y="7436"/>
                </a:lnTo>
                <a:lnTo>
                  <a:pt x="101566" y="0"/>
                </a:lnTo>
                <a:close/>
              </a:path>
            </a:pathLst>
          </a:custGeom>
          <a:solidFill>
            <a:srgbClr val="182F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094477" y="0"/>
            <a:ext cx="358140" cy="213995"/>
          </a:xfrm>
          <a:custGeom>
            <a:avLst/>
            <a:gdLst/>
            <a:ahLst/>
            <a:cxnLst/>
            <a:rect l="l" t="t" r="r" b="b"/>
            <a:pathLst>
              <a:path w="358139" h="213995">
                <a:moveTo>
                  <a:pt x="287299" y="0"/>
                </a:moveTo>
                <a:lnTo>
                  <a:pt x="0" y="0"/>
                </a:lnTo>
                <a:lnTo>
                  <a:pt x="213994" y="213994"/>
                </a:lnTo>
                <a:lnTo>
                  <a:pt x="191676" y="180388"/>
                </a:lnTo>
                <a:lnTo>
                  <a:pt x="184237" y="142164"/>
                </a:lnTo>
                <a:lnTo>
                  <a:pt x="191676" y="103942"/>
                </a:lnTo>
                <a:lnTo>
                  <a:pt x="213994" y="70344"/>
                </a:lnTo>
                <a:lnTo>
                  <a:pt x="247592" y="48034"/>
                </a:lnTo>
                <a:lnTo>
                  <a:pt x="285814" y="40597"/>
                </a:lnTo>
                <a:lnTo>
                  <a:pt x="327897" y="40597"/>
                </a:lnTo>
                <a:lnTo>
                  <a:pt x="287299" y="0"/>
                </a:lnTo>
                <a:close/>
              </a:path>
              <a:path w="358139" h="213995">
                <a:moveTo>
                  <a:pt x="327897" y="40597"/>
                </a:moveTo>
                <a:lnTo>
                  <a:pt x="285814" y="40597"/>
                </a:lnTo>
                <a:lnTo>
                  <a:pt x="324038" y="48034"/>
                </a:lnTo>
                <a:lnTo>
                  <a:pt x="357643" y="70344"/>
                </a:lnTo>
                <a:lnTo>
                  <a:pt x="327897" y="40597"/>
                </a:lnTo>
                <a:close/>
              </a:path>
            </a:pathLst>
          </a:custGeom>
          <a:solidFill>
            <a:srgbClr val="182F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079" y="641406"/>
            <a:ext cx="1235075" cy="1378585"/>
          </a:xfrm>
          <a:custGeom>
            <a:avLst/>
            <a:gdLst/>
            <a:ahLst/>
            <a:cxnLst/>
            <a:rect l="l" t="t" r="r" b="b"/>
            <a:pathLst>
              <a:path w="1235075" h="1378585">
                <a:moveTo>
                  <a:pt x="0" y="0"/>
                </a:moveTo>
                <a:lnTo>
                  <a:pt x="0" y="287299"/>
                </a:lnTo>
                <a:lnTo>
                  <a:pt x="1061497" y="1348797"/>
                </a:lnTo>
                <a:lnTo>
                  <a:pt x="1095103" y="1371107"/>
                </a:lnTo>
                <a:lnTo>
                  <a:pt x="1133327" y="1378544"/>
                </a:lnTo>
                <a:lnTo>
                  <a:pt x="1171549" y="1371107"/>
                </a:lnTo>
                <a:lnTo>
                  <a:pt x="1205147" y="1348797"/>
                </a:lnTo>
                <a:lnTo>
                  <a:pt x="1227457" y="1315197"/>
                </a:lnTo>
                <a:lnTo>
                  <a:pt x="1234894" y="1276971"/>
                </a:lnTo>
                <a:lnTo>
                  <a:pt x="1227457" y="1238742"/>
                </a:lnTo>
                <a:lnTo>
                  <a:pt x="1205147" y="1205135"/>
                </a:lnTo>
                <a:lnTo>
                  <a:pt x="0" y="0"/>
                </a:lnTo>
                <a:close/>
              </a:path>
            </a:pathLst>
          </a:custGeom>
          <a:solidFill>
            <a:srgbClr val="78BE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083420" y="0"/>
            <a:ext cx="457834" cy="314325"/>
          </a:xfrm>
          <a:custGeom>
            <a:avLst/>
            <a:gdLst/>
            <a:ahLst/>
            <a:cxnLst/>
            <a:rect l="l" t="t" r="r" b="b"/>
            <a:pathLst>
              <a:path w="457834" h="314325">
                <a:moveTo>
                  <a:pt x="287310" y="0"/>
                </a:moveTo>
                <a:lnTo>
                  <a:pt x="0" y="0"/>
                </a:lnTo>
                <a:lnTo>
                  <a:pt x="284136" y="284136"/>
                </a:lnTo>
                <a:lnTo>
                  <a:pt x="317742" y="306446"/>
                </a:lnTo>
                <a:lnTo>
                  <a:pt x="355966" y="313883"/>
                </a:lnTo>
                <a:lnTo>
                  <a:pt x="394188" y="306446"/>
                </a:lnTo>
                <a:lnTo>
                  <a:pt x="427786" y="284136"/>
                </a:lnTo>
                <a:lnTo>
                  <a:pt x="450096" y="250536"/>
                </a:lnTo>
                <a:lnTo>
                  <a:pt x="457533" y="212310"/>
                </a:lnTo>
                <a:lnTo>
                  <a:pt x="450096" y="174082"/>
                </a:lnTo>
                <a:lnTo>
                  <a:pt x="427786" y="140474"/>
                </a:lnTo>
                <a:lnTo>
                  <a:pt x="28731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08843" y="0"/>
            <a:ext cx="659765" cy="515620"/>
          </a:xfrm>
          <a:custGeom>
            <a:avLst/>
            <a:gdLst/>
            <a:ahLst/>
            <a:cxnLst/>
            <a:rect l="l" t="t" r="r" b="b"/>
            <a:pathLst>
              <a:path w="659765" h="515620">
                <a:moveTo>
                  <a:pt x="287308" y="0"/>
                </a:moveTo>
                <a:lnTo>
                  <a:pt x="0" y="0"/>
                </a:lnTo>
                <a:lnTo>
                  <a:pt x="485775" y="485775"/>
                </a:lnTo>
                <a:lnTo>
                  <a:pt x="519380" y="508084"/>
                </a:lnTo>
                <a:lnTo>
                  <a:pt x="557604" y="515521"/>
                </a:lnTo>
                <a:lnTo>
                  <a:pt x="595826" y="508084"/>
                </a:lnTo>
                <a:lnTo>
                  <a:pt x="629424" y="485775"/>
                </a:lnTo>
                <a:lnTo>
                  <a:pt x="651734" y="452174"/>
                </a:lnTo>
                <a:lnTo>
                  <a:pt x="659171" y="413948"/>
                </a:lnTo>
                <a:lnTo>
                  <a:pt x="651734" y="375720"/>
                </a:lnTo>
                <a:lnTo>
                  <a:pt x="629424" y="342112"/>
                </a:lnTo>
                <a:lnTo>
                  <a:pt x="2873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8465" y="1129723"/>
            <a:ext cx="504190" cy="504190"/>
          </a:xfrm>
          <a:custGeom>
            <a:avLst/>
            <a:gdLst/>
            <a:ahLst/>
            <a:cxnLst/>
            <a:rect l="l" t="t" r="r" b="b"/>
            <a:pathLst>
              <a:path w="504190" h="504189">
                <a:moveTo>
                  <a:pt x="0" y="143662"/>
                </a:moveTo>
                <a:lnTo>
                  <a:pt x="360464" y="504126"/>
                </a:lnTo>
                <a:lnTo>
                  <a:pt x="338154" y="470526"/>
                </a:lnTo>
                <a:lnTo>
                  <a:pt x="330717" y="432300"/>
                </a:lnTo>
                <a:lnTo>
                  <a:pt x="338154" y="394071"/>
                </a:lnTo>
                <a:lnTo>
                  <a:pt x="360464" y="360464"/>
                </a:lnTo>
                <a:lnTo>
                  <a:pt x="394069" y="338154"/>
                </a:lnTo>
                <a:lnTo>
                  <a:pt x="432293" y="330717"/>
                </a:lnTo>
                <a:lnTo>
                  <a:pt x="474367" y="330717"/>
                </a:lnTo>
                <a:lnTo>
                  <a:pt x="317058" y="173408"/>
                </a:lnTo>
                <a:lnTo>
                  <a:pt x="71829" y="173408"/>
                </a:lnTo>
                <a:lnTo>
                  <a:pt x="33605" y="165972"/>
                </a:lnTo>
                <a:lnTo>
                  <a:pt x="0" y="143662"/>
                </a:lnTo>
                <a:close/>
              </a:path>
              <a:path w="504190" h="504189">
                <a:moveTo>
                  <a:pt x="474367" y="330717"/>
                </a:moveTo>
                <a:lnTo>
                  <a:pt x="432293" y="330717"/>
                </a:lnTo>
                <a:lnTo>
                  <a:pt x="470515" y="338154"/>
                </a:lnTo>
                <a:lnTo>
                  <a:pt x="504113" y="360464"/>
                </a:lnTo>
                <a:lnTo>
                  <a:pt x="474367" y="330717"/>
                </a:lnTo>
                <a:close/>
              </a:path>
              <a:path w="504190" h="504189">
                <a:moveTo>
                  <a:pt x="143649" y="0"/>
                </a:moveTo>
                <a:lnTo>
                  <a:pt x="165959" y="33607"/>
                </a:lnTo>
                <a:lnTo>
                  <a:pt x="173396" y="71835"/>
                </a:lnTo>
                <a:lnTo>
                  <a:pt x="165959" y="110061"/>
                </a:lnTo>
                <a:lnTo>
                  <a:pt x="143649" y="143662"/>
                </a:lnTo>
                <a:lnTo>
                  <a:pt x="110051" y="165972"/>
                </a:lnTo>
                <a:lnTo>
                  <a:pt x="71829" y="173408"/>
                </a:lnTo>
                <a:lnTo>
                  <a:pt x="317058" y="173408"/>
                </a:lnTo>
                <a:lnTo>
                  <a:pt x="143649" y="0"/>
                </a:lnTo>
                <a:close/>
              </a:path>
            </a:pathLst>
          </a:custGeom>
          <a:solidFill>
            <a:srgbClr val="407C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159509" y="70551"/>
            <a:ext cx="419100" cy="419100"/>
          </a:xfrm>
          <a:custGeom>
            <a:avLst/>
            <a:gdLst/>
            <a:ahLst/>
            <a:cxnLst/>
            <a:rect l="l" t="t" r="r" b="b"/>
            <a:pathLst>
              <a:path w="419100" h="419100">
                <a:moveTo>
                  <a:pt x="0" y="143649"/>
                </a:moveTo>
                <a:lnTo>
                  <a:pt x="275247" y="418909"/>
                </a:lnTo>
                <a:lnTo>
                  <a:pt x="252937" y="385309"/>
                </a:lnTo>
                <a:lnTo>
                  <a:pt x="245500" y="347083"/>
                </a:lnTo>
                <a:lnTo>
                  <a:pt x="252937" y="308854"/>
                </a:lnTo>
                <a:lnTo>
                  <a:pt x="275247" y="275247"/>
                </a:lnTo>
                <a:lnTo>
                  <a:pt x="308852" y="252937"/>
                </a:lnTo>
                <a:lnTo>
                  <a:pt x="347076" y="245500"/>
                </a:lnTo>
                <a:lnTo>
                  <a:pt x="389150" y="245500"/>
                </a:lnTo>
                <a:lnTo>
                  <a:pt x="317045" y="173396"/>
                </a:lnTo>
                <a:lnTo>
                  <a:pt x="71829" y="173396"/>
                </a:lnTo>
                <a:lnTo>
                  <a:pt x="33605" y="165959"/>
                </a:lnTo>
                <a:lnTo>
                  <a:pt x="0" y="143649"/>
                </a:lnTo>
                <a:close/>
              </a:path>
              <a:path w="419100" h="419100">
                <a:moveTo>
                  <a:pt x="389150" y="245500"/>
                </a:moveTo>
                <a:lnTo>
                  <a:pt x="347076" y="245500"/>
                </a:lnTo>
                <a:lnTo>
                  <a:pt x="385298" y="252937"/>
                </a:lnTo>
                <a:lnTo>
                  <a:pt x="418896" y="275247"/>
                </a:lnTo>
                <a:lnTo>
                  <a:pt x="389150" y="245500"/>
                </a:lnTo>
                <a:close/>
              </a:path>
              <a:path w="419100" h="419100">
                <a:moveTo>
                  <a:pt x="143649" y="0"/>
                </a:moveTo>
                <a:lnTo>
                  <a:pt x="165959" y="33605"/>
                </a:lnTo>
                <a:lnTo>
                  <a:pt x="173396" y="71829"/>
                </a:lnTo>
                <a:lnTo>
                  <a:pt x="165959" y="110051"/>
                </a:lnTo>
                <a:lnTo>
                  <a:pt x="143649" y="143649"/>
                </a:lnTo>
                <a:lnTo>
                  <a:pt x="110051" y="165959"/>
                </a:lnTo>
                <a:lnTo>
                  <a:pt x="71829" y="173396"/>
                </a:lnTo>
                <a:lnTo>
                  <a:pt x="317045" y="173396"/>
                </a:lnTo>
                <a:lnTo>
                  <a:pt x="143649" y="0"/>
                </a:lnTo>
                <a:close/>
              </a:path>
            </a:pathLst>
          </a:custGeom>
          <a:solidFill>
            <a:srgbClr val="78BE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96131" y="0"/>
            <a:ext cx="601345" cy="457834"/>
          </a:xfrm>
          <a:custGeom>
            <a:avLst/>
            <a:gdLst/>
            <a:ahLst/>
            <a:cxnLst/>
            <a:rect l="l" t="t" r="r" b="b"/>
            <a:pathLst>
              <a:path w="601344" h="457834">
                <a:moveTo>
                  <a:pt x="287309" y="0"/>
                </a:moveTo>
                <a:lnTo>
                  <a:pt x="0" y="0"/>
                </a:lnTo>
                <a:lnTo>
                  <a:pt x="427781" y="427781"/>
                </a:lnTo>
                <a:lnTo>
                  <a:pt x="461387" y="450091"/>
                </a:lnTo>
                <a:lnTo>
                  <a:pt x="499611" y="457528"/>
                </a:lnTo>
                <a:lnTo>
                  <a:pt x="537832" y="450091"/>
                </a:lnTo>
                <a:lnTo>
                  <a:pt x="571431" y="427781"/>
                </a:lnTo>
                <a:lnTo>
                  <a:pt x="593741" y="394181"/>
                </a:lnTo>
                <a:lnTo>
                  <a:pt x="601177" y="355955"/>
                </a:lnTo>
                <a:lnTo>
                  <a:pt x="593741" y="317726"/>
                </a:lnTo>
                <a:lnTo>
                  <a:pt x="571431" y="284119"/>
                </a:lnTo>
                <a:lnTo>
                  <a:pt x="287309" y="0"/>
                </a:lnTo>
                <a:close/>
              </a:path>
            </a:pathLst>
          </a:custGeom>
          <a:solidFill>
            <a:srgbClr val="407C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247421" y="2031392"/>
            <a:ext cx="303530" cy="304165"/>
          </a:xfrm>
          <a:custGeom>
            <a:avLst/>
            <a:gdLst/>
            <a:ahLst/>
            <a:cxnLst/>
            <a:rect l="l" t="t" r="r" b="b"/>
            <a:pathLst>
              <a:path w="303530" h="304164">
                <a:moveTo>
                  <a:pt x="101574" y="0"/>
                </a:moveTo>
                <a:lnTo>
                  <a:pt x="63350" y="7434"/>
                </a:lnTo>
                <a:lnTo>
                  <a:pt x="29744" y="29737"/>
                </a:lnTo>
                <a:lnTo>
                  <a:pt x="7435" y="63344"/>
                </a:lnTo>
                <a:lnTo>
                  <a:pt x="0" y="101573"/>
                </a:lnTo>
                <a:lnTo>
                  <a:pt x="7440" y="139799"/>
                </a:lnTo>
                <a:lnTo>
                  <a:pt x="29757" y="173399"/>
                </a:lnTo>
                <a:lnTo>
                  <a:pt x="130138" y="273792"/>
                </a:lnTo>
                <a:lnTo>
                  <a:pt x="163744" y="296102"/>
                </a:lnTo>
                <a:lnTo>
                  <a:pt x="201968" y="303539"/>
                </a:lnTo>
                <a:lnTo>
                  <a:pt x="240189" y="296102"/>
                </a:lnTo>
                <a:lnTo>
                  <a:pt x="273788" y="273792"/>
                </a:lnTo>
                <a:lnTo>
                  <a:pt x="296098" y="240192"/>
                </a:lnTo>
                <a:lnTo>
                  <a:pt x="303534" y="201966"/>
                </a:lnTo>
                <a:lnTo>
                  <a:pt x="296098" y="163738"/>
                </a:lnTo>
                <a:lnTo>
                  <a:pt x="273788" y="130130"/>
                </a:lnTo>
                <a:lnTo>
                  <a:pt x="173394" y="29737"/>
                </a:lnTo>
                <a:lnTo>
                  <a:pt x="139796" y="7434"/>
                </a:lnTo>
                <a:lnTo>
                  <a:pt x="101574" y="0"/>
                </a:lnTo>
                <a:close/>
              </a:path>
            </a:pathLst>
          </a:custGeom>
          <a:solidFill>
            <a:srgbClr val="78BE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971644" y="1606450"/>
            <a:ext cx="387985" cy="387985"/>
          </a:xfrm>
          <a:custGeom>
            <a:avLst/>
            <a:gdLst/>
            <a:ahLst/>
            <a:cxnLst/>
            <a:rect l="l" t="t" r="r" b="b"/>
            <a:pathLst>
              <a:path w="387985" h="387985">
                <a:moveTo>
                  <a:pt x="101574" y="0"/>
                </a:moveTo>
                <a:lnTo>
                  <a:pt x="63354" y="7439"/>
                </a:lnTo>
                <a:lnTo>
                  <a:pt x="29756" y="29756"/>
                </a:lnTo>
                <a:lnTo>
                  <a:pt x="7439" y="63352"/>
                </a:lnTo>
                <a:lnTo>
                  <a:pt x="0" y="101568"/>
                </a:lnTo>
                <a:lnTo>
                  <a:pt x="7439" y="139784"/>
                </a:lnTo>
                <a:lnTo>
                  <a:pt x="29756" y="173380"/>
                </a:lnTo>
                <a:lnTo>
                  <a:pt x="214591" y="358228"/>
                </a:lnTo>
                <a:lnTo>
                  <a:pt x="248197" y="380538"/>
                </a:lnTo>
                <a:lnTo>
                  <a:pt x="286421" y="387975"/>
                </a:lnTo>
                <a:lnTo>
                  <a:pt x="324643" y="380538"/>
                </a:lnTo>
                <a:lnTo>
                  <a:pt x="358241" y="358228"/>
                </a:lnTo>
                <a:lnTo>
                  <a:pt x="380551" y="324635"/>
                </a:lnTo>
                <a:lnTo>
                  <a:pt x="387988" y="286413"/>
                </a:lnTo>
                <a:lnTo>
                  <a:pt x="380551" y="248186"/>
                </a:lnTo>
                <a:lnTo>
                  <a:pt x="358241" y="214579"/>
                </a:lnTo>
                <a:lnTo>
                  <a:pt x="173393" y="29756"/>
                </a:lnTo>
                <a:lnTo>
                  <a:pt x="139794" y="7439"/>
                </a:lnTo>
                <a:lnTo>
                  <a:pt x="101574" y="0"/>
                </a:lnTo>
                <a:close/>
              </a:path>
            </a:pathLst>
          </a:custGeom>
          <a:solidFill>
            <a:srgbClr val="FF66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079" y="0"/>
            <a:ext cx="1364615" cy="1287780"/>
          </a:xfrm>
          <a:custGeom>
            <a:avLst/>
            <a:gdLst/>
            <a:ahLst/>
            <a:cxnLst/>
            <a:rect l="l" t="t" r="r" b="b"/>
            <a:pathLst>
              <a:path w="1364615" h="1287780">
                <a:moveTo>
                  <a:pt x="220486" y="0"/>
                </a:moveTo>
                <a:lnTo>
                  <a:pt x="0" y="0"/>
                </a:lnTo>
                <a:lnTo>
                  <a:pt x="0" y="66812"/>
                </a:lnTo>
                <a:lnTo>
                  <a:pt x="1220476" y="1287288"/>
                </a:lnTo>
                <a:lnTo>
                  <a:pt x="1198166" y="1253692"/>
                </a:lnTo>
                <a:lnTo>
                  <a:pt x="1190729" y="1215474"/>
                </a:lnTo>
                <a:lnTo>
                  <a:pt x="1198166" y="1177255"/>
                </a:lnTo>
                <a:lnTo>
                  <a:pt x="1220476" y="1143651"/>
                </a:lnTo>
                <a:lnTo>
                  <a:pt x="1254081" y="1121334"/>
                </a:lnTo>
                <a:lnTo>
                  <a:pt x="1292305" y="1113895"/>
                </a:lnTo>
                <a:lnTo>
                  <a:pt x="1334370" y="1113895"/>
                </a:lnTo>
                <a:lnTo>
                  <a:pt x="220486" y="0"/>
                </a:lnTo>
                <a:close/>
              </a:path>
              <a:path w="1364615" h="1287780">
                <a:moveTo>
                  <a:pt x="1334370" y="1113895"/>
                </a:moveTo>
                <a:lnTo>
                  <a:pt x="1292305" y="1113895"/>
                </a:lnTo>
                <a:lnTo>
                  <a:pt x="1330527" y="1121334"/>
                </a:lnTo>
                <a:lnTo>
                  <a:pt x="1364126" y="1143651"/>
                </a:lnTo>
                <a:lnTo>
                  <a:pt x="1334370" y="1113895"/>
                </a:lnTo>
                <a:close/>
              </a:path>
            </a:pathLst>
          </a:custGeom>
          <a:solidFill>
            <a:srgbClr val="FF66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079" y="354100"/>
            <a:ext cx="990600" cy="1134110"/>
          </a:xfrm>
          <a:custGeom>
            <a:avLst/>
            <a:gdLst/>
            <a:ahLst/>
            <a:cxnLst/>
            <a:rect l="l" t="t" r="r" b="b"/>
            <a:pathLst>
              <a:path w="990600" h="1134110">
                <a:moveTo>
                  <a:pt x="0" y="0"/>
                </a:moveTo>
                <a:lnTo>
                  <a:pt x="0" y="287305"/>
                </a:lnTo>
                <a:lnTo>
                  <a:pt x="846422" y="1133727"/>
                </a:lnTo>
                <a:lnTo>
                  <a:pt x="824112" y="1100129"/>
                </a:lnTo>
                <a:lnTo>
                  <a:pt x="816677" y="1061908"/>
                </a:lnTo>
                <a:lnTo>
                  <a:pt x="824117" y="1023688"/>
                </a:lnTo>
                <a:lnTo>
                  <a:pt x="846434" y="990090"/>
                </a:lnTo>
                <a:lnTo>
                  <a:pt x="880032" y="967773"/>
                </a:lnTo>
                <a:lnTo>
                  <a:pt x="918253" y="960334"/>
                </a:lnTo>
                <a:lnTo>
                  <a:pt x="960316" y="960334"/>
                </a:lnTo>
                <a:lnTo>
                  <a:pt x="0" y="0"/>
                </a:lnTo>
                <a:close/>
              </a:path>
              <a:path w="990600" h="1134110">
                <a:moveTo>
                  <a:pt x="960316" y="960334"/>
                </a:moveTo>
                <a:lnTo>
                  <a:pt x="918253" y="960334"/>
                </a:lnTo>
                <a:lnTo>
                  <a:pt x="956473" y="967773"/>
                </a:lnTo>
                <a:lnTo>
                  <a:pt x="990071" y="990090"/>
                </a:lnTo>
                <a:lnTo>
                  <a:pt x="960316" y="960334"/>
                </a:lnTo>
                <a:close/>
              </a:path>
            </a:pathLst>
          </a:custGeom>
          <a:solidFill>
            <a:srgbClr val="78BE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079" y="89577"/>
            <a:ext cx="1312545" cy="1433195"/>
          </a:xfrm>
          <a:custGeom>
            <a:avLst/>
            <a:gdLst/>
            <a:ahLst/>
            <a:cxnLst/>
            <a:rect l="l" t="t" r="r" b="b"/>
            <a:pathLst>
              <a:path w="1312545" h="1433195">
                <a:moveTo>
                  <a:pt x="0" y="0"/>
                </a:moveTo>
                <a:lnTo>
                  <a:pt x="0" y="264540"/>
                </a:lnTo>
                <a:lnTo>
                  <a:pt x="1138579" y="1403119"/>
                </a:lnTo>
                <a:lnTo>
                  <a:pt x="1172184" y="1425429"/>
                </a:lnTo>
                <a:lnTo>
                  <a:pt x="1210408" y="1432866"/>
                </a:lnTo>
                <a:lnTo>
                  <a:pt x="1248630" y="1425429"/>
                </a:lnTo>
                <a:lnTo>
                  <a:pt x="1282228" y="1403119"/>
                </a:lnTo>
                <a:lnTo>
                  <a:pt x="1304538" y="1369519"/>
                </a:lnTo>
                <a:lnTo>
                  <a:pt x="1311975" y="1331293"/>
                </a:lnTo>
                <a:lnTo>
                  <a:pt x="1304538" y="1293064"/>
                </a:lnTo>
                <a:lnTo>
                  <a:pt x="1282228" y="1259457"/>
                </a:lnTo>
                <a:lnTo>
                  <a:pt x="47839" y="25080"/>
                </a:lnTo>
                <a:lnTo>
                  <a:pt x="14241" y="2770"/>
                </a:lnTo>
                <a:lnTo>
                  <a:pt x="0" y="0"/>
                </a:lnTo>
                <a:close/>
              </a:path>
            </a:pathLst>
          </a:custGeom>
          <a:solidFill>
            <a:srgbClr val="FF66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339497" y="1548879"/>
            <a:ext cx="203142" cy="20314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25902" y="1109861"/>
            <a:ext cx="203142" cy="20315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929749" y="553492"/>
            <a:ext cx="203142" cy="20315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790997" y="2149547"/>
            <a:ext cx="203142" cy="20314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079" y="66815"/>
            <a:ext cx="804545" cy="948055"/>
          </a:xfrm>
          <a:custGeom>
            <a:avLst/>
            <a:gdLst/>
            <a:ahLst/>
            <a:cxnLst/>
            <a:rect l="l" t="t" r="r" b="b"/>
            <a:pathLst>
              <a:path w="804545" h="948055">
                <a:moveTo>
                  <a:pt x="0" y="0"/>
                </a:moveTo>
                <a:lnTo>
                  <a:pt x="0" y="287304"/>
                </a:lnTo>
                <a:lnTo>
                  <a:pt x="630528" y="917832"/>
                </a:lnTo>
                <a:lnTo>
                  <a:pt x="664133" y="940142"/>
                </a:lnTo>
                <a:lnTo>
                  <a:pt x="702357" y="947579"/>
                </a:lnTo>
                <a:lnTo>
                  <a:pt x="740579" y="940142"/>
                </a:lnTo>
                <a:lnTo>
                  <a:pt x="774178" y="917832"/>
                </a:lnTo>
                <a:lnTo>
                  <a:pt x="796487" y="884232"/>
                </a:lnTo>
                <a:lnTo>
                  <a:pt x="803924" y="846006"/>
                </a:lnTo>
                <a:lnTo>
                  <a:pt x="796487" y="807777"/>
                </a:lnTo>
                <a:lnTo>
                  <a:pt x="774178" y="774170"/>
                </a:lnTo>
                <a:lnTo>
                  <a:pt x="0" y="0"/>
                </a:lnTo>
                <a:close/>
              </a:path>
            </a:pathLst>
          </a:custGeom>
          <a:solidFill>
            <a:srgbClr val="407C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54843" y="76937"/>
            <a:ext cx="457834" cy="457834"/>
          </a:xfrm>
          <a:custGeom>
            <a:avLst/>
            <a:gdLst/>
            <a:ahLst/>
            <a:cxnLst/>
            <a:rect l="l" t="t" r="r" b="b"/>
            <a:pathLst>
              <a:path w="457834" h="457834">
                <a:moveTo>
                  <a:pt x="0" y="143649"/>
                </a:moveTo>
                <a:lnTo>
                  <a:pt x="314185" y="457835"/>
                </a:lnTo>
                <a:lnTo>
                  <a:pt x="291875" y="424236"/>
                </a:lnTo>
                <a:lnTo>
                  <a:pt x="284438" y="386014"/>
                </a:lnTo>
                <a:lnTo>
                  <a:pt x="291875" y="347790"/>
                </a:lnTo>
                <a:lnTo>
                  <a:pt x="314185" y="314185"/>
                </a:lnTo>
                <a:lnTo>
                  <a:pt x="347790" y="291875"/>
                </a:lnTo>
                <a:lnTo>
                  <a:pt x="386014" y="284438"/>
                </a:lnTo>
                <a:lnTo>
                  <a:pt x="428088" y="284438"/>
                </a:lnTo>
                <a:lnTo>
                  <a:pt x="317045" y="173396"/>
                </a:lnTo>
                <a:lnTo>
                  <a:pt x="71829" y="173396"/>
                </a:lnTo>
                <a:lnTo>
                  <a:pt x="33605" y="165959"/>
                </a:lnTo>
                <a:lnTo>
                  <a:pt x="0" y="143649"/>
                </a:lnTo>
                <a:close/>
              </a:path>
              <a:path w="457834" h="457834">
                <a:moveTo>
                  <a:pt x="428088" y="284438"/>
                </a:moveTo>
                <a:lnTo>
                  <a:pt x="386014" y="284438"/>
                </a:lnTo>
                <a:lnTo>
                  <a:pt x="424236" y="291875"/>
                </a:lnTo>
                <a:lnTo>
                  <a:pt x="457834" y="314185"/>
                </a:lnTo>
                <a:lnTo>
                  <a:pt x="428088" y="284438"/>
                </a:lnTo>
                <a:close/>
              </a:path>
              <a:path w="457834" h="457834">
                <a:moveTo>
                  <a:pt x="143649" y="0"/>
                </a:moveTo>
                <a:lnTo>
                  <a:pt x="165959" y="33605"/>
                </a:lnTo>
                <a:lnTo>
                  <a:pt x="173396" y="71829"/>
                </a:lnTo>
                <a:lnTo>
                  <a:pt x="165959" y="110051"/>
                </a:lnTo>
                <a:lnTo>
                  <a:pt x="143649" y="143649"/>
                </a:lnTo>
                <a:lnTo>
                  <a:pt x="110051" y="165959"/>
                </a:lnTo>
                <a:lnTo>
                  <a:pt x="71829" y="173396"/>
                </a:lnTo>
                <a:lnTo>
                  <a:pt x="317045" y="173396"/>
                </a:lnTo>
                <a:lnTo>
                  <a:pt x="14364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079" y="641396"/>
            <a:ext cx="274955" cy="418465"/>
          </a:xfrm>
          <a:custGeom>
            <a:avLst/>
            <a:gdLst/>
            <a:ahLst/>
            <a:cxnLst/>
            <a:rect l="l" t="t" r="r" b="b"/>
            <a:pathLst>
              <a:path w="274955" h="418465">
                <a:moveTo>
                  <a:pt x="0" y="0"/>
                </a:moveTo>
                <a:lnTo>
                  <a:pt x="0" y="287310"/>
                </a:lnTo>
                <a:lnTo>
                  <a:pt x="101382" y="388692"/>
                </a:lnTo>
                <a:lnTo>
                  <a:pt x="134988" y="411002"/>
                </a:lnTo>
                <a:lnTo>
                  <a:pt x="173212" y="418439"/>
                </a:lnTo>
                <a:lnTo>
                  <a:pt x="211434" y="411002"/>
                </a:lnTo>
                <a:lnTo>
                  <a:pt x="245032" y="388692"/>
                </a:lnTo>
                <a:lnTo>
                  <a:pt x="267342" y="355092"/>
                </a:lnTo>
                <a:lnTo>
                  <a:pt x="274779" y="316866"/>
                </a:lnTo>
                <a:lnTo>
                  <a:pt x="267342" y="278638"/>
                </a:lnTo>
                <a:lnTo>
                  <a:pt x="245032" y="24503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079" y="928043"/>
            <a:ext cx="267970" cy="411480"/>
          </a:xfrm>
          <a:custGeom>
            <a:avLst/>
            <a:gdLst/>
            <a:ahLst/>
            <a:cxnLst/>
            <a:rect l="l" t="t" r="r" b="b"/>
            <a:pathLst>
              <a:path w="267970" h="411480">
                <a:moveTo>
                  <a:pt x="0" y="0"/>
                </a:moveTo>
                <a:lnTo>
                  <a:pt x="0" y="287299"/>
                </a:lnTo>
                <a:lnTo>
                  <a:pt x="94034" y="381334"/>
                </a:lnTo>
                <a:lnTo>
                  <a:pt x="127640" y="403643"/>
                </a:lnTo>
                <a:lnTo>
                  <a:pt x="165864" y="411080"/>
                </a:lnTo>
                <a:lnTo>
                  <a:pt x="204085" y="403643"/>
                </a:lnTo>
                <a:lnTo>
                  <a:pt x="237684" y="381334"/>
                </a:lnTo>
                <a:lnTo>
                  <a:pt x="259994" y="347735"/>
                </a:lnTo>
                <a:lnTo>
                  <a:pt x="267430" y="309513"/>
                </a:lnTo>
                <a:lnTo>
                  <a:pt x="259994" y="271289"/>
                </a:lnTo>
                <a:lnTo>
                  <a:pt x="237684" y="237684"/>
                </a:lnTo>
                <a:lnTo>
                  <a:pt x="0" y="0"/>
                </a:lnTo>
                <a:close/>
              </a:path>
            </a:pathLst>
          </a:custGeom>
          <a:solidFill>
            <a:srgbClr val="407C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747530" y="520452"/>
            <a:ext cx="237966" cy="23796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027811" y="88030"/>
            <a:ext cx="1014730" cy="1014730"/>
          </a:xfrm>
          <a:custGeom>
            <a:avLst/>
            <a:gdLst/>
            <a:ahLst/>
            <a:cxnLst/>
            <a:rect l="l" t="t" r="r" b="b"/>
            <a:pathLst>
              <a:path w="1014730" h="1014730">
                <a:moveTo>
                  <a:pt x="101576" y="0"/>
                </a:moveTo>
                <a:lnTo>
                  <a:pt x="63352" y="7436"/>
                </a:lnTo>
                <a:lnTo>
                  <a:pt x="29746" y="29746"/>
                </a:lnTo>
                <a:lnTo>
                  <a:pt x="7436" y="63352"/>
                </a:lnTo>
                <a:lnTo>
                  <a:pt x="0" y="101576"/>
                </a:lnTo>
                <a:lnTo>
                  <a:pt x="7436" y="139797"/>
                </a:lnTo>
                <a:lnTo>
                  <a:pt x="29746" y="173396"/>
                </a:lnTo>
                <a:lnTo>
                  <a:pt x="841060" y="984710"/>
                </a:lnTo>
                <a:lnTo>
                  <a:pt x="874666" y="1007020"/>
                </a:lnTo>
                <a:lnTo>
                  <a:pt x="912890" y="1014456"/>
                </a:lnTo>
                <a:lnTo>
                  <a:pt x="951111" y="1007020"/>
                </a:lnTo>
                <a:lnTo>
                  <a:pt x="984710" y="984710"/>
                </a:lnTo>
                <a:lnTo>
                  <a:pt x="1007020" y="951109"/>
                </a:lnTo>
                <a:lnTo>
                  <a:pt x="1014456" y="912883"/>
                </a:lnTo>
                <a:lnTo>
                  <a:pt x="1007020" y="874655"/>
                </a:lnTo>
                <a:lnTo>
                  <a:pt x="984710" y="841047"/>
                </a:lnTo>
                <a:lnTo>
                  <a:pt x="173396" y="29746"/>
                </a:lnTo>
                <a:lnTo>
                  <a:pt x="139797" y="7436"/>
                </a:lnTo>
                <a:lnTo>
                  <a:pt x="101576" y="0"/>
                </a:lnTo>
                <a:close/>
              </a:path>
            </a:pathLst>
          </a:custGeom>
          <a:solidFill>
            <a:srgbClr val="407C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062107" y="1122313"/>
            <a:ext cx="203142" cy="20315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716440" y="2649574"/>
            <a:ext cx="203142" cy="20315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381771" y="0"/>
            <a:ext cx="311150" cy="167005"/>
          </a:xfrm>
          <a:custGeom>
            <a:avLst/>
            <a:gdLst/>
            <a:ahLst/>
            <a:cxnLst/>
            <a:rect l="l" t="t" r="r" b="b"/>
            <a:pathLst>
              <a:path w="311150" h="167005">
                <a:moveTo>
                  <a:pt x="285125" y="0"/>
                </a:moveTo>
                <a:lnTo>
                  <a:pt x="0" y="0"/>
                </a:lnTo>
                <a:lnTo>
                  <a:pt x="137183" y="137183"/>
                </a:lnTo>
                <a:lnTo>
                  <a:pt x="170788" y="159493"/>
                </a:lnTo>
                <a:lnTo>
                  <a:pt x="209012" y="166929"/>
                </a:lnTo>
                <a:lnTo>
                  <a:pt x="247234" y="159493"/>
                </a:lnTo>
                <a:lnTo>
                  <a:pt x="280832" y="137183"/>
                </a:lnTo>
                <a:lnTo>
                  <a:pt x="303142" y="103584"/>
                </a:lnTo>
                <a:lnTo>
                  <a:pt x="310579" y="65363"/>
                </a:lnTo>
                <a:lnTo>
                  <a:pt x="303142" y="27138"/>
                </a:lnTo>
                <a:lnTo>
                  <a:pt x="285125" y="0"/>
                </a:lnTo>
                <a:close/>
              </a:path>
            </a:pathLst>
          </a:custGeom>
          <a:solidFill>
            <a:srgbClr val="182F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658007" y="0"/>
            <a:ext cx="496570" cy="353060"/>
          </a:xfrm>
          <a:custGeom>
            <a:avLst/>
            <a:gdLst/>
            <a:ahLst/>
            <a:cxnLst/>
            <a:rect l="l" t="t" r="r" b="b"/>
            <a:pathLst>
              <a:path w="496569" h="353060">
                <a:moveTo>
                  <a:pt x="287310" y="0"/>
                </a:moveTo>
                <a:lnTo>
                  <a:pt x="0" y="0"/>
                </a:lnTo>
                <a:lnTo>
                  <a:pt x="322944" y="322944"/>
                </a:lnTo>
                <a:lnTo>
                  <a:pt x="356550" y="345254"/>
                </a:lnTo>
                <a:lnTo>
                  <a:pt x="394774" y="352691"/>
                </a:lnTo>
                <a:lnTo>
                  <a:pt x="432995" y="345254"/>
                </a:lnTo>
                <a:lnTo>
                  <a:pt x="466594" y="322944"/>
                </a:lnTo>
                <a:lnTo>
                  <a:pt x="488904" y="289344"/>
                </a:lnTo>
                <a:lnTo>
                  <a:pt x="496340" y="251118"/>
                </a:lnTo>
                <a:lnTo>
                  <a:pt x="488904" y="212889"/>
                </a:lnTo>
                <a:lnTo>
                  <a:pt x="466594" y="179282"/>
                </a:lnTo>
                <a:lnTo>
                  <a:pt x="287310" y="0"/>
                </a:lnTo>
                <a:close/>
              </a:path>
            </a:pathLst>
          </a:custGeom>
          <a:solidFill>
            <a:srgbClr val="FF66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370713" y="0"/>
            <a:ext cx="586105" cy="442595"/>
          </a:xfrm>
          <a:custGeom>
            <a:avLst/>
            <a:gdLst/>
            <a:ahLst/>
            <a:cxnLst/>
            <a:rect l="l" t="t" r="r" b="b"/>
            <a:pathLst>
              <a:path w="586105" h="442595">
                <a:moveTo>
                  <a:pt x="287309" y="0"/>
                </a:moveTo>
                <a:lnTo>
                  <a:pt x="0" y="0"/>
                </a:lnTo>
                <a:lnTo>
                  <a:pt x="412625" y="412625"/>
                </a:lnTo>
                <a:lnTo>
                  <a:pt x="446231" y="434935"/>
                </a:lnTo>
                <a:lnTo>
                  <a:pt x="484455" y="442372"/>
                </a:lnTo>
                <a:lnTo>
                  <a:pt x="522676" y="434935"/>
                </a:lnTo>
                <a:lnTo>
                  <a:pt x="556275" y="412625"/>
                </a:lnTo>
                <a:lnTo>
                  <a:pt x="578585" y="379025"/>
                </a:lnTo>
                <a:lnTo>
                  <a:pt x="586021" y="340799"/>
                </a:lnTo>
                <a:lnTo>
                  <a:pt x="578585" y="302570"/>
                </a:lnTo>
                <a:lnTo>
                  <a:pt x="556275" y="268963"/>
                </a:lnTo>
                <a:lnTo>
                  <a:pt x="287309" y="0"/>
                </a:lnTo>
                <a:close/>
              </a:path>
            </a:pathLst>
          </a:custGeom>
          <a:solidFill>
            <a:srgbClr val="FF66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840944" y="39280"/>
            <a:ext cx="888365" cy="888365"/>
          </a:xfrm>
          <a:custGeom>
            <a:avLst/>
            <a:gdLst/>
            <a:ahLst/>
            <a:cxnLst/>
            <a:rect l="l" t="t" r="r" b="b"/>
            <a:pathLst>
              <a:path w="888364" h="888365">
                <a:moveTo>
                  <a:pt x="101576" y="0"/>
                </a:moveTo>
                <a:lnTo>
                  <a:pt x="63352" y="7436"/>
                </a:lnTo>
                <a:lnTo>
                  <a:pt x="29746" y="29746"/>
                </a:lnTo>
                <a:lnTo>
                  <a:pt x="7436" y="63352"/>
                </a:lnTo>
                <a:lnTo>
                  <a:pt x="0" y="101576"/>
                </a:lnTo>
                <a:lnTo>
                  <a:pt x="7436" y="139797"/>
                </a:lnTo>
                <a:lnTo>
                  <a:pt x="29746" y="173396"/>
                </a:lnTo>
                <a:lnTo>
                  <a:pt x="714975" y="858624"/>
                </a:lnTo>
                <a:lnTo>
                  <a:pt x="748580" y="880934"/>
                </a:lnTo>
                <a:lnTo>
                  <a:pt x="786804" y="888371"/>
                </a:lnTo>
                <a:lnTo>
                  <a:pt x="825026" y="880934"/>
                </a:lnTo>
                <a:lnTo>
                  <a:pt x="858624" y="858624"/>
                </a:lnTo>
                <a:lnTo>
                  <a:pt x="880934" y="825026"/>
                </a:lnTo>
                <a:lnTo>
                  <a:pt x="888371" y="786804"/>
                </a:lnTo>
                <a:lnTo>
                  <a:pt x="880934" y="748580"/>
                </a:lnTo>
                <a:lnTo>
                  <a:pt x="858624" y="714975"/>
                </a:lnTo>
                <a:lnTo>
                  <a:pt x="173396" y="29746"/>
                </a:lnTo>
                <a:lnTo>
                  <a:pt x="139797" y="7436"/>
                </a:lnTo>
                <a:lnTo>
                  <a:pt x="101576" y="0"/>
                </a:lnTo>
                <a:close/>
              </a:path>
            </a:pathLst>
          </a:custGeom>
          <a:solidFill>
            <a:srgbClr val="FF66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0318303" y="5349509"/>
            <a:ext cx="1437640" cy="1437640"/>
          </a:xfrm>
          <a:custGeom>
            <a:avLst/>
            <a:gdLst/>
            <a:ahLst/>
            <a:cxnLst/>
            <a:rect l="l" t="t" r="r" b="b"/>
            <a:pathLst>
              <a:path w="1437640" h="1437640">
                <a:moveTo>
                  <a:pt x="101566" y="0"/>
                </a:moveTo>
                <a:lnTo>
                  <a:pt x="63345" y="7436"/>
                </a:lnTo>
                <a:lnTo>
                  <a:pt x="29746" y="29746"/>
                </a:lnTo>
                <a:lnTo>
                  <a:pt x="7436" y="63339"/>
                </a:lnTo>
                <a:lnTo>
                  <a:pt x="0" y="101561"/>
                </a:lnTo>
                <a:lnTo>
                  <a:pt x="7436" y="139788"/>
                </a:lnTo>
                <a:lnTo>
                  <a:pt x="29746" y="173396"/>
                </a:lnTo>
                <a:lnTo>
                  <a:pt x="1264135" y="1407785"/>
                </a:lnTo>
                <a:lnTo>
                  <a:pt x="1297734" y="1430095"/>
                </a:lnTo>
                <a:lnTo>
                  <a:pt x="1335955" y="1437532"/>
                </a:lnTo>
                <a:lnTo>
                  <a:pt x="1374179" y="1430095"/>
                </a:lnTo>
                <a:lnTo>
                  <a:pt x="1407785" y="1407785"/>
                </a:lnTo>
                <a:lnTo>
                  <a:pt x="1430095" y="1374177"/>
                </a:lnTo>
                <a:lnTo>
                  <a:pt x="1437532" y="1335949"/>
                </a:lnTo>
                <a:lnTo>
                  <a:pt x="1430095" y="1297723"/>
                </a:lnTo>
                <a:lnTo>
                  <a:pt x="1407785" y="1264123"/>
                </a:lnTo>
                <a:lnTo>
                  <a:pt x="173396" y="29746"/>
                </a:lnTo>
                <a:lnTo>
                  <a:pt x="139790" y="7436"/>
                </a:lnTo>
                <a:lnTo>
                  <a:pt x="101566" y="0"/>
                </a:lnTo>
                <a:close/>
              </a:path>
            </a:pathLst>
          </a:custGeom>
          <a:solidFill>
            <a:srgbClr val="FF66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0284160" y="5602653"/>
            <a:ext cx="1399540" cy="1255395"/>
          </a:xfrm>
          <a:custGeom>
            <a:avLst/>
            <a:gdLst/>
            <a:ahLst/>
            <a:cxnLst/>
            <a:rect l="l" t="t" r="r" b="b"/>
            <a:pathLst>
              <a:path w="1399540" h="1255395">
                <a:moveTo>
                  <a:pt x="101566" y="0"/>
                </a:moveTo>
                <a:lnTo>
                  <a:pt x="63345" y="7436"/>
                </a:lnTo>
                <a:lnTo>
                  <a:pt x="29746" y="29746"/>
                </a:lnTo>
                <a:lnTo>
                  <a:pt x="7436" y="63345"/>
                </a:lnTo>
                <a:lnTo>
                  <a:pt x="0" y="101566"/>
                </a:lnTo>
                <a:lnTo>
                  <a:pt x="7436" y="139790"/>
                </a:lnTo>
                <a:lnTo>
                  <a:pt x="29746" y="173396"/>
                </a:lnTo>
                <a:lnTo>
                  <a:pt x="1111696" y="1255346"/>
                </a:lnTo>
                <a:lnTo>
                  <a:pt x="1398995" y="1255346"/>
                </a:lnTo>
                <a:lnTo>
                  <a:pt x="173396" y="29746"/>
                </a:lnTo>
                <a:lnTo>
                  <a:pt x="139790" y="7436"/>
                </a:lnTo>
                <a:lnTo>
                  <a:pt x="101566" y="0"/>
                </a:lnTo>
                <a:close/>
              </a:path>
            </a:pathLst>
          </a:custGeom>
          <a:solidFill>
            <a:srgbClr val="182F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1534272" y="4267132"/>
            <a:ext cx="657225" cy="800735"/>
          </a:xfrm>
          <a:custGeom>
            <a:avLst/>
            <a:gdLst/>
            <a:ahLst/>
            <a:cxnLst/>
            <a:rect l="l" t="t" r="r" b="b"/>
            <a:pathLst>
              <a:path w="657225" h="800735">
                <a:moveTo>
                  <a:pt x="101566" y="0"/>
                </a:moveTo>
                <a:lnTo>
                  <a:pt x="63345" y="7436"/>
                </a:lnTo>
                <a:lnTo>
                  <a:pt x="29746" y="29746"/>
                </a:lnTo>
                <a:lnTo>
                  <a:pt x="7436" y="63347"/>
                </a:lnTo>
                <a:lnTo>
                  <a:pt x="0" y="101573"/>
                </a:lnTo>
                <a:lnTo>
                  <a:pt x="7436" y="139801"/>
                </a:lnTo>
                <a:lnTo>
                  <a:pt x="29746" y="173408"/>
                </a:lnTo>
                <a:lnTo>
                  <a:pt x="656635" y="800291"/>
                </a:lnTo>
                <a:lnTo>
                  <a:pt x="656635" y="512985"/>
                </a:lnTo>
                <a:lnTo>
                  <a:pt x="173396" y="29746"/>
                </a:lnTo>
                <a:lnTo>
                  <a:pt x="139790" y="7436"/>
                </a:lnTo>
                <a:lnTo>
                  <a:pt x="101566" y="0"/>
                </a:lnTo>
                <a:close/>
              </a:path>
            </a:pathLst>
          </a:custGeom>
          <a:solidFill>
            <a:srgbClr val="182F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1841937" y="4000208"/>
            <a:ext cx="349250" cy="492759"/>
          </a:xfrm>
          <a:custGeom>
            <a:avLst/>
            <a:gdLst/>
            <a:ahLst/>
            <a:cxnLst/>
            <a:rect l="l" t="t" r="r" b="b"/>
            <a:pathLst>
              <a:path w="349250" h="492760">
                <a:moveTo>
                  <a:pt x="101566" y="0"/>
                </a:moveTo>
                <a:lnTo>
                  <a:pt x="63345" y="7436"/>
                </a:lnTo>
                <a:lnTo>
                  <a:pt x="29746" y="29746"/>
                </a:lnTo>
                <a:lnTo>
                  <a:pt x="7436" y="63346"/>
                </a:lnTo>
                <a:lnTo>
                  <a:pt x="0" y="101571"/>
                </a:lnTo>
                <a:lnTo>
                  <a:pt x="7436" y="139796"/>
                </a:lnTo>
                <a:lnTo>
                  <a:pt x="29746" y="173396"/>
                </a:lnTo>
                <a:lnTo>
                  <a:pt x="348969" y="492622"/>
                </a:lnTo>
                <a:lnTo>
                  <a:pt x="348969" y="205320"/>
                </a:lnTo>
                <a:lnTo>
                  <a:pt x="173396" y="29746"/>
                </a:lnTo>
                <a:lnTo>
                  <a:pt x="139790" y="7436"/>
                </a:lnTo>
                <a:lnTo>
                  <a:pt x="101566" y="0"/>
                </a:lnTo>
                <a:close/>
              </a:path>
            </a:pathLst>
          </a:custGeom>
          <a:solidFill>
            <a:srgbClr val="FF66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1890422" y="4335972"/>
            <a:ext cx="300990" cy="444500"/>
          </a:xfrm>
          <a:custGeom>
            <a:avLst/>
            <a:gdLst/>
            <a:ahLst/>
            <a:cxnLst/>
            <a:rect l="l" t="t" r="r" b="b"/>
            <a:pathLst>
              <a:path w="300990" h="444500">
                <a:moveTo>
                  <a:pt x="0" y="143649"/>
                </a:moveTo>
                <a:lnTo>
                  <a:pt x="300486" y="444145"/>
                </a:lnTo>
                <a:lnTo>
                  <a:pt x="300486" y="173396"/>
                </a:lnTo>
                <a:lnTo>
                  <a:pt x="71818" y="173396"/>
                </a:lnTo>
                <a:lnTo>
                  <a:pt x="33598" y="165959"/>
                </a:lnTo>
                <a:lnTo>
                  <a:pt x="0" y="143649"/>
                </a:lnTo>
                <a:close/>
              </a:path>
              <a:path w="300990" h="444500">
                <a:moveTo>
                  <a:pt x="143637" y="0"/>
                </a:moveTo>
                <a:lnTo>
                  <a:pt x="165954" y="33605"/>
                </a:lnTo>
                <a:lnTo>
                  <a:pt x="173393" y="71829"/>
                </a:lnTo>
                <a:lnTo>
                  <a:pt x="165954" y="110051"/>
                </a:lnTo>
                <a:lnTo>
                  <a:pt x="143637" y="143649"/>
                </a:lnTo>
                <a:lnTo>
                  <a:pt x="110038" y="165959"/>
                </a:lnTo>
                <a:lnTo>
                  <a:pt x="71818" y="173396"/>
                </a:lnTo>
                <a:lnTo>
                  <a:pt x="300486" y="173396"/>
                </a:lnTo>
                <a:lnTo>
                  <a:pt x="300486" y="156849"/>
                </a:lnTo>
                <a:lnTo>
                  <a:pt x="143637" y="0"/>
                </a:lnTo>
                <a:close/>
              </a:path>
            </a:pathLst>
          </a:custGeom>
          <a:solidFill>
            <a:srgbClr val="FF66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1660117" y="4680270"/>
            <a:ext cx="530860" cy="675005"/>
          </a:xfrm>
          <a:custGeom>
            <a:avLst/>
            <a:gdLst/>
            <a:ahLst/>
            <a:cxnLst/>
            <a:rect l="l" t="t" r="r" b="b"/>
            <a:pathLst>
              <a:path w="530859" h="675004">
                <a:moveTo>
                  <a:pt x="0" y="143649"/>
                </a:moveTo>
                <a:lnTo>
                  <a:pt x="530790" y="674448"/>
                </a:lnTo>
                <a:lnTo>
                  <a:pt x="530790" y="387140"/>
                </a:lnTo>
                <a:lnTo>
                  <a:pt x="317055" y="173405"/>
                </a:lnTo>
                <a:lnTo>
                  <a:pt x="71820" y="173405"/>
                </a:lnTo>
                <a:lnTo>
                  <a:pt x="33598" y="165966"/>
                </a:lnTo>
                <a:lnTo>
                  <a:pt x="0" y="143649"/>
                </a:lnTo>
                <a:close/>
              </a:path>
              <a:path w="530859" h="675004">
                <a:moveTo>
                  <a:pt x="143649" y="0"/>
                </a:moveTo>
                <a:lnTo>
                  <a:pt x="165959" y="33600"/>
                </a:lnTo>
                <a:lnTo>
                  <a:pt x="173396" y="71824"/>
                </a:lnTo>
                <a:lnTo>
                  <a:pt x="165959" y="110049"/>
                </a:lnTo>
                <a:lnTo>
                  <a:pt x="143649" y="143649"/>
                </a:lnTo>
                <a:lnTo>
                  <a:pt x="110044" y="165966"/>
                </a:lnTo>
                <a:lnTo>
                  <a:pt x="71820" y="173405"/>
                </a:lnTo>
                <a:lnTo>
                  <a:pt x="317055" y="173405"/>
                </a:lnTo>
                <a:lnTo>
                  <a:pt x="143649" y="0"/>
                </a:lnTo>
                <a:close/>
              </a:path>
            </a:pathLst>
          </a:custGeom>
          <a:solidFill>
            <a:srgbClr val="182F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9616554" y="5509636"/>
            <a:ext cx="1492250" cy="1348740"/>
          </a:xfrm>
          <a:custGeom>
            <a:avLst/>
            <a:gdLst/>
            <a:ahLst/>
            <a:cxnLst/>
            <a:rect l="l" t="t" r="r" b="b"/>
            <a:pathLst>
              <a:path w="1492250" h="1348740">
                <a:moveTo>
                  <a:pt x="101566" y="0"/>
                </a:moveTo>
                <a:lnTo>
                  <a:pt x="63345" y="7436"/>
                </a:lnTo>
                <a:lnTo>
                  <a:pt x="29746" y="29746"/>
                </a:lnTo>
                <a:lnTo>
                  <a:pt x="7436" y="63345"/>
                </a:lnTo>
                <a:lnTo>
                  <a:pt x="0" y="101566"/>
                </a:lnTo>
                <a:lnTo>
                  <a:pt x="7436" y="139790"/>
                </a:lnTo>
                <a:lnTo>
                  <a:pt x="29746" y="173396"/>
                </a:lnTo>
                <a:lnTo>
                  <a:pt x="1204713" y="1348363"/>
                </a:lnTo>
                <a:lnTo>
                  <a:pt x="1492013" y="1348363"/>
                </a:lnTo>
                <a:lnTo>
                  <a:pt x="173396" y="29746"/>
                </a:lnTo>
                <a:lnTo>
                  <a:pt x="139790" y="7436"/>
                </a:lnTo>
                <a:lnTo>
                  <a:pt x="101566" y="0"/>
                </a:lnTo>
                <a:close/>
              </a:path>
            </a:pathLst>
          </a:custGeom>
          <a:solidFill>
            <a:srgbClr val="407C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1007837" y="6039029"/>
            <a:ext cx="962660" cy="819150"/>
          </a:xfrm>
          <a:custGeom>
            <a:avLst/>
            <a:gdLst/>
            <a:ahLst/>
            <a:cxnLst/>
            <a:rect l="l" t="t" r="r" b="b"/>
            <a:pathLst>
              <a:path w="962659" h="819150">
                <a:moveTo>
                  <a:pt x="101566" y="0"/>
                </a:moveTo>
                <a:lnTo>
                  <a:pt x="63345" y="7436"/>
                </a:lnTo>
                <a:lnTo>
                  <a:pt x="29746" y="29746"/>
                </a:lnTo>
                <a:lnTo>
                  <a:pt x="7436" y="63347"/>
                </a:lnTo>
                <a:lnTo>
                  <a:pt x="0" y="101573"/>
                </a:lnTo>
                <a:lnTo>
                  <a:pt x="7436" y="139801"/>
                </a:lnTo>
                <a:lnTo>
                  <a:pt x="29746" y="173408"/>
                </a:lnTo>
                <a:lnTo>
                  <a:pt x="675314" y="818970"/>
                </a:lnTo>
                <a:lnTo>
                  <a:pt x="962620" y="818970"/>
                </a:lnTo>
                <a:lnTo>
                  <a:pt x="173396" y="29746"/>
                </a:lnTo>
                <a:lnTo>
                  <a:pt x="139790" y="7436"/>
                </a:lnTo>
                <a:lnTo>
                  <a:pt x="101566" y="0"/>
                </a:lnTo>
                <a:close/>
              </a:path>
            </a:pathLst>
          </a:custGeom>
          <a:solidFill>
            <a:srgbClr val="407C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9293566" y="6335818"/>
            <a:ext cx="666115" cy="522605"/>
          </a:xfrm>
          <a:custGeom>
            <a:avLst/>
            <a:gdLst/>
            <a:ahLst/>
            <a:cxnLst/>
            <a:rect l="l" t="t" r="r" b="b"/>
            <a:pathLst>
              <a:path w="666115" h="522604">
                <a:moveTo>
                  <a:pt x="101566" y="0"/>
                </a:moveTo>
                <a:lnTo>
                  <a:pt x="63345" y="7436"/>
                </a:lnTo>
                <a:lnTo>
                  <a:pt x="29746" y="29746"/>
                </a:lnTo>
                <a:lnTo>
                  <a:pt x="7436" y="63339"/>
                </a:lnTo>
                <a:lnTo>
                  <a:pt x="0" y="101561"/>
                </a:lnTo>
                <a:lnTo>
                  <a:pt x="7436" y="139788"/>
                </a:lnTo>
                <a:lnTo>
                  <a:pt x="29746" y="173396"/>
                </a:lnTo>
                <a:lnTo>
                  <a:pt x="378531" y="522181"/>
                </a:lnTo>
                <a:lnTo>
                  <a:pt x="665836" y="522181"/>
                </a:lnTo>
                <a:lnTo>
                  <a:pt x="173396" y="29746"/>
                </a:lnTo>
                <a:lnTo>
                  <a:pt x="139790" y="7436"/>
                </a:lnTo>
                <a:lnTo>
                  <a:pt x="101566" y="0"/>
                </a:lnTo>
                <a:close/>
              </a:path>
            </a:pathLst>
          </a:custGeom>
          <a:solidFill>
            <a:srgbClr val="78BE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1953335" y="4686195"/>
            <a:ext cx="238125" cy="381635"/>
          </a:xfrm>
          <a:custGeom>
            <a:avLst/>
            <a:gdLst/>
            <a:ahLst/>
            <a:cxnLst/>
            <a:rect l="l" t="t" r="r" b="b"/>
            <a:pathLst>
              <a:path w="238125" h="381635">
                <a:moveTo>
                  <a:pt x="101566" y="0"/>
                </a:moveTo>
                <a:lnTo>
                  <a:pt x="63345" y="7436"/>
                </a:lnTo>
                <a:lnTo>
                  <a:pt x="29746" y="29746"/>
                </a:lnTo>
                <a:lnTo>
                  <a:pt x="7436" y="63345"/>
                </a:lnTo>
                <a:lnTo>
                  <a:pt x="0" y="101566"/>
                </a:lnTo>
                <a:lnTo>
                  <a:pt x="7436" y="139790"/>
                </a:lnTo>
                <a:lnTo>
                  <a:pt x="29746" y="173396"/>
                </a:lnTo>
                <a:lnTo>
                  <a:pt x="237571" y="381221"/>
                </a:lnTo>
                <a:lnTo>
                  <a:pt x="237571" y="93922"/>
                </a:lnTo>
                <a:lnTo>
                  <a:pt x="173396" y="29746"/>
                </a:lnTo>
                <a:lnTo>
                  <a:pt x="139790" y="7436"/>
                </a:lnTo>
                <a:lnTo>
                  <a:pt x="10156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1419204" y="4726651"/>
            <a:ext cx="772160" cy="915669"/>
          </a:xfrm>
          <a:custGeom>
            <a:avLst/>
            <a:gdLst/>
            <a:ahLst/>
            <a:cxnLst/>
            <a:rect l="l" t="t" r="r" b="b"/>
            <a:pathLst>
              <a:path w="772159" h="915670">
                <a:moveTo>
                  <a:pt x="101566" y="0"/>
                </a:moveTo>
                <a:lnTo>
                  <a:pt x="63345" y="7436"/>
                </a:lnTo>
                <a:lnTo>
                  <a:pt x="29746" y="29746"/>
                </a:lnTo>
                <a:lnTo>
                  <a:pt x="7436" y="63345"/>
                </a:lnTo>
                <a:lnTo>
                  <a:pt x="0" y="101566"/>
                </a:lnTo>
                <a:lnTo>
                  <a:pt x="7436" y="139790"/>
                </a:lnTo>
                <a:lnTo>
                  <a:pt x="29746" y="173396"/>
                </a:lnTo>
                <a:lnTo>
                  <a:pt x="771703" y="915353"/>
                </a:lnTo>
                <a:lnTo>
                  <a:pt x="771703" y="628047"/>
                </a:lnTo>
                <a:lnTo>
                  <a:pt x="173396" y="29746"/>
                </a:lnTo>
                <a:lnTo>
                  <a:pt x="139790" y="7436"/>
                </a:lnTo>
                <a:lnTo>
                  <a:pt x="101566" y="0"/>
                </a:lnTo>
                <a:close/>
              </a:path>
            </a:pathLst>
          </a:custGeom>
          <a:solidFill>
            <a:srgbClr val="407C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8762064" y="6378892"/>
            <a:ext cx="622935" cy="479425"/>
          </a:xfrm>
          <a:custGeom>
            <a:avLst/>
            <a:gdLst/>
            <a:ahLst/>
            <a:cxnLst/>
            <a:rect l="l" t="t" r="r" b="b"/>
            <a:pathLst>
              <a:path w="622934" h="479425">
                <a:moveTo>
                  <a:pt x="101566" y="0"/>
                </a:moveTo>
                <a:lnTo>
                  <a:pt x="63345" y="7436"/>
                </a:lnTo>
                <a:lnTo>
                  <a:pt x="29746" y="29746"/>
                </a:lnTo>
                <a:lnTo>
                  <a:pt x="7436" y="63347"/>
                </a:lnTo>
                <a:lnTo>
                  <a:pt x="0" y="101573"/>
                </a:lnTo>
                <a:lnTo>
                  <a:pt x="7436" y="139801"/>
                </a:lnTo>
                <a:lnTo>
                  <a:pt x="29746" y="173408"/>
                </a:lnTo>
                <a:lnTo>
                  <a:pt x="335448" y="479108"/>
                </a:lnTo>
                <a:lnTo>
                  <a:pt x="622757" y="479108"/>
                </a:lnTo>
                <a:lnTo>
                  <a:pt x="173396" y="29746"/>
                </a:lnTo>
                <a:lnTo>
                  <a:pt x="139790" y="7436"/>
                </a:lnTo>
                <a:lnTo>
                  <a:pt x="101566" y="0"/>
                </a:lnTo>
                <a:close/>
              </a:path>
            </a:pathLst>
          </a:custGeom>
          <a:solidFill>
            <a:srgbClr val="407C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8383489" y="6000322"/>
            <a:ext cx="262255" cy="262255"/>
          </a:xfrm>
          <a:custGeom>
            <a:avLst/>
            <a:gdLst/>
            <a:ahLst/>
            <a:cxnLst/>
            <a:rect l="l" t="t" r="r" b="b"/>
            <a:pathLst>
              <a:path w="262254" h="262254">
                <a:moveTo>
                  <a:pt x="101566" y="0"/>
                </a:moveTo>
                <a:lnTo>
                  <a:pt x="63345" y="7436"/>
                </a:lnTo>
                <a:lnTo>
                  <a:pt x="29746" y="29746"/>
                </a:lnTo>
                <a:lnTo>
                  <a:pt x="7436" y="63345"/>
                </a:lnTo>
                <a:lnTo>
                  <a:pt x="0" y="101566"/>
                </a:lnTo>
                <a:lnTo>
                  <a:pt x="7436" y="139790"/>
                </a:lnTo>
                <a:lnTo>
                  <a:pt x="29746" y="173396"/>
                </a:lnTo>
                <a:lnTo>
                  <a:pt x="88725" y="232362"/>
                </a:lnTo>
                <a:lnTo>
                  <a:pt x="122323" y="254679"/>
                </a:lnTo>
                <a:lnTo>
                  <a:pt x="160543" y="262118"/>
                </a:lnTo>
                <a:lnTo>
                  <a:pt x="198764" y="254679"/>
                </a:lnTo>
                <a:lnTo>
                  <a:pt x="232362" y="232362"/>
                </a:lnTo>
                <a:lnTo>
                  <a:pt x="254679" y="198764"/>
                </a:lnTo>
                <a:lnTo>
                  <a:pt x="262118" y="160543"/>
                </a:lnTo>
                <a:lnTo>
                  <a:pt x="254679" y="122323"/>
                </a:lnTo>
                <a:lnTo>
                  <a:pt x="232362" y="88725"/>
                </a:lnTo>
                <a:lnTo>
                  <a:pt x="173396" y="29746"/>
                </a:lnTo>
                <a:lnTo>
                  <a:pt x="139790" y="7436"/>
                </a:lnTo>
                <a:lnTo>
                  <a:pt x="101566" y="0"/>
                </a:lnTo>
                <a:close/>
              </a:path>
            </a:pathLst>
          </a:custGeom>
          <a:solidFill>
            <a:srgbClr val="407C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9179671" y="6509198"/>
            <a:ext cx="492759" cy="349250"/>
          </a:xfrm>
          <a:custGeom>
            <a:avLst/>
            <a:gdLst/>
            <a:ahLst/>
            <a:cxnLst/>
            <a:rect l="l" t="t" r="r" b="b"/>
            <a:pathLst>
              <a:path w="492759" h="349250">
                <a:moveTo>
                  <a:pt x="0" y="143649"/>
                </a:moveTo>
                <a:lnTo>
                  <a:pt x="205146" y="348801"/>
                </a:lnTo>
                <a:lnTo>
                  <a:pt x="492438" y="348801"/>
                </a:lnTo>
                <a:lnTo>
                  <a:pt x="317033" y="173396"/>
                </a:lnTo>
                <a:lnTo>
                  <a:pt x="71818" y="173396"/>
                </a:lnTo>
                <a:lnTo>
                  <a:pt x="33598" y="165959"/>
                </a:lnTo>
                <a:lnTo>
                  <a:pt x="0" y="143649"/>
                </a:lnTo>
                <a:close/>
              </a:path>
              <a:path w="492759" h="349250">
                <a:moveTo>
                  <a:pt x="143637" y="0"/>
                </a:moveTo>
                <a:lnTo>
                  <a:pt x="165954" y="33605"/>
                </a:lnTo>
                <a:lnTo>
                  <a:pt x="173393" y="71829"/>
                </a:lnTo>
                <a:lnTo>
                  <a:pt x="165954" y="110051"/>
                </a:lnTo>
                <a:lnTo>
                  <a:pt x="143637" y="143649"/>
                </a:lnTo>
                <a:lnTo>
                  <a:pt x="110038" y="165959"/>
                </a:lnTo>
                <a:lnTo>
                  <a:pt x="71818" y="173396"/>
                </a:lnTo>
                <a:lnTo>
                  <a:pt x="317033" y="173396"/>
                </a:lnTo>
                <a:lnTo>
                  <a:pt x="143637" y="0"/>
                </a:lnTo>
                <a:close/>
              </a:path>
            </a:pathLst>
          </a:custGeom>
          <a:solidFill>
            <a:srgbClr val="407C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9941120" y="6121496"/>
            <a:ext cx="880744" cy="736600"/>
          </a:xfrm>
          <a:custGeom>
            <a:avLst/>
            <a:gdLst/>
            <a:ahLst/>
            <a:cxnLst/>
            <a:rect l="l" t="t" r="r" b="b"/>
            <a:pathLst>
              <a:path w="880745" h="736600">
                <a:moveTo>
                  <a:pt x="0" y="143649"/>
                </a:moveTo>
                <a:lnTo>
                  <a:pt x="592853" y="736503"/>
                </a:lnTo>
                <a:lnTo>
                  <a:pt x="880153" y="736503"/>
                </a:lnTo>
                <a:lnTo>
                  <a:pt x="317045" y="173396"/>
                </a:lnTo>
                <a:lnTo>
                  <a:pt x="71829" y="173396"/>
                </a:lnTo>
                <a:lnTo>
                  <a:pt x="33605" y="165959"/>
                </a:lnTo>
                <a:lnTo>
                  <a:pt x="0" y="143649"/>
                </a:lnTo>
                <a:close/>
              </a:path>
              <a:path w="880745" h="736600">
                <a:moveTo>
                  <a:pt x="143649" y="0"/>
                </a:moveTo>
                <a:lnTo>
                  <a:pt x="165959" y="33598"/>
                </a:lnTo>
                <a:lnTo>
                  <a:pt x="173396" y="71820"/>
                </a:lnTo>
                <a:lnTo>
                  <a:pt x="165959" y="110044"/>
                </a:lnTo>
                <a:lnTo>
                  <a:pt x="143649" y="143649"/>
                </a:lnTo>
                <a:lnTo>
                  <a:pt x="110051" y="165959"/>
                </a:lnTo>
                <a:lnTo>
                  <a:pt x="71829" y="173396"/>
                </a:lnTo>
                <a:lnTo>
                  <a:pt x="317045" y="173396"/>
                </a:lnTo>
                <a:lnTo>
                  <a:pt x="143649" y="0"/>
                </a:lnTo>
                <a:close/>
              </a:path>
            </a:pathLst>
          </a:custGeom>
          <a:solidFill>
            <a:srgbClr val="407C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0131449" y="5449944"/>
            <a:ext cx="646430" cy="646430"/>
          </a:xfrm>
          <a:custGeom>
            <a:avLst/>
            <a:gdLst/>
            <a:ahLst/>
            <a:cxnLst/>
            <a:rect l="l" t="t" r="r" b="b"/>
            <a:pathLst>
              <a:path w="646429" h="646429">
                <a:moveTo>
                  <a:pt x="101566" y="0"/>
                </a:moveTo>
                <a:lnTo>
                  <a:pt x="63345" y="7436"/>
                </a:lnTo>
                <a:lnTo>
                  <a:pt x="29746" y="29746"/>
                </a:lnTo>
                <a:lnTo>
                  <a:pt x="7436" y="63345"/>
                </a:lnTo>
                <a:lnTo>
                  <a:pt x="0" y="101566"/>
                </a:lnTo>
                <a:lnTo>
                  <a:pt x="7436" y="139790"/>
                </a:lnTo>
                <a:lnTo>
                  <a:pt x="29746" y="173396"/>
                </a:lnTo>
                <a:lnTo>
                  <a:pt x="472963" y="616613"/>
                </a:lnTo>
                <a:lnTo>
                  <a:pt x="506569" y="638923"/>
                </a:lnTo>
                <a:lnTo>
                  <a:pt x="544793" y="646360"/>
                </a:lnTo>
                <a:lnTo>
                  <a:pt x="583015" y="638923"/>
                </a:lnTo>
                <a:lnTo>
                  <a:pt x="616613" y="616613"/>
                </a:lnTo>
                <a:lnTo>
                  <a:pt x="638923" y="583013"/>
                </a:lnTo>
                <a:lnTo>
                  <a:pt x="646360" y="544787"/>
                </a:lnTo>
                <a:lnTo>
                  <a:pt x="638923" y="506558"/>
                </a:lnTo>
                <a:lnTo>
                  <a:pt x="616613" y="472951"/>
                </a:lnTo>
                <a:lnTo>
                  <a:pt x="173396" y="29746"/>
                </a:lnTo>
                <a:lnTo>
                  <a:pt x="139790" y="7436"/>
                </a:lnTo>
                <a:lnTo>
                  <a:pt x="101566" y="0"/>
                </a:lnTo>
                <a:close/>
              </a:path>
            </a:pathLst>
          </a:custGeom>
          <a:solidFill>
            <a:srgbClr val="182F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8739878" y="6644006"/>
            <a:ext cx="358140" cy="213995"/>
          </a:xfrm>
          <a:custGeom>
            <a:avLst/>
            <a:gdLst/>
            <a:ahLst/>
            <a:cxnLst/>
            <a:rect l="l" t="t" r="r" b="b"/>
            <a:pathLst>
              <a:path w="358140" h="213995">
                <a:moveTo>
                  <a:pt x="0" y="143649"/>
                </a:moveTo>
                <a:lnTo>
                  <a:pt x="70343" y="213993"/>
                </a:lnTo>
                <a:lnTo>
                  <a:pt x="357643" y="213993"/>
                </a:lnTo>
                <a:lnTo>
                  <a:pt x="317045" y="173396"/>
                </a:lnTo>
                <a:lnTo>
                  <a:pt x="71829" y="173396"/>
                </a:lnTo>
                <a:lnTo>
                  <a:pt x="33605" y="165959"/>
                </a:lnTo>
                <a:lnTo>
                  <a:pt x="0" y="143649"/>
                </a:lnTo>
                <a:close/>
              </a:path>
              <a:path w="358140" h="213995">
                <a:moveTo>
                  <a:pt x="143649" y="0"/>
                </a:moveTo>
                <a:lnTo>
                  <a:pt x="165966" y="33605"/>
                </a:lnTo>
                <a:lnTo>
                  <a:pt x="173405" y="71829"/>
                </a:lnTo>
                <a:lnTo>
                  <a:pt x="165966" y="110051"/>
                </a:lnTo>
                <a:lnTo>
                  <a:pt x="143649" y="143649"/>
                </a:lnTo>
                <a:lnTo>
                  <a:pt x="110051" y="165959"/>
                </a:lnTo>
                <a:lnTo>
                  <a:pt x="71829" y="173396"/>
                </a:lnTo>
                <a:lnTo>
                  <a:pt x="317045" y="173396"/>
                </a:lnTo>
                <a:lnTo>
                  <a:pt x="143649" y="0"/>
                </a:lnTo>
                <a:close/>
              </a:path>
            </a:pathLst>
          </a:custGeom>
          <a:solidFill>
            <a:srgbClr val="182F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0956026" y="4838049"/>
            <a:ext cx="1235075" cy="1378585"/>
          </a:xfrm>
          <a:custGeom>
            <a:avLst/>
            <a:gdLst/>
            <a:ahLst/>
            <a:cxnLst/>
            <a:rect l="l" t="t" r="r" b="b"/>
            <a:pathLst>
              <a:path w="1235075" h="1378585">
                <a:moveTo>
                  <a:pt x="101566" y="0"/>
                </a:moveTo>
                <a:lnTo>
                  <a:pt x="63345" y="7436"/>
                </a:lnTo>
                <a:lnTo>
                  <a:pt x="29746" y="29746"/>
                </a:lnTo>
                <a:lnTo>
                  <a:pt x="7436" y="63347"/>
                </a:lnTo>
                <a:lnTo>
                  <a:pt x="0" y="101573"/>
                </a:lnTo>
                <a:lnTo>
                  <a:pt x="7436" y="139801"/>
                </a:lnTo>
                <a:lnTo>
                  <a:pt x="29746" y="173408"/>
                </a:lnTo>
                <a:lnTo>
                  <a:pt x="1234881" y="1378543"/>
                </a:lnTo>
                <a:lnTo>
                  <a:pt x="1234881" y="1091231"/>
                </a:lnTo>
                <a:lnTo>
                  <a:pt x="173396" y="29746"/>
                </a:lnTo>
                <a:lnTo>
                  <a:pt x="139790" y="7436"/>
                </a:lnTo>
                <a:lnTo>
                  <a:pt x="101566" y="0"/>
                </a:lnTo>
                <a:close/>
              </a:path>
            </a:pathLst>
          </a:custGeom>
          <a:solidFill>
            <a:srgbClr val="78BE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0651045" y="6544116"/>
            <a:ext cx="457834" cy="314325"/>
          </a:xfrm>
          <a:custGeom>
            <a:avLst/>
            <a:gdLst/>
            <a:ahLst/>
            <a:cxnLst/>
            <a:rect l="l" t="t" r="r" b="b"/>
            <a:pathLst>
              <a:path w="457834" h="314325">
                <a:moveTo>
                  <a:pt x="101566" y="0"/>
                </a:moveTo>
                <a:lnTo>
                  <a:pt x="63345" y="7436"/>
                </a:lnTo>
                <a:lnTo>
                  <a:pt x="29746" y="29746"/>
                </a:lnTo>
                <a:lnTo>
                  <a:pt x="7436" y="63347"/>
                </a:lnTo>
                <a:lnTo>
                  <a:pt x="0" y="101573"/>
                </a:lnTo>
                <a:lnTo>
                  <a:pt x="7436" y="139801"/>
                </a:lnTo>
                <a:lnTo>
                  <a:pt x="29746" y="173408"/>
                </a:lnTo>
                <a:lnTo>
                  <a:pt x="170222" y="313883"/>
                </a:lnTo>
                <a:lnTo>
                  <a:pt x="457533" y="313883"/>
                </a:lnTo>
                <a:lnTo>
                  <a:pt x="173396" y="29746"/>
                </a:lnTo>
                <a:lnTo>
                  <a:pt x="139790" y="7436"/>
                </a:lnTo>
                <a:lnTo>
                  <a:pt x="10156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1023985" y="6342478"/>
            <a:ext cx="659765" cy="515620"/>
          </a:xfrm>
          <a:custGeom>
            <a:avLst/>
            <a:gdLst/>
            <a:ahLst/>
            <a:cxnLst/>
            <a:rect l="l" t="t" r="r" b="b"/>
            <a:pathLst>
              <a:path w="659765" h="515620">
                <a:moveTo>
                  <a:pt x="101566" y="0"/>
                </a:moveTo>
                <a:lnTo>
                  <a:pt x="63345" y="7436"/>
                </a:lnTo>
                <a:lnTo>
                  <a:pt x="29746" y="29746"/>
                </a:lnTo>
                <a:lnTo>
                  <a:pt x="7436" y="63347"/>
                </a:lnTo>
                <a:lnTo>
                  <a:pt x="0" y="101573"/>
                </a:lnTo>
                <a:lnTo>
                  <a:pt x="7436" y="139801"/>
                </a:lnTo>
                <a:lnTo>
                  <a:pt x="29746" y="173408"/>
                </a:lnTo>
                <a:lnTo>
                  <a:pt x="371862" y="515521"/>
                </a:lnTo>
                <a:lnTo>
                  <a:pt x="659171" y="515521"/>
                </a:lnTo>
                <a:lnTo>
                  <a:pt x="173396" y="29746"/>
                </a:lnTo>
                <a:lnTo>
                  <a:pt x="139790" y="7436"/>
                </a:lnTo>
                <a:lnTo>
                  <a:pt x="10156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11629420" y="5224150"/>
            <a:ext cx="504190" cy="504190"/>
          </a:xfrm>
          <a:custGeom>
            <a:avLst/>
            <a:gdLst/>
            <a:ahLst/>
            <a:cxnLst/>
            <a:rect l="l" t="t" r="r" b="b"/>
            <a:pathLst>
              <a:path w="504190" h="504189">
                <a:moveTo>
                  <a:pt x="0" y="143662"/>
                </a:moveTo>
                <a:lnTo>
                  <a:pt x="360464" y="504126"/>
                </a:lnTo>
                <a:lnTo>
                  <a:pt x="338154" y="470518"/>
                </a:lnTo>
                <a:lnTo>
                  <a:pt x="330717" y="432290"/>
                </a:lnTo>
                <a:lnTo>
                  <a:pt x="338154" y="394064"/>
                </a:lnTo>
                <a:lnTo>
                  <a:pt x="360464" y="360464"/>
                </a:lnTo>
                <a:lnTo>
                  <a:pt x="394062" y="338154"/>
                </a:lnTo>
                <a:lnTo>
                  <a:pt x="432284" y="330717"/>
                </a:lnTo>
                <a:lnTo>
                  <a:pt x="474367" y="330717"/>
                </a:lnTo>
                <a:lnTo>
                  <a:pt x="317058" y="173408"/>
                </a:lnTo>
                <a:lnTo>
                  <a:pt x="71820" y="173408"/>
                </a:lnTo>
                <a:lnTo>
                  <a:pt x="33598" y="165972"/>
                </a:lnTo>
                <a:lnTo>
                  <a:pt x="0" y="143662"/>
                </a:lnTo>
                <a:close/>
              </a:path>
              <a:path w="504190" h="504189">
                <a:moveTo>
                  <a:pt x="474367" y="330717"/>
                </a:moveTo>
                <a:lnTo>
                  <a:pt x="432284" y="330717"/>
                </a:lnTo>
                <a:lnTo>
                  <a:pt x="470508" y="338154"/>
                </a:lnTo>
                <a:lnTo>
                  <a:pt x="504113" y="360464"/>
                </a:lnTo>
                <a:lnTo>
                  <a:pt x="474367" y="330717"/>
                </a:lnTo>
                <a:close/>
              </a:path>
              <a:path w="504190" h="504189">
                <a:moveTo>
                  <a:pt x="143649" y="0"/>
                </a:moveTo>
                <a:lnTo>
                  <a:pt x="165959" y="33600"/>
                </a:lnTo>
                <a:lnTo>
                  <a:pt x="173396" y="71826"/>
                </a:lnTo>
                <a:lnTo>
                  <a:pt x="165959" y="110054"/>
                </a:lnTo>
                <a:lnTo>
                  <a:pt x="143649" y="143662"/>
                </a:lnTo>
                <a:lnTo>
                  <a:pt x="110044" y="165972"/>
                </a:lnTo>
                <a:lnTo>
                  <a:pt x="71820" y="173408"/>
                </a:lnTo>
                <a:lnTo>
                  <a:pt x="317058" y="173408"/>
                </a:lnTo>
                <a:lnTo>
                  <a:pt x="143649" y="0"/>
                </a:lnTo>
                <a:close/>
              </a:path>
            </a:pathLst>
          </a:custGeom>
          <a:solidFill>
            <a:srgbClr val="407C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9613593" y="6368539"/>
            <a:ext cx="419100" cy="419100"/>
          </a:xfrm>
          <a:custGeom>
            <a:avLst/>
            <a:gdLst/>
            <a:ahLst/>
            <a:cxnLst/>
            <a:rect l="l" t="t" r="r" b="b"/>
            <a:pathLst>
              <a:path w="419100" h="419100">
                <a:moveTo>
                  <a:pt x="0" y="143662"/>
                </a:moveTo>
                <a:lnTo>
                  <a:pt x="275247" y="418909"/>
                </a:lnTo>
                <a:lnTo>
                  <a:pt x="252937" y="385303"/>
                </a:lnTo>
                <a:lnTo>
                  <a:pt x="245500" y="347079"/>
                </a:lnTo>
                <a:lnTo>
                  <a:pt x="252937" y="308858"/>
                </a:lnTo>
                <a:lnTo>
                  <a:pt x="275247" y="275259"/>
                </a:lnTo>
                <a:lnTo>
                  <a:pt x="308845" y="252949"/>
                </a:lnTo>
                <a:lnTo>
                  <a:pt x="347067" y="245513"/>
                </a:lnTo>
                <a:lnTo>
                  <a:pt x="389151" y="245513"/>
                </a:lnTo>
                <a:lnTo>
                  <a:pt x="317050" y="173408"/>
                </a:lnTo>
                <a:lnTo>
                  <a:pt x="71820" y="173408"/>
                </a:lnTo>
                <a:lnTo>
                  <a:pt x="33598" y="165972"/>
                </a:lnTo>
                <a:lnTo>
                  <a:pt x="0" y="143662"/>
                </a:lnTo>
                <a:close/>
              </a:path>
              <a:path w="419100" h="419100">
                <a:moveTo>
                  <a:pt x="389151" y="245513"/>
                </a:moveTo>
                <a:lnTo>
                  <a:pt x="347067" y="245513"/>
                </a:lnTo>
                <a:lnTo>
                  <a:pt x="385291" y="252949"/>
                </a:lnTo>
                <a:lnTo>
                  <a:pt x="418896" y="275259"/>
                </a:lnTo>
                <a:lnTo>
                  <a:pt x="389151" y="245513"/>
                </a:lnTo>
                <a:close/>
              </a:path>
              <a:path w="419100" h="419100">
                <a:moveTo>
                  <a:pt x="143649" y="0"/>
                </a:moveTo>
                <a:lnTo>
                  <a:pt x="165959" y="33600"/>
                </a:lnTo>
                <a:lnTo>
                  <a:pt x="173396" y="71826"/>
                </a:lnTo>
                <a:lnTo>
                  <a:pt x="165959" y="110054"/>
                </a:lnTo>
                <a:lnTo>
                  <a:pt x="143649" y="143662"/>
                </a:lnTo>
                <a:lnTo>
                  <a:pt x="110044" y="165972"/>
                </a:lnTo>
                <a:lnTo>
                  <a:pt x="71820" y="173408"/>
                </a:lnTo>
                <a:lnTo>
                  <a:pt x="317050" y="173408"/>
                </a:lnTo>
                <a:lnTo>
                  <a:pt x="143649" y="0"/>
                </a:lnTo>
                <a:close/>
              </a:path>
            </a:pathLst>
          </a:custGeom>
          <a:solidFill>
            <a:srgbClr val="78BE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0794690" y="6400471"/>
            <a:ext cx="601345" cy="457834"/>
          </a:xfrm>
          <a:custGeom>
            <a:avLst/>
            <a:gdLst/>
            <a:ahLst/>
            <a:cxnLst/>
            <a:rect l="l" t="t" r="r" b="b"/>
            <a:pathLst>
              <a:path w="601345" h="457834">
                <a:moveTo>
                  <a:pt x="101566" y="0"/>
                </a:moveTo>
                <a:lnTo>
                  <a:pt x="63345" y="7436"/>
                </a:lnTo>
                <a:lnTo>
                  <a:pt x="29746" y="29746"/>
                </a:lnTo>
                <a:lnTo>
                  <a:pt x="7436" y="63347"/>
                </a:lnTo>
                <a:lnTo>
                  <a:pt x="0" y="101573"/>
                </a:lnTo>
                <a:lnTo>
                  <a:pt x="7436" y="139801"/>
                </a:lnTo>
                <a:lnTo>
                  <a:pt x="29746" y="173408"/>
                </a:lnTo>
                <a:lnTo>
                  <a:pt x="313868" y="457528"/>
                </a:lnTo>
                <a:lnTo>
                  <a:pt x="601178" y="457528"/>
                </a:lnTo>
                <a:lnTo>
                  <a:pt x="173396" y="29746"/>
                </a:lnTo>
                <a:lnTo>
                  <a:pt x="139790" y="7436"/>
                </a:lnTo>
                <a:lnTo>
                  <a:pt x="101566" y="0"/>
                </a:lnTo>
                <a:close/>
              </a:path>
            </a:pathLst>
          </a:custGeom>
          <a:solidFill>
            <a:srgbClr val="407C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10641043" y="4523067"/>
            <a:ext cx="303530" cy="304165"/>
          </a:xfrm>
          <a:custGeom>
            <a:avLst/>
            <a:gdLst/>
            <a:ahLst/>
            <a:cxnLst/>
            <a:rect l="l" t="t" r="r" b="b"/>
            <a:pathLst>
              <a:path w="303529" h="304164">
                <a:moveTo>
                  <a:pt x="101566" y="0"/>
                </a:moveTo>
                <a:lnTo>
                  <a:pt x="63345" y="7436"/>
                </a:lnTo>
                <a:lnTo>
                  <a:pt x="29746" y="29746"/>
                </a:lnTo>
                <a:lnTo>
                  <a:pt x="7436" y="63347"/>
                </a:lnTo>
                <a:lnTo>
                  <a:pt x="0" y="101573"/>
                </a:lnTo>
                <a:lnTo>
                  <a:pt x="7436" y="139801"/>
                </a:lnTo>
                <a:lnTo>
                  <a:pt x="29746" y="173408"/>
                </a:lnTo>
                <a:lnTo>
                  <a:pt x="130140" y="273802"/>
                </a:lnTo>
                <a:lnTo>
                  <a:pt x="163738" y="296105"/>
                </a:lnTo>
                <a:lnTo>
                  <a:pt x="201960" y="303539"/>
                </a:lnTo>
                <a:lnTo>
                  <a:pt x="240184" y="296105"/>
                </a:lnTo>
                <a:lnTo>
                  <a:pt x="273789" y="273802"/>
                </a:lnTo>
                <a:lnTo>
                  <a:pt x="296099" y="240194"/>
                </a:lnTo>
                <a:lnTo>
                  <a:pt x="303534" y="201966"/>
                </a:lnTo>
                <a:lnTo>
                  <a:pt x="296094" y="163740"/>
                </a:lnTo>
                <a:lnTo>
                  <a:pt x="273777" y="130140"/>
                </a:lnTo>
                <a:lnTo>
                  <a:pt x="173396" y="29746"/>
                </a:lnTo>
                <a:lnTo>
                  <a:pt x="139790" y="7436"/>
                </a:lnTo>
                <a:lnTo>
                  <a:pt x="101566" y="0"/>
                </a:lnTo>
                <a:close/>
              </a:path>
            </a:pathLst>
          </a:custGeom>
          <a:solidFill>
            <a:srgbClr val="78BE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9832367" y="4863573"/>
            <a:ext cx="387985" cy="387985"/>
          </a:xfrm>
          <a:custGeom>
            <a:avLst/>
            <a:gdLst/>
            <a:ahLst/>
            <a:cxnLst/>
            <a:rect l="l" t="t" r="r" b="b"/>
            <a:pathLst>
              <a:path w="387984" h="387985">
                <a:moveTo>
                  <a:pt x="101566" y="0"/>
                </a:moveTo>
                <a:lnTo>
                  <a:pt x="63345" y="7436"/>
                </a:lnTo>
                <a:lnTo>
                  <a:pt x="29746" y="29746"/>
                </a:lnTo>
                <a:lnTo>
                  <a:pt x="7436" y="63339"/>
                </a:lnTo>
                <a:lnTo>
                  <a:pt x="0" y="101561"/>
                </a:lnTo>
                <a:lnTo>
                  <a:pt x="7436" y="139788"/>
                </a:lnTo>
                <a:lnTo>
                  <a:pt x="29746" y="173396"/>
                </a:lnTo>
                <a:lnTo>
                  <a:pt x="214595" y="358219"/>
                </a:lnTo>
                <a:lnTo>
                  <a:pt x="248193" y="380536"/>
                </a:lnTo>
                <a:lnTo>
                  <a:pt x="286413" y="387975"/>
                </a:lnTo>
                <a:lnTo>
                  <a:pt x="324633" y="380536"/>
                </a:lnTo>
                <a:lnTo>
                  <a:pt x="358232" y="358219"/>
                </a:lnTo>
                <a:lnTo>
                  <a:pt x="380549" y="324623"/>
                </a:lnTo>
                <a:lnTo>
                  <a:pt x="387988" y="286407"/>
                </a:lnTo>
                <a:lnTo>
                  <a:pt x="380549" y="248191"/>
                </a:lnTo>
                <a:lnTo>
                  <a:pt x="358232" y="214595"/>
                </a:lnTo>
                <a:lnTo>
                  <a:pt x="173396" y="29746"/>
                </a:lnTo>
                <a:lnTo>
                  <a:pt x="139790" y="7436"/>
                </a:lnTo>
                <a:lnTo>
                  <a:pt x="101566" y="0"/>
                </a:lnTo>
                <a:close/>
              </a:path>
            </a:pathLst>
          </a:custGeom>
          <a:solidFill>
            <a:srgbClr val="FF66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10826794" y="5570711"/>
            <a:ext cx="1364615" cy="1287780"/>
          </a:xfrm>
          <a:custGeom>
            <a:avLst/>
            <a:gdLst/>
            <a:ahLst/>
            <a:cxnLst/>
            <a:rect l="l" t="t" r="r" b="b"/>
            <a:pathLst>
              <a:path w="1364615" h="1287779">
                <a:moveTo>
                  <a:pt x="0" y="143637"/>
                </a:moveTo>
                <a:lnTo>
                  <a:pt x="1143639" y="1287288"/>
                </a:lnTo>
                <a:lnTo>
                  <a:pt x="1364113" y="1287288"/>
                </a:lnTo>
                <a:lnTo>
                  <a:pt x="1364113" y="1220463"/>
                </a:lnTo>
                <a:lnTo>
                  <a:pt x="317042" y="173393"/>
                </a:lnTo>
                <a:lnTo>
                  <a:pt x="71820" y="173393"/>
                </a:lnTo>
                <a:lnTo>
                  <a:pt x="33598" y="165954"/>
                </a:lnTo>
                <a:lnTo>
                  <a:pt x="0" y="143637"/>
                </a:lnTo>
                <a:close/>
              </a:path>
              <a:path w="1364615" h="1287779">
                <a:moveTo>
                  <a:pt x="143649" y="0"/>
                </a:moveTo>
                <a:lnTo>
                  <a:pt x="165959" y="33596"/>
                </a:lnTo>
                <a:lnTo>
                  <a:pt x="173396" y="71813"/>
                </a:lnTo>
                <a:lnTo>
                  <a:pt x="165959" y="110033"/>
                </a:lnTo>
                <a:lnTo>
                  <a:pt x="143649" y="143637"/>
                </a:lnTo>
                <a:lnTo>
                  <a:pt x="110044" y="165954"/>
                </a:lnTo>
                <a:lnTo>
                  <a:pt x="71820" y="173393"/>
                </a:lnTo>
                <a:lnTo>
                  <a:pt x="317042" y="173393"/>
                </a:lnTo>
                <a:lnTo>
                  <a:pt x="143649" y="0"/>
                </a:lnTo>
                <a:close/>
              </a:path>
            </a:pathLst>
          </a:custGeom>
          <a:solidFill>
            <a:srgbClr val="FF66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11200842" y="5370172"/>
            <a:ext cx="990600" cy="1134110"/>
          </a:xfrm>
          <a:custGeom>
            <a:avLst/>
            <a:gdLst/>
            <a:ahLst/>
            <a:cxnLst/>
            <a:rect l="l" t="t" r="r" b="b"/>
            <a:pathLst>
              <a:path w="990600" h="1134109">
                <a:moveTo>
                  <a:pt x="0" y="143636"/>
                </a:moveTo>
                <a:lnTo>
                  <a:pt x="990065" y="1133720"/>
                </a:lnTo>
                <a:lnTo>
                  <a:pt x="990065" y="846407"/>
                </a:lnTo>
                <a:lnTo>
                  <a:pt x="317044" y="173393"/>
                </a:lnTo>
                <a:lnTo>
                  <a:pt x="71818" y="173393"/>
                </a:lnTo>
                <a:lnTo>
                  <a:pt x="33598" y="165954"/>
                </a:lnTo>
                <a:lnTo>
                  <a:pt x="0" y="143636"/>
                </a:lnTo>
                <a:close/>
              </a:path>
              <a:path w="990600" h="1134109">
                <a:moveTo>
                  <a:pt x="143649" y="0"/>
                </a:moveTo>
                <a:lnTo>
                  <a:pt x="165966" y="33598"/>
                </a:lnTo>
                <a:lnTo>
                  <a:pt x="173404" y="71818"/>
                </a:lnTo>
                <a:lnTo>
                  <a:pt x="165961" y="110038"/>
                </a:lnTo>
                <a:lnTo>
                  <a:pt x="143636" y="143636"/>
                </a:lnTo>
                <a:lnTo>
                  <a:pt x="110038" y="165954"/>
                </a:lnTo>
                <a:lnTo>
                  <a:pt x="71818" y="173393"/>
                </a:lnTo>
                <a:lnTo>
                  <a:pt x="317044" y="173393"/>
                </a:lnTo>
                <a:lnTo>
                  <a:pt x="143649" y="0"/>
                </a:lnTo>
                <a:close/>
              </a:path>
            </a:pathLst>
          </a:custGeom>
          <a:solidFill>
            <a:srgbClr val="78BE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10878945" y="5335556"/>
            <a:ext cx="1312545" cy="1433195"/>
          </a:xfrm>
          <a:custGeom>
            <a:avLst/>
            <a:gdLst/>
            <a:ahLst/>
            <a:cxnLst/>
            <a:rect l="l" t="t" r="r" b="b"/>
            <a:pathLst>
              <a:path w="1312545" h="1433195">
                <a:moveTo>
                  <a:pt x="101566" y="0"/>
                </a:moveTo>
                <a:lnTo>
                  <a:pt x="63345" y="7436"/>
                </a:lnTo>
                <a:lnTo>
                  <a:pt x="29746" y="29746"/>
                </a:lnTo>
                <a:lnTo>
                  <a:pt x="7436" y="63347"/>
                </a:lnTo>
                <a:lnTo>
                  <a:pt x="0" y="101573"/>
                </a:lnTo>
                <a:lnTo>
                  <a:pt x="7436" y="139801"/>
                </a:lnTo>
                <a:lnTo>
                  <a:pt x="29746" y="173408"/>
                </a:lnTo>
                <a:lnTo>
                  <a:pt x="1264135" y="1407785"/>
                </a:lnTo>
                <a:lnTo>
                  <a:pt x="1297734" y="1430095"/>
                </a:lnTo>
                <a:lnTo>
                  <a:pt x="1311962" y="1432863"/>
                </a:lnTo>
                <a:lnTo>
                  <a:pt x="1311962" y="1168313"/>
                </a:lnTo>
                <a:lnTo>
                  <a:pt x="173396" y="29746"/>
                </a:lnTo>
                <a:lnTo>
                  <a:pt x="139790" y="7436"/>
                </a:lnTo>
                <a:lnTo>
                  <a:pt x="101566" y="0"/>
                </a:lnTo>
                <a:close/>
              </a:path>
            </a:pathLst>
          </a:custGeom>
          <a:solidFill>
            <a:srgbClr val="FF66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10649359" y="5105977"/>
            <a:ext cx="203142" cy="20314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11662953" y="5544983"/>
            <a:ext cx="203142" cy="20315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9059105" y="6101352"/>
            <a:ext cx="203142" cy="20315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1197859" y="4505306"/>
            <a:ext cx="203142" cy="20314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1386995" y="5843606"/>
            <a:ext cx="803910" cy="948055"/>
          </a:xfrm>
          <a:custGeom>
            <a:avLst/>
            <a:gdLst/>
            <a:ahLst/>
            <a:cxnLst/>
            <a:rect l="l" t="t" r="r" b="b"/>
            <a:pathLst>
              <a:path w="803909" h="948054">
                <a:moveTo>
                  <a:pt x="101566" y="0"/>
                </a:moveTo>
                <a:lnTo>
                  <a:pt x="63345" y="7436"/>
                </a:lnTo>
                <a:lnTo>
                  <a:pt x="29746" y="29746"/>
                </a:lnTo>
                <a:lnTo>
                  <a:pt x="7436" y="63347"/>
                </a:lnTo>
                <a:lnTo>
                  <a:pt x="0" y="101573"/>
                </a:lnTo>
                <a:lnTo>
                  <a:pt x="7436" y="139801"/>
                </a:lnTo>
                <a:lnTo>
                  <a:pt x="29746" y="173408"/>
                </a:lnTo>
                <a:lnTo>
                  <a:pt x="803911" y="947566"/>
                </a:lnTo>
                <a:lnTo>
                  <a:pt x="803911" y="660262"/>
                </a:lnTo>
                <a:lnTo>
                  <a:pt x="173396" y="29746"/>
                </a:lnTo>
                <a:lnTo>
                  <a:pt x="139790" y="7436"/>
                </a:lnTo>
                <a:lnTo>
                  <a:pt x="101566" y="0"/>
                </a:lnTo>
                <a:close/>
              </a:path>
            </a:pathLst>
          </a:custGeom>
          <a:solidFill>
            <a:srgbClr val="407C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1579321" y="6323227"/>
            <a:ext cx="457834" cy="457834"/>
          </a:xfrm>
          <a:custGeom>
            <a:avLst/>
            <a:gdLst/>
            <a:ahLst/>
            <a:cxnLst/>
            <a:rect l="l" t="t" r="r" b="b"/>
            <a:pathLst>
              <a:path w="457834" h="457834">
                <a:moveTo>
                  <a:pt x="0" y="143649"/>
                </a:moveTo>
                <a:lnTo>
                  <a:pt x="314185" y="457834"/>
                </a:lnTo>
                <a:lnTo>
                  <a:pt x="291875" y="424229"/>
                </a:lnTo>
                <a:lnTo>
                  <a:pt x="284438" y="386005"/>
                </a:lnTo>
                <a:lnTo>
                  <a:pt x="291875" y="347783"/>
                </a:lnTo>
                <a:lnTo>
                  <a:pt x="314185" y="314185"/>
                </a:lnTo>
                <a:lnTo>
                  <a:pt x="347783" y="291875"/>
                </a:lnTo>
                <a:lnTo>
                  <a:pt x="386005" y="284438"/>
                </a:lnTo>
                <a:lnTo>
                  <a:pt x="428088" y="284438"/>
                </a:lnTo>
                <a:lnTo>
                  <a:pt x="317045" y="173396"/>
                </a:lnTo>
                <a:lnTo>
                  <a:pt x="71820" y="173396"/>
                </a:lnTo>
                <a:lnTo>
                  <a:pt x="33598" y="165959"/>
                </a:lnTo>
                <a:lnTo>
                  <a:pt x="0" y="143649"/>
                </a:lnTo>
                <a:close/>
              </a:path>
              <a:path w="457834" h="457834">
                <a:moveTo>
                  <a:pt x="428088" y="284438"/>
                </a:moveTo>
                <a:lnTo>
                  <a:pt x="386005" y="284438"/>
                </a:lnTo>
                <a:lnTo>
                  <a:pt x="424229" y="291875"/>
                </a:lnTo>
                <a:lnTo>
                  <a:pt x="457835" y="314185"/>
                </a:lnTo>
                <a:lnTo>
                  <a:pt x="428088" y="284438"/>
                </a:lnTo>
                <a:close/>
              </a:path>
              <a:path w="457834" h="457834">
                <a:moveTo>
                  <a:pt x="143649" y="0"/>
                </a:moveTo>
                <a:lnTo>
                  <a:pt x="165959" y="33598"/>
                </a:lnTo>
                <a:lnTo>
                  <a:pt x="173396" y="71820"/>
                </a:lnTo>
                <a:lnTo>
                  <a:pt x="165959" y="110044"/>
                </a:lnTo>
                <a:lnTo>
                  <a:pt x="143649" y="143649"/>
                </a:lnTo>
                <a:lnTo>
                  <a:pt x="110044" y="165959"/>
                </a:lnTo>
                <a:lnTo>
                  <a:pt x="71820" y="173396"/>
                </a:lnTo>
                <a:lnTo>
                  <a:pt x="317045" y="173396"/>
                </a:lnTo>
                <a:lnTo>
                  <a:pt x="14364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1916141" y="5798163"/>
            <a:ext cx="274955" cy="418465"/>
          </a:xfrm>
          <a:custGeom>
            <a:avLst/>
            <a:gdLst/>
            <a:ahLst/>
            <a:cxnLst/>
            <a:rect l="l" t="t" r="r" b="b"/>
            <a:pathLst>
              <a:path w="274954" h="418464">
                <a:moveTo>
                  <a:pt x="101566" y="0"/>
                </a:moveTo>
                <a:lnTo>
                  <a:pt x="63345" y="7436"/>
                </a:lnTo>
                <a:lnTo>
                  <a:pt x="29746" y="29746"/>
                </a:lnTo>
                <a:lnTo>
                  <a:pt x="7436" y="63347"/>
                </a:lnTo>
                <a:lnTo>
                  <a:pt x="0" y="101573"/>
                </a:lnTo>
                <a:lnTo>
                  <a:pt x="7436" y="139801"/>
                </a:lnTo>
                <a:lnTo>
                  <a:pt x="29746" y="173408"/>
                </a:lnTo>
                <a:lnTo>
                  <a:pt x="274766" y="418428"/>
                </a:lnTo>
                <a:lnTo>
                  <a:pt x="274766" y="131116"/>
                </a:lnTo>
                <a:lnTo>
                  <a:pt x="173396" y="29746"/>
                </a:lnTo>
                <a:lnTo>
                  <a:pt x="139790" y="7436"/>
                </a:lnTo>
                <a:lnTo>
                  <a:pt x="10156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11923489" y="5518875"/>
            <a:ext cx="267970" cy="411480"/>
          </a:xfrm>
          <a:custGeom>
            <a:avLst/>
            <a:gdLst/>
            <a:ahLst/>
            <a:cxnLst/>
            <a:rect l="l" t="t" r="r" b="b"/>
            <a:pathLst>
              <a:path w="267970" h="411479">
                <a:moveTo>
                  <a:pt x="101566" y="0"/>
                </a:moveTo>
                <a:lnTo>
                  <a:pt x="63345" y="7436"/>
                </a:lnTo>
                <a:lnTo>
                  <a:pt x="29746" y="29746"/>
                </a:lnTo>
                <a:lnTo>
                  <a:pt x="7436" y="63345"/>
                </a:lnTo>
                <a:lnTo>
                  <a:pt x="0" y="101566"/>
                </a:lnTo>
                <a:lnTo>
                  <a:pt x="7436" y="139790"/>
                </a:lnTo>
                <a:lnTo>
                  <a:pt x="29746" y="173396"/>
                </a:lnTo>
                <a:lnTo>
                  <a:pt x="267418" y="411067"/>
                </a:lnTo>
                <a:lnTo>
                  <a:pt x="267418" y="123768"/>
                </a:lnTo>
                <a:lnTo>
                  <a:pt x="173396" y="29746"/>
                </a:lnTo>
                <a:lnTo>
                  <a:pt x="139790" y="7436"/>
                </a:lnTo>
                <a:lnTo>
                  <a:pt x="101566" y="0"/>
                </a:lnTo>
                <a:close/>
              </a:path>
            </a:pathLst>
          </a:custGeom>
          <a:solidFill>
            <a:srgbClr val="407C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10206502" y="6099578"/>
            <a:ext cx="237966" cy="23796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10149731" y="5755512"/>
            <a:ext cx="1014730" cy="1014730"/>
          </a:xfrm>
          <a:custGeom>
            <a:avLst/>
            <a:gdLst/>
            <a:ahLst/>
            <a:cxnLst/>
            <a:rect l="l" t="t" r="r" b="b"/>
            <a:pathLst>
              <a:path w="1014729" h="1014729">
                <a:moveTo>
                  <a:pt x="101566" y="0"/>
                </a:moveTo>
                <a:lnTo>
                  <a:pt x="63345" y="7436"/>
                </a:lnTo>
                <a:lnTo>
                  <a:pt x="29746" y="29746"/>
                </a:lnTo>
                <a:lnTo>
                  <a:pt x="7436" y="63347"/>
                </a:lnTo>
                <a:lnTo>
                  <a:pt x="0" y="101573"/>
                </a:lnTo>
                <a:lnTo>
                  <a:pt x="7436" y="139801"/>
                </a:lnTo>
                <a:lnTo>
                  <a:pt x="29746" y="173408"/>
                </a:lnTo>
                <a:lnTo>
                  <a:pt x="841060" y="984710"/>
                </a:lnTo>
                <a:lnTo>
                  <a:pt x="874659" y="1007020"/>
                </a:lnTo>
                <a:lnTo>
                  <a:pt x="912880" y="1014456"/>
                </a:lnTo>
                <a:lnTo>
                  <a:pt x="951104" y="1007020"/>
                </a:lnTo>
                <a:lnTo>
                  <a:pt x="984710" y="984710"/>
                </a:lnTo>
                <a:lnTo>
                  <a:pt x="1007020" y="951104"/>
                </a:lnTo>
                <a:lnTo>
                  <a:pt x="1014456" y="912880"/>
                </a:lnTo>
                <a:lnTo>
                  <a:pt x="1007020" y="874659"/>
                </a:lnTo>
                <a:lnTo>
                  <a:pt x="984710" y="841060"/>
                </a:lnTo>
                <a:lnTo>
                  <a:pt x="173396" y="29746"/>
                </a:lnTo>
                <a:lnTo>
                  <a:pt x="139790" y="7436"/>
                </a:lnTo>
                <a:lnTo>
                  <a:pt x="101566" y="0"/>
                </a:lnTo>
                <a:close/>
              </a:path>
            </a:pathLst>
          </a:custGeom>
          <a:solidFill>
            <a:srgbClr val="407C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9926749" y="5532530"/>
            <a:ext cx="203142" cy="20315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11272416" y="4005269"/>
            <a:ext cx="203142" cy="20315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8499649" y="6691070"/>
            <a:ext cx="311150" cy="167005"/>
          </a:xfrm>
          <a:custGeom>
            <a:avLst/>
            <a:gdLst/>
            <a:ahLst/>
            <a:cxnLst/>
            <a:rect l="l" t="t" r="r" b="b"/>
            <a:pathLst>
              <a:path w="311150" h="167004">
                <a:moveTo>
                  <a:pt x="101566" y="0"/>
                </a:moveTo>
                <a:lnTo>
                  <a:pt x="63345" y="7436"/>
                </a:lnTo>
                <a:lnTo>
                  <a:pt x="29746" y="29746"/>
                </a:lnTo>
                <a:lnTo>
                  <a:pt x="7436" y="63345"/>
                </a:lnTo>
                <a:lnTo>
                  <a:pt x="0" y="101566"/>
                </a:lnTo>
                <a:lnTo>
                  <a:pt x="7436" y="139790"/>
                </a:lnTo>
                <a:lnTo>
                  <a:pt x="25453" y="166929"/>
                </a:lnTo>
                <a:lnTo>
                  <a:pt x="310579" y="166929"/>
                </a:lnTo>
                <a:lnTo>
                  <a:pt x="173396" y="29746"/>
                </a:lnTo>
                <a:lnTo>
                  <a:pt x="139790" y="7436"/>
                </a:lnTo>
                <a:lnTo>
                  <a:pt x="101566" y="0"/>
                </a:lnTo>
                <a:close/>
              </a:path>
            </a:pathLst>
          </a:custGeom>
          <a:solidFill>
            <a:srgbClr val="182F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10037651" y="6505309"/>
            <a:ext cx="496570" cy="353060"/>
          </a:xfrm>
          <a:custGeom>
            <a:avLst/>
            <a:gdLst/>
            <a:ahLst/>
            <a:cxnLst/>
            <a:rect l="l" t="t" r="r" b="b"/>
            <a:pathLst>
              <a:path w="496570" h="353059">
                <a:moveTo>
                  <a:pt x="101566" y="0"/>
                </a:moveTo>
                <a:lnTo>
                  <a:pt x="63345" y="7436"/>
                </a:lnTo>
                <a:lnTo>
                  <a:pt x="29746" y="29746"/>
                </a:lnTo>
                <a:lnTo>
                  <a:pt x="7436" y="63347"/>
                </a:lnTo>
                <a:lnTo>
                  <a:pt x="0" y="101573"/>
                </a:lnTo>
                <a:lnTo>
                  <a:pt x="7436" y="139801"/>
                </a:lnTo>
                <a:lnTo>
                  <a:pt x="29746" y="173408"/>
                </a:lnTo>
                <a:lnTo>
                  <a:pt x="209030" y="352691"/>
                </a:lnTo>
                <a:lnTo>
                  <a:pt x="496340" y="352691"/>
                </a:lnTo>
                <a:lnTo>
                  <a:pt x="173396" y="29746"/>
                </a:lnTo>
                <a:lnTo>
                  <a:pt x="139790" y="7436"/>
                </a:lnTo>
                <a:lnTo>
                  <a:pt x="101566" y="0"/>
                </a:lnTo>
                <a:close/>
              </a:path>
            </a:pathLst>
          </a:custGeom>
          <a:solidFill>
            <a:srgbClr val="FF66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10235264" y="6415627"/>
            <a:ext cx="586105" cy="442595"/>
          </a:xfrm>
          <a:custGeom>
            <a:avLst/>
            <a:gdLst/>
            <a:ahLst/>
            <a:cxnLst/>
            <a:rect l="l" t="t" r="r" b="b"/>
            <a:pathLst>
              <a:path w="586104" h="442595">
                <a:moveTo>
                  <a:pt x="101566" y="0"/>
                </a:moveTo>
                <a:lnTo>
                  <a:pt x="63345" y="7436"/>
                </a:lnTo>
                <a:lnTo>
                  <a:pt x="29746" y="29746"/>
                </a:lnTo>
                <a:lnTo>
                  <a:pt x="7436" y="63347"/>
                </a:lnTo>
                <a:lnTo>
                  <a:pt x="0" y="101573"/>
                </a:lnTo>
                <a:lnTo>
                  <a:pt x="7436" y="139801"/>
                </a:lnTo>
                <a:lnTo>
                  <a:pt x="29746" y="173408"/>
                </a:lnTo>
                <a:lnTo>
                  <a:pt x="298712" y="442372"/>
                </a:lnTo>
                <a:lnTo>
                  <a:pt x="586021" y="442372"/>
                </a:lnTo>
                <a:lnTo>
                  <a:pt x="173396" y="29746"/>
                </a:lnTo>
                <a:lnTo>
                  <a:pt x="139790" y="7436"/>
                </a:lnTo>
                <a:lnTo>
                  <a:pt x="101566" y="0"/>
                </a:lnTo>
                <a:close/>
              </a:path>
            </a:pathLst>
          </a:custGeom>
          <a:solidFill>
            <a:srgbClr val="FF66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9462684" y="5930348"/>
            <a:ext cx="889000" cy="888365"/>
          </a:xfrm>
          <a:custGeom>
            <a:avLst/>
            <a:gdLst/>
            <a:ahLst/>
            <a:cxnLst/>
            <a:rect l="l" t="t" r="r" b="b"/>
            <a:pathLst>
              <a:path w="889000" h="888365">
                <a:moveTo>
                  <a:pt x="101566" y="0"/>
                </a:moveTo>
                <a:lnTo>
                  <a:pt x="63345" y="7436"/>
                </a:lnTo>
                <a:lnTo>
                  <a:pt x="29746" y="29746"/>
                </a:lnTo>
                <a:lnTo>
                  <a:pt x="7436" y="63345"/>
                </a:lnTo>
                <a:lnTo>
                  <a:pt x="0" y="101566"/>
                </a:lnTo>
                <a:lnTo>
                  <a:pt x="7436" y="139790"/>
                </a:lnTo>
                <a:lnTo>
                  <a:pt x="29746" y="173396"/>
                </a:lnTo>
                <a:lnTo>
                  <a:pt x="714975" y="858624"/>
                </a:lnTo>
                <a:lnTo>
                  <a:pt x="748573" y="880934"/>
                </a:lnTo>
                <a:lnTo>
                  <a:pt x="786795" y="888371"/>
                </a:lnTo>
                <a:lnTo>
                  <a:pt x="825019" y="880934"/>
                </a:lnTo>
                <a:lnTo>
                  <a:pt x="858624" y="858624"/>
                </a:lnTo>
                <a:lnTo>
                  <a:pt x="880934" y="825019"/>
                </a:lnTo>
                <a:lnTo>
                  <a:pt x="888371" y="786795"/>
                </a:lnTo>
                <a:lnTo>
                  <a:pt x="880934" y="748573"/>
                </a:lnTo>
                <a:lnTo>
                  <a:pt x="858624" y="714975"/>
                </a:lnTo>
                <a:lnTo>
                  <a:pt x="173396" y="29746"/>
                </a:lnTo>
                <a:lnTo>
                  <a:pt x="139790" y="7436"/>
                </a:lnTo>
                <a:lnTo>
                  <a:pt x="101566" y="0"/>
                </a:lnTo>
                <a:close/>
              </a:path>
            </a:pathLst>
          </a:custGeom>
          <a:solidFill>
            <a:srgbClr val="FF661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94000" y="673100"/>
            <a:ext cx="749300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5"/>
              </a:spcBef>
            </a:pPr>
            <a:r>
              <a:rPr lang="es-ES" sz="3200" dirty="0">
                <a:solidFill>
                  <a:srgbClr val="61C7C5"/>
                </a:solidFill>
              </a:rPr>
              <a:t>INGRESO RESIDUAL POR NIVELES</a:t>
            </a:r>
            <a:endParaRPr lang="es-ES" sz="3200" dirty="0"/>
          </a:p>
        </p:txBody>
      </p:sp>
      <p:sp>
        <p:nvSpPr>
          <p:cNvPr id="3" name="object 3"/>
          <p:cNvSpPr txBox="1"/>
          <p:nvPr/>
        </p:nvSpPr>
        <p:spPr>
          <a:xfrm>
            <a:off x="3810000" y="177800"/>
            <a:ext cx="5506084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47090" algn="l"/>
                <a:tab pos="3680460" algn="l"/>
              </a:tabLst>
            </a:pPr>
            <a:r>
              <a:rPr lang="es-ES" sz="2200" b="1" spc="195" dirty="0">
                <a:solidFill>
                  <a:srgbClr val="132247"/>
                </a:solidFill>
                <a:latin typeface="Helvetica"/>
                <a:cs typeface="Helvetica"/>
              </a:rPr>
              <a:t>PLAN DE COMPENSACIÓN DE ACN</a:t>
            </a:r>
            <a:endParaRPr lang="es-ES" sz="2200" dirty="0">
              <a:latin typeface="Helvetica"/>
              <a:cs typeface="Helvetic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0095" y="626541"/>
            <a:ext cx="11139805" cy="0"/>
          </a:xfrm>
          <a:custGeom>
            <a:avLst/>
            <a:gdLst/>
            <a:ahLst/>
            <a:cxnLst/>
            <a:rect l="l" t="t" r="r" b="b"/>
            <a:pathLst>
              <a:path w="11139805">
                <a:moveTo>
                  <a:pt x="0" y="0"/>
                </a:moveTo>
                <a:lnTo>
                  <a:pt x="11139716" y="0"/>
                </a:lnTo>
              </a:path>
            </a:pathLst>
          </a:custGeom>
          <a:ln w="6350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91753" y="2216737"/>
            <a:ext cx="153670" cy="2627630"/>
          </a:xfrm>
          <a:custGeom>
            <a:avLst/>
            <a:gdLst/>
            <a:ahLst/>
            <a:cxnLst/>
            <a:rect l="l" t="t" r="r" b="b"/>
            <a:pathLst>
              <a:path w="153670" h="2627629">
                <a:moveTo>
                  <a:pt x="153365" y="2550896"/>
                </a:moveTo>
                <a:lnTo>
                  <a:pt x="0" y="2550896"/>
                </a:lnTo>
                <a:lnTo>
                  <a:pt x="76682" y="2627579"/>
                </a:lnTo>
                <a:lnTo>
                  <a:pt x="153365" y="2550896"/>
                </a:lnTo>
                <a:close/>
              </a:path>
              <a:path w="153670" h="2627629">
                <a:moveTo>
                  <a:pt x="115023" y="0"/>
                </a:moveTo>
                <a:lnTo>
                  <a:pt x="38341" y="0"/>
                </a:lnTo>
                <a:lnTo>
                  <a:pt x="38341" y="2550896"/>
                </a:lnTo>
                <a:lnTo>
                  <a:pt x="115023" y="2550896"/>
                </a:lnTo>
                <a:lnTo>
                  <a:pt x="115023" y="0"/>
                </a:lnTo>
                <a:close/>
              </a:path>
            </a:pathLst>
          </a:custGeom>
          <a:solidFill>
            <a:srgbClr val="1322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04800" y="1236980"/>
            <a:ext cx="2473325" cy="3744615"/>
          </a:xfrm>
          <a:prstGeom prst="rect">
            <a:avLst/>
          </a:prstGeom>
        </p:spPr>
        <p:txBody>
          <a:bodyPr vert="horz" wrap="square" lIns="0" tIns="2362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60"/>
              </a:spcBef>
              <a:tabLst>
                <a:tab pos="923925" algn="l"/>
              </a:tabLst>
            </a:pPr>
            <a:r>
              <a:rPr lang="es-ES" sz="3200" spc="-295" dirty="0">
                <a:solidFill>
                  <a:srgbClr val="3066BE"/>
                </a:solidFill>
                <a:latin typeface="Helvetica"/>
                <a:cs typeface="Helvetica"/>
              </a:rPr>
              <a:t>Tú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3%-20%</a:t>
            </a:r>
            <a:endParaRPr sz="3200" dirty="0">
              <a:latin typeface="Helvetica"/>
              <a:cs typeface="Helvetica"/>
            </a:endParaRPr>
          </a:p>
          <a:p>
            <a:pPr marL="901700">
              <a:lnSpc>
                <a:spcPct val="100000"/>
              </a:lnSpc>
              <a:spcBef>
                <a:spcPts val="1760"/>
              </a:spcBef>
              <a:tabLst>
                <a:tab pos="1421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1.	4%</a:t>
            </a:r>
            <a:endParaRPr sz="3200" dirty="0">
              <a:latin typeface="Helvetica"/>
              <a:cs typeface="Helvetica"/>
            </a:endParaRPr>
          </a:p>
          <a:p>
            <a:pPr marL="901700">
              <a:lnSpc>
                <a:spcPct val="100000"/>
              </a:lnSpc>
              <a:spcBef>
                <a:spcPts val="560"/>
              </a:spcBef>
              <a:tabLst>
                <a:tab pos="1421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2.	4%</a:t>
            </a:r>
            <a:endParaRPr sz="3200" dirty="0">
              <a:latin typeface="Helvetica"/>
              <a:cs typeface="Helvetica"/>
            </a:endParaRPr>
          </a:p>
          <a:p>
            <a:pPr marL="901700">
              <a:lnSpc>
                <a:spcPct val="100000"/>
              </a:lnSpc>
              <a:spcBef>
                <a:spcPts val="560"/>
              </a:spcBef>
              <a:tabLst>
                <a:tab pos="1421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3.	4%</a:t>
            </a:r>
            <a:endParaRPr sz="3200" dirty="0">
              <a:latin typeface="Helvetica"/>
              <a:cs typeface="Helvetica"/>
            </a:endParaRPr>
          </a:p>
          <a:p>
            <a:pPr marL="901700">
              <a:lnSpc>
                <a:spcPct val="100000"/>
              </a:lnSpc>
              <a:spcBef>
                <a:spcPts val="560"/>
              </a:spcBef>
              <a:tabLst>
                <a:tab pos="1421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4.	4%</a:t>
            </a:r>
            <a:endParaRPr sz="3200" dirty="0">
              <a:latin typeface="Helvetica"/>
              <a:cs typeface="Helvetica"/>
            </a:endParaRPr>
          </a:p>
          <a:p>
            <a:pPr marL="901700">
              <a:lnSpc>
                <a:spcPct val="100000"/>
              </a:lnSpc>
              <a:spcBef>
                <a:spcPts val="660"/>
              </a:spcBef>
              <a:tabLst>
                <a:tab pos="1421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5.	4%</a:t>
            </a:r>
            <a:endParaRPr sz="3200" dirty="0">
              <a:latin typeface="Helvetica"/>
              <a:cs typeface="Helvetic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942567" y="1157109"/>
            <a:ext cx="540395" cy="9022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959100" y="1562100"/>
            <a:ext cx="48704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2000" b="1" spc="-150" dirty="0">
                <a:solidFill>
                  <a:srgbClr val="FFFFFF"/>
                </a:solidFill>
                <a:latin typeface="Helvetica"/>
                <a:cs typeface="Helvetica"/>
              </a:rPr>
              <a:t>Tú</a:t>
            </a:r>
            <a:endParaRPr sz="2000" dirty="0">
              <a:latin typeface="Helvetica"/>
              <a:cs typeface="Helvetica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xfrm>
            <a:off x="673100" y="6150959"/>
            <a:ext cx="9730740" cy="7210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75"/>
              </a:lnSpc>
            </a:pPr>
            <a:r>
              <a:rPr lang="es-ES" spc="15" dirty="0"/>
              <a:t>Este ejemplo sólo se muestra para fines ilustrativos. No pretende representar resultados típicos. Menos del </a:t>
            </a:r>
            <a:r>
              <a:rPr lang="es-ES" spc="20" dirty="0"/>
              <a:t>5% de los IBO calificados alcanzan los requisitos para recibir comisiones a través de su 5to nivel. Mira el Plan de compensación de ACN para más detalles.</a:t>
            </a:r>
            <a:endParaRPr lang="es-ES" dirty="0"/>
          </a:p>
          <a:p>
            <a:pPr marL="12700">
              <a:lnSpc>
                <a:spcPts val="1375"/>
              </a:lnSpc>
            </a:pPr>
            <a:endParaRPr sz="1350" dirty="0"/>
          </a:p>
        </p:txBody>
      </p:sp>
      <p:sp>
        <p:nvSpPr>
          <p:cNvPr id="10" name="object 10"/>
          <p:cNvSpPr txBox="1"/>
          <p:nvPr/>
        </p:nvSpPr>
        <p:spPr>
          <a:xfrm>
            <a:off x="5003800" y="1562101"/>
            <a:ext cx="4597400" cy="936154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77165" marR="5080" indent="-165100">
              <a:lnSpc>
                <a:spcPts val="3500"/>
              </a:lnSpc>
              <a:spcBef>
                <a:spcPts val="300"/>
              </a:spcBef>
            </a:pPr>
            <a:r>
              <a:rPr lang="es-ES" sz="3000" b="1" dirty="0">
                <a:solidFill>
                  <a:srgbClr val="3066BE"/>
                </a:solidFill>
                <a:latin typeface="Helvetica"/>
                <a:cs typeface="Helvetica"/>
              </a:rPr>
              <a:t>Califica para recibir el pago en los 5 niveles</a:t>
            </a:r>
            <a:endParaRPr sz="3000" dirty="0">
              <a:latin typeface="Helvetica"/>
              <a:cs typeface="Helvetica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7BB6D9E-3DC4-4EC6-B3FB-669E20E662D3}"/>
              </a:ext>
            </a:extLst>
          </p:cNvPr>
          <p:cNvSpPr txBox="1"/>
          <p:nvPr/>
        </p:nvSpPr>
        <p:spPr>
          <a:xfrm>
            <a:off x="3810000" y="3109287"/>
            <a:ext cx="6324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>
                <a:solidFill>
                  <a:srgbClr val="132247"/>
                </a:solidFill>
                <a:latin typeface="Helvetica"/>
                <a:cs typeface="Helvetica"/>
              </a:rPr>
              <a:t>No hay requisitos</a:t>
            </a:r>
          </a:p>
          <a:p>
            <a:pPr algn="ctr"/>
            <a:r>
              <a:rPr lang="es-ES" sz="3600" b="1" spc="-55" dirty="0">
                <a:solidFill>
                  <a:srgbClr val="3066BE"/>
                </a:solidFill>
                <a:latin typeface="Helvetica"/>
                <a:cs typeface="Helvetica"/>
              </a:rPr>
              <a:t>diarios, semanales, ni mensuales</a:t>
            </a:r>
            <a:endParaRPr lang="es-ES" sz="3600" dirty="0">
              <a:latin typeface="Helvetica"/>
              <a:cs typeface="Helvetica"/>
            </a:endParaRPr>
          </a:p>
          <a:p>
            <a:pPr algn="ctr"/>
            <a:endParaRPr lang="es-ES" b="1" dirty="0">
              <a:solidFill>
                <a:srgbClr val="132247"/>
              </a:solidFill>
              <a:latin typeface="Helvetica"/>
              <a:cs typeface="Helvetica"/>
            </a:endParaRPr>
          </a:p>
          <a:p>
            <a:pPr algn="ctr"/>
            <a:endParaRPr lang="en-C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60800" y="2870200"/>
            <a:ext cx="6959600" cy="3046988"/>
          </a:xfrm>
          <a:prstGeom prst="rect">
            <a:avLst/>
          </a:prstGeom>
        </p:spPr>
        <p:txBody>
          <a:bodyPr vert="horz" wrap="square" lIns="0" tIns="121920" rIns="0" bIns="0" rtlCol="0">
            <a:spAutoFit/>
          </a:bodyPr>
          <a:lstStyle/>
          <a:p>
            <a:pPr marL="1524000" marR="1520825" indent="17145" algn="ctr">
              <a:lnSpc>
                <a:spcPts val="3800"/>
              </a:lnSpc>
              <a:spcBef>
                <a:spcPts val="960"/>
              </a:spcBef>
            </a:pPr>
            <a:r>
              <a:rPr lang="es-ES" sz="3900" b="1" dirty="0">
                <a:solidFill>
                  <a:srgbClr val="132247"/>
                </a:solidFill>
                <a:latin typeface="Helvetica"/>
                <a:cs typeface="Helvetica"/>
              </a:rPr>
              <a:t>Sólo hay un requisito</a:t>
            </a:r>
            <a:r>
              <a:rPr lang="es-ES" sz="3900" b="1" spc="-5" dirty="0">
                <a:solidFill>
                  <a:srgbClr val="132247"/>
                </a:solidFill>
                <a:latin typeface="Helvetica"/>
                <a:cs typeface="Helvetica"/>
              </a:rPr>
              <a:t> para adquirir y mantener un cierto número</a:t>
            </a:r>
            <a:endParaRPr sz="3900" dirty="0">
              <a:latin typeface="Helvetica"/>
              <a:cs typeface="Helvetica"/>
            </a:endParaRPr>
          </a:p>
          <a:p>
            <a:pPr marR="1905" algn="ctr">
              <a:lnSpc>
                <a:spcPts val="3820"/>
              </a:lnSpc>
            </a:pPr>
            <a:r>
              <a:rPr lang="es-ES_tradnl" sz="3900" b="1" dirty="0">
                <a:solidFill>
                  <a:srgbClr val="3066BE"/>
                </a:solidFill>
                <a:latin typeface="Helvetica"/>
                <a:cs typeface="Helvetica"/>
              </a:rPr>
              <a:t>P</a:t>
            </a:r>
            <a:r>
              <a:rPr lang="es-ES" sz="3900" b="1" dirty="0">
                <a:solidFill>
                  <a:srgbClr val="3066BE"/>
                </a:solidFill>
                <a:latin typeface="Helvetica"/>
                <a:cs typeface="Helvetica"/>
              </a:rPr>
              <a:t>untos personales de cliente</a:t>
            </a:r>
            <a:endParaRPr sz="3900" dirty="0">
              <a:latin typeface="Helvetica"/>
              <a:cs typeface="Helvetic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94000" y="673101"/>
            <a:ext cx="741680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3200" dirty="0">
                <a:solidFill>
                  <a:srgbClr val="61C7C5"/>
                </a:solidFill>
              </a:rPr>
              <a:t>INGRESO RESIDUAL POR NIVELES</a:t>
            </a:r>
            <a:endParaRPr sz="3200" dirty="0"/>
          </a:p>
        </p:txBody>
      </p:sp>
      <p:sp>
        <p:nvSpPr>
          <p:cNvPr id="4" name="object 4"/>
          <p:cNvSpPr txBox="1"/>
          <p:nvPr/>
        </p:nvSpPr>
        <p:spPr>
          <a:xfrm>
            <a:off x="3810000" y="177800"/>
            <a:ext cx="5506084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47090" algn="l"/>
                <a:tab pos="3680460" algn="l"/>
              </a:tabLst>
            </a:pPr>
            <a:r>
              <a:rPr lang="es-ES" sz="2200" b="1" spc="195" dirty="0">
                <a:solidFill>
                  <a:srgbClr val="132247"/>
                </a:solidFill>
                <a:latin typeface="Helvetica"/>
                <a:cs typeface="Helvetica"/>
              </a:rPr>
              <a:t>PLAN DE COMPENSACIÓN DE ACN</a:t>
            </a:r>
            <a:endParaRPr lang="es-ES" sz="2200" dirty="0">
              <a:latin typeface="Helvetica"/>
              <a:cs typeface="Helvetic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20095" y="626541"/>
            <a:ext cx="11139805" cy="0"/>
          </a:xfrm>
          <a:custGeom>
            <a:avLst/>
            <a:gdLst/>
            <a:ahLst/>
            <a:cxnLst/>
            <a:rect l="l" t="t" r="r" b="b"/>
            <a:pathLst>
              <a:path w="11139805">
                <a:moveTo>
                  <a:pt x="0" y="0"/>
                </a:moveTo>
                <a:lnTo>
                  <a:pt x="11139716" y="0"/>
                </a:lnTo>
              </a:path>
            </a:pathLst>
          </a:custGeom>
          <a:ln w="6350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91753" y="2216737"/>
            <a:ext cx="153670" cy="2627630"/>
          </a:xfrm>
          <a:custGeom>
            <a:avLst/>
            <a:gdLst/>
            <a:ahLst/>
            <a:cxnLst/>
            <a:rect l="l" t="t" r="r" b="b"/>
            <a:pathLst>
              <a:path w="153670" h="2627629">
                <a:moveTo>
                  <a:pt x="153365" y="2550896"/>
                </a:moveTo>
                <a:lnTo>
                  <a:pt x="0" y="2550896"/>
                </a:lnTo>
                <a:lnTo>
                  <a:pt x="76682" y="2627579"/>
                </a:lnTo>
                <a:lnTo>
                  <a:pt x="153365" y="2550896"/>
                </a:lnTo>
                <a:close/>
              </a:path>
              <a:path w="153670" h="2627629">
                <a:moveTo>
                  <a:pt x="115023" y="0"/>
                </a:moveTo>
                <a:lnTo>
                  <a:pt x="38341" y="0"/>
                </a:lnTo>
                <a:lnTo>
                  <a:pt x="38341" y="2550896"/>
                </a:lnTo>
                <a:lnTo>
                  <a:pt x="115023" y="2550896"/>
                </a:lnTo>
                <a:lnTo>
                  <a:pt x="115023" y="0"/>
                </a:lnTo>
                <a:close/>
              </a:path>
            </a:pathLst>
          </a:custGeom>
          <a:solidFill>
            <a:srgbClr val="1322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04800" y="1236980"/>
            <a:ext cx="2473325" cy="3744615"/>
          </a:xfrm>
          <a:prstGeom prst="rect">
            <a:avLst/>
          </a:prstGeom>
        </p:spPr>
        <p:txBody>
          <a:bodyPr vert="horz" wrap="square" lIns="0" tIns="2362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60"/>
              </a:spcBef>
              <a:tabLst>
                <a:tab pos="923925" algn="l"/>
              </a:tabLst>
            </a:pPr>
            <a:r>
              <a:rPr lang="es-ES" sz="3200" spc="-295" dirty="0">
                <a:solidFill>
                  <a:srgbClr val="3066BE"/>
                </a:solidFill>
                <a:latin typeface="Helvetica"/>
                <a:cs typeface="Helvetica"/>
              </a:rPr>
              <a:t>Tú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3%-20%</a:t>
            </a:r>
            <a:endParaRPr sz="3200" dirty="0">
              <a:latin typeface="Helvetica"/>
              <a:cs typeface="Helvetica"/>
            </a:endParaRPr>
          </a:p>
          <a:p>
            <a:pPr marL="901700">
              <a:lnSpc>
                <a:spcPct val="100000"/>
              </a:lnSpc>
              <a:spcBef>
                <a:spcPts val="1760"/>
              </a:spcBef>
              <a:tabLst>
                <a:tab pos="1421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1.	4%</a:t>
            </a:r>
            <a:endParaRPr sz="3200" dirty="0">
              <a:latin typeface="Helvetica"/>
              <a:cs typeface="Helvetica"/>
            </a:endParaRPr>
          </a:p>
          <a:p>
            <a:pPr marL="901700">
              <a:lnSpc>
                <a:spcPct val="100000"/>
              </a:lnSpc>
              <a:spcBef>
                <a:spcPts val="560"/>
              </a:spcBef>
              <a:tabLst>
                <a:tab pos="1421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2.	4%</a:t>
            </a:r>
            <a:endParaRPr sz="3200" dirty="0">
              <a:latin typeface="Helvetica"/>
              <a:cs typeface="Helvetica"/>
            </a:endParaRPr>
          </a:p>
          <a:p>
            <a:pPr marL="901700">
              <a:lnSpc>
                <a:spcPct val="100000"/>
              </a:lnSpc>
              <a:spcBef>
                <a:spcPts val="560"/>
              </a:spcBef>
              <a:tabLst>
                <a:tab pos="1421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3.	4%</a:t>
            </a:r>
            <a:endParaRPr sz="3200" dirty="0">
              <a:latin typeface="Helvetica"/>
              <a:cs typeface="Helvetica"/>
            </a:endParaRPr>
          </a:p>
          <a:p>
            <a:pPr marL="901700">
              <a:lnSpc>
                <a:spcPct val="100000"/>
              </a:lnSpc>
              <a:spcBef>
                <a:spcPts val="560"/>
              </a:spcBef>
              <a:tabLst>
                <a:tab pos="1421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4.	4%</a:t>
            </a:r>
            <a:endParaRPr sz="3200" dirty="0">
              <a:latin typeface="Helvetica"/>
              <a:cs typeface="Helvetica"/>
            </a:endParaRPr>
          </a:p>
          <a:p>
            <a:pPr marL="901700">
              <a:lnSpc>
                <a:spcPct val="100000"/>
              </a:lnSpc>
              <a:spcBef>
                <a:spcPts val="660"/>
              </a:spcBef>
              <a:tabLst>
                <a:tab pos="1421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5.	4%</a:t>
            </a:r>
            <a:endParaRPr sz="3200" dirty="0">
              <a:latin typeface="Helvetica"/>
              <a:cs typeface="Helvetic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942567" y="1157109"/>
            <a:ext cx="540395" cy="9022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959100" y="1562100"/>
            <a:ext cx="48704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2000" b="1" spc="-150" dirty="0">
                <a:solidFill>
                  <a:srgbClr val="FFFFFF"/>
                </a:solidFill>
                <a:latin typeface="Helvetica"/>
                <a:cs typeface="Helvetica"/>
              </a:rPr>
              <a:t>Tú</a:t>
            </a:r>
            <a:endParaRPr sz="2000" dirty="0">
              <a:latin typeface="Helvetica"/>
              <a:cs typeface="Helvetica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xfrm>
            <a:off x="673100" y="6150959"/>
            <a:ext cx="9730740" cy="5414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75"/>
              </a:lnSpc>
            </a:pPr>
            <a:r>
              <a:rPr lang="es-ES" spc="15" dirty="0"/>
              <a:t>Este ejemplo sólo se muestra para fines ilustrativos. No pretende representar resultados típicos. Menos del </a:t>
            </a:r>
            <a:r>
              <a:rPr lang="es-ES" spc="20" dirty="0"/>
              <a:t>5% de los IBO calificados alcanzan los requisitos para recibir comisiones a través de su 5to nivel. Mira el Plan de compensación de ACN para más detalles.</a:t>
            </a:r>
            <a:endParaRPr lang="es-ES" dirty="0"/>
          </a:p>
        </p:txBody>
      </p:sp>
      <p:sp>
        <p:nvSpPr>
          <p:cNvPr id="10" name="object 10"/>
          <p:cNvSpPr txBox="1"/>
          <p:nvPr/>
        </p:nvSpPr>
        <p:spPr>
          <a:xfrm>
            <a:off x="5003800" y="1562101"/>
            <a:ext cx="4978400" cy="936154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77165" marR="5080" indent="-165100">
              <a:lnSpc>
                <a:spcPts val="3500"/>
              </a:lnSpc>
              <a:spcBef>
                <a:spcPts val="300"/>
              </a:spcBef>
            </a:pPr>
            <a:r>
              <a:rPr lang="es-ES" sz="3000" b="1" dirty="0">
                <a:solidFill>
                  <a:srgbClr val="3066BE"/>
                </a:solidFill>
                <a:latin typeface="Helvetica"/>
                <a:cs typeface="Helvetica"/>
              </a:rPr>
              <a:t>Califica para recibir el pago en los 5 niveles</a:t>
            </a:r>
            <a:endParaRPr lang="es-ES" sz="3000" dirty="0">
              <a:latin typeface="Helvetica"/>
              <a:cs typeface="Helvetic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94000" y="673100"/>
            <a:ext cx="760984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3200" dirty="0">
                <a:solidFill>
                  <a:srgbClr val="61C7C5"/>
                </a:solidFill>
              </a:rPr>
              <a:t>INGRESO RESIDUAL POR NIVELES</a:t>
            </a:r>
            <a:endParaRPr sz="3200" dirty="0"/>
          </a:p>
        </p:txBody>
      </p:sp>
      <p:sp>
        <p:nvSpPr>
          <p:cNvPr id="3" name="object 3"/>
          <p:cNvSpPr txBox="1"/>
          <p:nvPr/>
        </p:nvSpPr>
        <p:spPr>
          <a:xfrm>
            <a:off x="3810000" y="177800"/>
            <a:ext cx="5715000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47090" algn="l"/>
                <a:tab pos="3680460" algn="l"/>
              </a:tabLst>
            </a:pPr>
            <a:r>
              <a:rPr lang="es-ES" sz="2200" b="1" spc="195" dirty="0">
                <a:solidFill>
                  <a:srgbClr val="132247"/>
                </a:solidFill>
                <a:latin typeface="Helvetica"/>
                <a:cs typeface="Helvetica"/>
              </a:rPr>
              <a:t>PLAN DE COMPENSACIÓN DE ACN</a:t>
            </a:r>
            <a:endParaRPr lang="es-ES" sz="2200" dirty="0">
              <a:latin typeface="Helvetica"/>
              <a:cs typeface="Helvetic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0095" y="626541"/>
            <a:ext cx="11139805" cy="0"/>
          </a:xfrm>
          <a:custGeom>
            <a:avLst/>
            <a:gdLst/>
            <a:ahLst/>
            <a:cxnLst/>
            <a:rect l="l" t="t" r="r" b="b"/>
            <a:pathLst>
              <a:path w="11139805">
                <a:moveTo>
                  <a:pt x="0" y="0"/>
                </a:moveTo>
                <a:lnTo>
                  <a:pt x="11139716" y="0"/>
                </a:lnTo>
              </a:path>
            </a:pathLst>
          </a:custGeom>
          <a:ln w="6350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193800" y="2100579"/>
            <a:ext cx="1133475" cy="2832100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60"/>
              </a:spcBef>
              <a:tabLst>
                <a:tab pos="532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1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.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4%</a:t>
            </a:r>
            <a:endParaRPr sz="3200">
              <a:latin typeface="Helvetica"/>
              <a:cs typeface="Helvetica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  <a:tabLst>
                <a:tab pos="532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2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.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4%</a:t>
            </a:r>
            <a:endParaRPr sz="3200">
              <a:latin typeface="Helvetica"/>
              <a:cs typeface="Helvetica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  <a:tabLst>
                <a:tab pos="532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3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.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4%</a:t>
            </a:r>
            <a:endParaRPr sz="3200">
              <a:latin typeface="Helvetica"/>
              <a:cs typeface="Helvetica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  <a:tabLst>
                <a:tab pos="532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.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4%</a:t>
            </a:r>
            <a:endParaRPr sz="3200">
              <a:latin typeface="Helvetica"/>
              <a:cs typeface="Helvetica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  <a:tabLst>
                <a:tab pos="532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5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.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4%</a:t>
            </a:r>
            <a:endParaRPr sz="3200">
              <a:latin typeface="Helvetica"/>
              <a:cs typeface="Helvetic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91753" y="2216737"/>
            <a:ext cx="153670" cy="2627630"/>
          </a:xfrm>
          <a:custGeom>
            <a:avLst/>
            <a:gdLst/>
            <a:ahLst/>
            <a:cxnLst/>
            <a:rect l="l" t="t" r="r" b="b"/>
            <a:pathLst>
              <a:path w="153670" h="2627629">
                <a:moveTo>
                  <a:pt x="153365" y="2550896"/>
                </a:moveTo>
                <a:lnTo>
                  <a:pt x="0" y="2550896"/>
                </a:lnTo>
                <a:lnTo>
                  <a:pt x="76682" y="2627579"/>
                </a:lnTo>
                <a:lnTo>
                  <a:pt x="153365" y="2550896"/>
                </a:lnTo>
                <a:close/>
              </a:path>
              <a:path w="153670" h="2627629">
                <a:moveTo>
                  <a:pt x="115023" y="0"/>
                </a:moveTo>
                <a:lnTo>
                  <a:pt x="38341" y="0"/>
                </a:lnTo>
                <a:lnTo>
                  <a:pt x="38341" y="2550896"/>
                </a:lnTo>
                <a:lnTo>
                  <a:pt x="115023" y="2550896"/>
                </a:lnTo>
                <a:lnTo>
                  <a:pt x="115023" y="0"/>
                </a:lnTo>
                <a:close/>
              </a:path>
            </a:pathLst>
          </a:custGeom>
          <a:solidFill>
            <a:srgbClr val="1322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942567" y="1157109"/>
            <a:ext cx="540395" cy="9022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04800" y="1460500"/>
            <a:ext cx="312610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23925" algn="l"/>
                <a:tab pos="2717165" algn="l"/>
              </a:tabLst>
            </a:pPr>
            <a:r>
              <a:rPr lang="es-ES" sz="3200" spc="-295" dirty="0">
                <a:solidFill>
                  <a:srgbClr val="3066BE"/>
                </a:solidFill>
                <a:latin typeface="Helvetica"/>
                <a:cs typeface="Helvetica"/>
              </a:rPr>
              <a:t>Tú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3%-20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%	</a:t>
            </a:r>
            <a:r>
              <a:rPr sz="2800" b="1" spc="-5" dirty="0">
                <a:solidFill>
                  <a:srgbClr val="FFFFFF"/>
                </a:solidFill>
                <a:latin typeface="Helvetica"/>
                <a:cs typeface="Helvetica"/>
              </a:rPr>
              <a:t>25</a:t>
            </a:r>
            <a:endParaRPr sz="2800" dirty="0">
              <a:latin typeface="Helvetica"/>
              <a:cs typeface="Helvetic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003800" y="1562100"/>
            <a:ext cx="4368800" cy="936154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77165" marR="5080" indent="-165100">
              <a:lnSpc>
                <a:spcPts val="3500"/>
              </a:lnSpc>
              <a:spcBef>
                <a:spcPts val="300"/>
              </a:spcBef>
            </a:pPr>
            <a:r>
              <a:rPr lang="es-ES" sz="3000" b="1">
                <a:solidFill>
                  <a:srgbClr val="3066BE"/>
                </a:solidFill>
                <a:latin typeface="Helvetica"/>
                <a:cs typeface="Helvetica"/>
              </a:rPr>
              <a:t>Califica para recibir el pago en los 5 niveles</a:t>
            </a:r>
            <a:endParaRPr lang="es-ES" sz="3000" dirty="0">
              <a:latin typeface="Helvetica"/>
              <a:cs typeface="Helvetic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022600" y="2740606"/>
            <a:ext cx="36068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latin typeface="Helvetica"/>
                <a:cs typeface="Helvetica"/>
              </a:rPr>
              <a:t>25 </a:t>
            </a:r>
            <a:r>
              <a:rPr sz="1800" dirty="0">
                <a:latin typeface="Helvetica"/>
                <a:cs typeface="Helvetica"/>
              </a:rPr>
              <a:t>P</a:t>
            </a:r>
            <a:r>
              <a:rPr lang="es-ES" sz="1800" dirty="0">
                <a:latin typeface="Helvetica"/>
                <a:cs typeface="Helvetica"/>
              </a:rPr>
              <a:t>untos de clientes personales</a:t>
            </a:r>
            <a:endParaRPr sz="1800" dirty="0">
              <a:latin typeface="Helvetica"/>
              <a:cs typeface="Helvetic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744607" y="2216918"/>
            <a:ext cx="0" cy="718185"/>
          </a:xfrm>
          <a:custGeom>
            <a:avLst/>
            <a:gdLst/>
            <a:ahLst/>
            <a:cxnLst/>
            <a:rect l="l" t="t" r="r" b="b"/>
            <a:pathLst>
              <a:path h="718185">
                <a:moveTo>
                  <a:pt x="0" y="0"/>
                </a:moveTo>
                <a:lnTo>
                  <a:pt x="0" y="678129"/>
                </a:lnTo>
                <a:lnTo>
                  <a:pt x="0" y="717854"/>
                </a:lnTo>
              </a:path>
            </a:pathLst>
          </a:custGeom>
          <a:ln w="762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635385" y="2934779"/>
            <a:ext cx="218440" cy="218440"/>
          </a:xfrm>
          <a:custGeom>
            <a:avLst/>
            <a:gdLst/>
            <a:ahLst/>
            <a:cxnLst/>
            <a:rect l="l" t="t" r="r" b="b"/>
            <a:pathLst>
              <a:path w="218439" h="218439">
                <a:moveTo>
                  <a:pt x="218439" y="0"/>
                </a:moveTo>
                <a:lnTo>
                  <a:pt x="0" y="0"/>
                </a:lnTo>
                <a:lnTo>
                  <a:pt x="109219" y="218440"/>
                </a:lnTo>
                <a:lnTo>
                  <a:pt x="218439" y="0"/>
                </a:lnTo>
                <a:close/>
              </a:path>
            </a:pathLst>
          </a:custGeom>
          <a:solidFill>
            <a:srgbClr val="1322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xfrm>
            <a:off x="673100" y="6150959"/>
            <a:ext cx="9730740" cy="5414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75"/>
              </a:lnSpc>
            </a:pPr>
            <a:r>
              <a:rPr lang="es-ES" spc="15" dirty="0"/>
              <a:t>Este ejemplo sólo se muestra para fines ilustrativos. No pretende representar resultados típicos. Menos del </a:t>
            </a:r>
            <a:r>
              <a:rPr lang="es-ES" spc="20" dirty="0"/>
              <a:t>5% de los IBO calificados alcanzan los requisitos para recibir comisiones a través de su 5to nivel. Mira el Plan de compensación de ACN para más detalles.</a:t>
            </a:r>
            <a:endParaRPr lang="es-E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94000" y="673100"/>
            <a:ext cx="711200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3200" dirty="0">
                <a:solidFill>
                  <a:srgbClr val="61C7C5"/>
                </a:solidFill>
              </a:rPr>
              <a:t>INGRESO RESIDUAL POR NIVELES</a:t>
            </a:r>
            <a:endParaRPr sz="3200" dirty="0"/>
          </a:p>
        </p:txBody>
      </p:sp>
      <p:sp>
        <p:nvSpPr>
          <p:cNvPr id="3" name="object 3"/>
          <p:cNvSpPr txBox="1"/>
          <p:nvPr/>
        </p:nvSpPr>
        <p:spPr>
          <a:xfrm>
            <a:off x="3810000" y="177799"/>
            <a:ext cx="5715000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47090" algn="l"/>
                <a:tab pos="3680460" algn="l"/>
              </a:tabLst>
            </a:pPr>
            <a:r>
              <a:rPr lang="es-ES" sz="2200" b="1" spc="195" dirty="0">
                <a:solidFill>
                  <a:srgbClr val="132247"/>
                </a:solidFill>
                <a:latin typeface="Helvetica"/>
                <a:cs typeface="Helvetica"/>
              </a:rPr>
              <a:t>PLAN DE COMPENSACIÓN DE ACN</a:t>
            </a:r>
            <a:endParaRPr lang="es-ES" sz="2200" dirty="0">
              <a:latin typeface="Helvetica"/>
              <a:cs typeface="Helvetic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0095" y="626541"/>
            <a:ext cx="11139805" cy="0"/>
          </a:xfrm>
          <a:custGeom>
            <a:avLst/>
            <a:gdLst/>
            <a:ahLst/>
            <a:cxnLst/>
            <a:rect l="l" t="t" r="r" b="b"/>
            <a:pathLst>
              <a:path w="11139805">
                <a:moveTo>
                  <a:pt x="0" y="0"/>
                </a:moveTo>
                <a:lnTo>
                  <a:pt x="11139716" y="0"/>
                </a:lnTo>
              </a:path>
            </a:pathLst>
          </a:custGeom>
          <a:ln w="6350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193800" y="2100579"/>
            <a:ext cx="1133475" cy="2832100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60"/>
              </a:spcBef>
              <a:tabLst>
                <a:tab pos="532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1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.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4%</a:t>
            </a:r>
            <a:endParaRPr sz="3200">
              <a:latin typeface="Helvetica"/>
              <a:cs typeface="Helvetica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  <a:tabLst>
                <a:tab pos="532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2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.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4%</a:t>
            </a:r>
            <a:endParaRPr sz="3200">
              <a:latin typeface="Helvetica"/>
              <a:cs typeface="Helvetica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  <a:tabLst>
                <a:tab pos="532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3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.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4%</a:t>
            </a:r>
            <a:endParaRPr sz="3200">
              <a:latin typeface="Helvetica"/>
              <a:cs typeface="Helvetica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  <a:tabLst>
                <a:tab pos="532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.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4%</a:t>
            </a:r>
            <a:endParaRPr sz="3200">
              <a:latin typeface="Helvetica"/>
              <a:cs typeface="Helvetica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  <a:tabLst>
                <a:tab pos="532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5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.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4%</a:t>
            </a:r>
            <a:endParaRPr sz="3200">
              <a:latin typeface="Helvetica"/>
              <a:cs typeface="Helvetic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91752" y="2216737"/>
            <a:ext cx="153670" cy="2627630"/>
          </a:xfrm>
          <a:custGeom>
            <a:avLst/>
            <a:gdLst/>
            <a:ahLst/>
            <a:cxnLst/>
            <a:rect l="l" t="t" r="r" b="b"/>
            <a:pathLst>
              <a:path w="153670" h="2627629">
                <a:moveTo>
                  <a:pt x="153365" y="2550896"/>
                </a:moveTo>
                <a:lnTo>
                  <a:pt x="0" y="2550896"/>
                </a:lnTo>
                <a:lnTo>
                  <a:pt x="76682" y="2627579"/>
                </a:lnTo>
                <a:lnTo>
                  <a:pt x="153365" y="2550896"/>
                </a:lnTo>
                <a:close/>
              </a:path>
              <a:path w="153670" h="2627629">
                <a:moveTo>
                  <a:pt x="115023" y="0"/>
                </a:moveTo>
                <a:lnTo>
                  <a:pt x="38341" y="0"/>
                </a:lnTo>
                <a:lnTo>
                  <a:pt x="38341" y="2550896"/>
                </a:lnTo>
                <a:lnTo>
                  <a:pt x="115023" y="2550896"/>
                </a:lnTo>
                <a:lnTo>
                  <a:pt x="115023" y="0"/>
                </a:lnTo>
                <a:close/>
              </a:path>
            </a:pathLst>
          </a:custGeom>
          <a:solidFill>
            <a:srgbClr val="1322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942567" y="1157109"/>
            <a:ext cx="540395" cy="9022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04800" y="1460500"/>
            <a:ext cx="312610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23925" algn="l"/>
                <a:tab pos="2717165" algn="l"/>
              </a:tabLst>
            </a:pPr>
            <a:r>
              <a:rPr lang="es-ES" sz="3200" spc="-295" dirty="0">
                <a:solidFill>
                  <a:srgbClr val="3066BE"/>
                </a:solidFill>
                <a:latin typeface="Helvetica"/>
                <a:cs typeface="Helvetica"/>
              </a:rPr>
              <a:t>Tú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3%-20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%	</a:t>
            </a:r>
            <a:r>
              <a:rPr sz="2800" b="1" spc="-5" dirty="0">
                <a:solidFill>
                  <a:srgbClr val="FFFFFF"/>
                </a:solidFill>
                <a:latin typeface="Helvetica"/>
                <a:cs typeface="Helvetica"/>
              </a:rPr>
              <a:t>50</a:t>
            </a:r>
            <a:endParaRPr sz="2800" dirty="0">
              <a:latin typeface="Helvetica"/>
              <a:cs typeface="Helvetic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22600" y="2743200"/>
            <a:ext cx="36830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latin typeface="Helvetica"/>
                <a:cs typeface="Helvetica"/>
              </a:rPr>
              <a:t>25 </a:t>
            </a:r>
            <a:r>
              <a:rPr lang="es-ES_tradnl" dirty="0">
                <a:latin typeface="Helvetica"/>
                <a:cs typeface="Helvetica"/>
              </a:rPr>
              <a:t>Puntos de clientes personales</a:t>
            </a:r>
          </a:p>
        </p:txBody>
      </p:sp>
      <p:sp>
        <p:nvSpPr>
          <p:cNvPr id="10" name="object 10"/>
          <p:cNvSpPr/>
          <p:nvPr/>
        </p:nvSpPr>
        <p:spPr>
          <a:xfrm>
            <a:off x="2744607" y="2219510"/>
            <a:ext cx="0" cy="718185"/>
          </a:xfrm>
          <a:custGeom>
            <a:avLst/>
            <a:gdLst/>
            <a:ahLst/>
            <a:cxnLst/>
            <a:rect l="l" t="t" r="r" b="b"/>
            <a:pathLst>
              <a:path h="718185">
                <a:moveTo>
                  <a:pt x="0" y="0"/>
                </a:moveTo>
                <a:lnTo>
                  <a:pt x="0" y="678129"/>
                </a:lnTo>
                <a:lnTo>
                  <a:pt x="0" y="717867"/>
                </a:lnTo>
              </a:path>
            </a:pathLst>
          </a:custGeom>
          <a:ln w="762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635385" y="2937382"/>
            <a:ext cx="218440" cy="218440"/>
          </a:xfrm>
          <a:custGeom>
            <a:avLst/>
            <a:gdLst/>
            <a:ahLst/>
            <a:cxnLst/>
            <a:rect l="l" t="t" r="r" b="b"/>
            <a:pathLst>
              <a:path w="218439" h="218439">
                <a:moveTo>
                  <a:pt x="218439" y="0"/>
                </a:moveTo>
                <a:lnTo>
                  <a:pt x="0" y="0"/>
                </a:lnTo>
                <a:lnTo>
                  <a:pt x="109219" y="218440"/>
                </a:lnTo>
                <a:lnTo>
                  <a:pt x="218439" y="0"/>
                </a:lnTo>
                <a:close/>
              </a:path>
            </a:pathLst>
          </a:custGeom>
          <a:solidFill>
            <a:srgbClr val="1322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003800" y="1562101"/>
            <a:ext cx="4597400" cy="936154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77165" marR="5080" indent="-165100">
              <a:lnSpc>
                <a:spcPts val="3500"/>
              </a:lnSpc>
              <a:spcBef>
                <a:spcPts val="300"/>
              </a:spcBef>
            </a:pPr>
            <a:r>
              <a:rPr lang="es-ES" sz="3000" b="1" dirty="0">
                <a:solidFill>
                  <a:srgbClr val="3066BE"/>
                </a:solidFill>
                <a:latin typeface="Helvetica"/>
                <a:cs typeface="Helvetica"/>
              </a:rPr>
              <a:t>Califica para recibir el pago en los 5 niveles</a:t>
            </a:r>
            <a:endParaRPr lang="es-ES" sz="3000" dirty="0">
              <a:latin typeface="Helvetica"/>
              <a:cs typeface="Helvetic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022600" y="3869754"/>
            <a:ext cx="3759200" cy="7335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800" spc="-5" dirty="0">
                <a:latin typeface="Helvetica"/>
                <a:cs typeface="Helvetica"/>
              </a:rPr>
              <a:t>50 </a:t>
            </a:r>
            <a:r>
              <a:rPr lang="es-ES_tradnl" dirty="0">
                <a:latin typeface="Helvetica"/>
                <a:cs typeface="Helvetica"/>
              </a:rPr>
              <a:t>Puntos de clientes personales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1800" dirty="0">
              <a:latin typeface="Helvetica"/>
              <a:cs typeface="Helvetic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744607" y="3371477"/>
            <a:ext cx="0" cy="758825"/>
          </a:xfrm>
          <a:custGeom>
            <a:avLst/>
            <a:gdLst/>
            <a:ahLst/>
            <a:cxnLst/>
            <a:rect l="l" t="t" r="r" b="b"/>
            <a:pathLst>
              <a:path h="758825">
                <a:moveTo>
                  <a:pt x="0" y="0"/>
                </a:moveTo>
                <a:lnTo>
                  <a:pt x="0" y="716686"/>
                </a:lnTo>
                <a:lnTo>
                  <a:pt x="0" y="758672"/>
                </a:lnTo>
              </a:path>
            </a:pathLst>
          </a:custGeom>
          <a:ln w="762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635385" y="4063937"/>
            <a:ext cx="218440" cy="218440"/>
          </a:xfrm>
          <a:custGeom>
            <a:avLst/>
            <a:gdLst/>
            <a:ahLst/>
            <a:cxnLst/>
            <a:rect l="l" t="t" r="r" b="b"/>
            <a:pathLst>
              <a:path w="218439" h="218439">
                <a:moveTo>
                  <a:pt x="218439" y="0"/>
                </a:moveTo>
                <a:lnTo>
                  <a:pt x="0" y="0"/>
                </a:lnTo>
                <a:lnTo>
                  <a:pt x="109219" y="218440"/>
                </a:lnTo>
                <a:lnTo>
                  <a:pt x="218439" y="0"/>
                </a:lnTo>
                <a:close/>
              </a:path>
            </a:pathLst>
          </a:custGeom>
          <a:solidFill>
            <a:srgbClr val="1322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ftr" sz="quarter" idx="5"/>
          </p:nvPr>
        </p:nvSpPr>
        <p:spPr>
          <a:xfrm>
            <a:off x="673100" y="6150959"/>
            <a:ext cx="9730740" cy="5414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75"/>
              </a:lnSpc>
            </a:pPr>
            <a:r>
              <a:rPr lang="es-ES" spc="15" dirty="0"/>
              <a:t>Este ejemplo sólo se muestra para fines ilustrativos. No pretende representar resultados típicos. Menos del </a:t>
            </a:r>
            <a:r>
              <a:rPr lang="es-ES" spc="20" dirty="0"/>
              <a:t>5% de los IBO calificados alcanzan los requisitos para recibir comisiones a través de su 5to nivel. Mira el Plan de compensación de ACN para más detalles.</a:t>
            </a:r>
            <a:endParaRPr lang="es-E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94000" y="673101"/>
            <a:ext cx="718820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3200" dirty="0">
                <a:solidFill>
                  <a:srgbClr val="61C7C5"/>
                </a:solidFill>
              </a:rPr>
              <a:t>INGRESO RESIDUAL POR NIVELES</a:t>
            </a:r>
            <a:endParaRPr sz="3200" dirty="0"/>
          </a:p>
        </p:txBody>
      </p:sp>
      <p:sp>
        <p:nvSpPr>
          <p:cNvPr id="3" name="object 3"/>
          <p:cNvSpPr txBox="1"/>
          <p:nvPr/>
        </p:nvSpPr>
        <p:spPr>
          <a:xfrm>
            <a:off x="3810000" y="177800"/>
            <a:ext cx="5638800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47090" algn="l"/>
                <a:tab pos="3680460" algn="l"/>
              </a:tabLst>
            </a:pPr>
            <a:r>
              <a:rPr lang="es-ES" sz="2200" b="1" spc="195" dirty="0">
                <a:solidFill>
                  <a:srgbClr val="132247"/>
                </a:solidFill>
                <a:latin typeface="Helvetica"/>
                <a:cs typeface="Helvetica"/>
              </a:rPr>
              <a:t>PLAN DE COMPENSACIÓN DE ACN</a:t>
            </a:r>
            <a:endParaRPr lang="es-ES" sz="2200" dirty="0">
              <a:latin typeface="Helvetica"/>
              <a:cs typeface="Helvetic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0095" y="626541"/>
            <a:ext cx="11139805" cy="0"/>
          </a:xfrm>
          <a:custGeom>
            <a:avLst/>
            <a:gdLst/>
            <a:ahLst/>
            <a:cxnLst/>
            <a:rect l="l" t="t" r="r" b="b"/>
            <a:pathLst>
              <a:path w="11139805">
                <a:moveTo>
                  <a:pt x="0" y="0"/>
                </a:moveTo>
                <a:lnTo>
                  <a:pt x="11139716" y="0"/>
                </a:lnTo>
              </a:path>
            </a:pathLst>
          </a:custGeom>
          <a:ln w="6350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28342" y="4375423"/>
            <a:ext cx="0" cy="311785"/>
          </a:xfrm>
          <a:custGeom>
            <a:avLst/>
            <a:gdLst/>
            <a:ahLst/>
            <a:cxnLst/>
            <a:rect l="l" t="t" r="r" b="b"/>
            <a:pathLst>
              <a:path h="311785">
                <a:moveTo>
                  <a:pt x="0" y="0"/>
                </a:moveTo>
                <a:lnTo>
                  <a:pt x="0" y="294055"/>
                </a:lnTo>
                <a:lnTo>
                  <a:pt x="0" y="311302"/>
                </a:lnTo>
              </a:path>
            </a:pathLst>
          </a:custGeom>
          <a:ln w="762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619117" y="4630501"/>
            <a:ext cx="218440" cy="218440"/>
          </a:xfrm>
          <a:custGeom>
            <a:avLst/>
            <a:gdLst/>
            <a:ahLst/>
            <a:cxnLst/>
            <a:rect l="l" t="t" r="r" b="b"/>
            <a:pathLst>
              <a:path w="218439" h="218439">
                <a:moveTo>
                  <a:pt x="218439" y="0"/>
                </a:moveTo>
                <a:lnTo>
                  <a:pt x="0" y="0"/>
                </a:lnTo>
                <a:lnTo>
                  <a:pt x="109219" y="218440"/>
                </a:lnTo>
                <a:lnTo>
                  <a:pt x="218439" y="0"/>
                </a:lnTo>
                <a:close/>
              </a:path>
            </a:pathLst>
          </a:custGeom>
          <a:solidFill>
            <a:srgbClr val="1322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193800" y="2100579"/>
            <a:ext cx="1133475" cy="2832100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60"/>
              </a:spcBef>
              <a:tabLst>
                <a:tab pos="532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1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.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4%</a:t>
            </a:r>
            <a:endParaRPr sz="3200">
              <a:latin typeface="Helvetica"/>
              <a:cs typeface="Helvetica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  <a:tabLst>
                <a:tab pos="532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2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.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4%</a:t>
            </a:r>
            <a:endParaRPr sz="3200">
              <a:latin typeface="Helvetica"/>
              <a:cs typeface="Helvetica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  <a:tabLst>
                <a:tab pos="532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3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.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4%</a:t>
            </a:r>
            <a:endParaRPr sz="3200">
              <a:latin typeface="Helvetica"/>
              <a:cs typeface="Helvetica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  <a:tabLst>
                <a:tab pos="532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.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4%</a:t>
            </a:r>
            <a:endParaRPr sz="3200">
              <a:latin typeface="Helvetica"/>
              <a:cs typeface="Helvetica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  <a:tabLst>
                <a:tab pos="532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5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.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4%</a:t>
            </a:r>
            <a:endParaRPr sz="3200">
              <a:latin typeface="Helvetica"/>
              <a:cs typeface="Helvetic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91752" y="2216737"/>
            <a:ext cx="153670" cy="2627630"/>
          </a:xfrm>
          <a:custGeom>
            <a:avLst/>
            <a:gdLst/>
            <a:ahLst/>
            <a:cxnLst/>
            <a:rect l="l" t="t" r="r" b="b"/>
            <a:pathLst>
              <a:path w="153670" h="2627629">
                <a:moveTo>
                  <a:pt x="153365" y="2550896"/>
                </a:moveTo>
                <a:lnTo>
                  <a:pt x="0" y="2550896"/>
                </a:lnTo>
                <a:lnTo>
                  <a:pt x="76682" y="2627579"/>
                </a:lnTo>
                <a:lnTo>
                  <a:pt x="153365" y="2550896"/>
                </a:lnTo>
                <a:close/>
              </a:path>
              <a:path w="153670" h="2627629">
                <a:moveTo>
                  <a:pt x="115023" y="0"/>
                </a:moveTo>
                <a:lnTo>
                  <a:pt x="38341" y="0"/>
                </a:lnTo>
                <a:lnTo>
                  <a:pt x="38341" y="2550896"/>
                </a:lnTo>
                <a:lnTo>
                  <a:pt x="115023" y="2550896"/>
                </a:lnTo>
                <a:lnTo>
                  <a:pt x="115023" y="0"/>
                </a:lnTo>
                <a:close/>
              </a:path>
            </a:pathLst>
          </a:custGeom>
          <a:solidFill>
            <a:srgbClr val="1322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942567" y="1157109"/>
            <a:ext cx="540395" cy="9022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04800" y="1460500"/>
            <a:ext cx="312610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23925" algn="l"/>
                <a:tab pos="2717165" algn="l"/>
              </a:tabLst>
            </a:pPr>
            <a:r>
              <a:rPr lang="es-ES" sz="3200" spc="-295" dirty="0">
                <a:solidFill>
                  <a:srgbClr val="3066BE"/>
                </a:solidFill>
                <a:latin typeface="Helvetica"/>
                <a:cs typeface="Helvetica"/>
              </a:rPr>
              <a:t>Tú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3%-20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%	</a:t>
            </a:r>
            <a:r>
              <a:rPr sz="2800" b="1" spc="-5" dirty="0">
                <a:solidFill>
                  <a:srgbClr val="FFFFFF"/>
                </a:solidFill>
                <a:latin typeface="Helvetica"/>
                <a:cs typeface="Helvetica"/>
              </a:rPr>
              <a:t>75</a:t>
            </a:r>
            <a:endParaRPr sz="2800" dirty="0">
              <a:latin typeface="Helvetica"/>
              <a:cs typeface="Helvetic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022600" y="2743201"/>
            <a:ext cx="3606800" cy="7335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800" spc="-5" dirty="0">
                <a:latin typeface="Helvetica"/>
                <a:cs typeface="Helvetica"/>
              </a:rPr>
              <a:t>25 </a:t>
            </a:r>
            <a:r>
              <a:rPr lang="es-ES_tradnl" dirty="0">
                <a:latin typeface="Helvetica"/>
                <a:cs typeface="Helvetica"/>
              </a:rPr>
              <a:t>Puntos de clientes personales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1800" dirty="0">
              <a:latin typeface="Helvetica"/>
              <a:cs typeface="Helvetic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744607" y="2219510"/>
            <a:ext cx="0" cy="718185"/>
          </a:xfrm>
          <a:custGeom>
            <a:avLst/>
            <a:gdLst/>
            <a:ahLst/>
            <a:cxnLst/>
            <a:rect l="l" t="t" r="r" b="b"/>
            <a:pathLst>
              <a:path h="718185">
                <a:moveTo>
                  <a:pt x="0" y="0"/>
                </a:moveTo>
                <a:lnTo>
                  <a:pt x="0" y="678129"/>
                </a:lnTo>
                <a:lnTo>
                  <a:pt x="0" y="717867"/>
                </a:lnTo>
              </a:path>
            </a:pathLst>
          </a:custGeom>
          <a:ln w="762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635388" y="2937382"/>
            <a:ext cx="218440" cy="218440"/>
          </a:xfrm>
          <a:custGeom>
            <a:avLst/>
            <a:gdLst/>
            <a:ahLst/>
            <a:cxnLst/>
            <a:rect l="l" t="t" r="r" b="b"/>
            <a:pathLst>
              <a:path w="218439" h="218439">
                <a:moveTo>
                  <a:pt x="218439" y="0"/>
                </a:moveTo>
                <a:lnTo>
                  <a:pt x="0" y="0"/>
                </a:lnTo>
                <a:lnTo>
                  <a:pt x="109219" y="218440"/>
                </a:lnTo>
                <a:lnTo>
                  <a:pt x="218439" y="0"/>
                </a:lnTo>
                <a:close/>
              </a:path>
            </a:pathLst>
          </a:custGeom>
          <a:solidFill>
            <a:srgbClr val="1322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003800" y="1562101"/>
            <a:ext cx="4521200" cy="936154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77165" marR="5080" indent="-165100">
              <a:lnSpc>
                <a:spcPts val="3500"/>
              </a:lnSpc>
              <a:spcBef>
                <a:spcPts val="300"/>
              </a:spcBef>
            </a:pPr>
            <a:r>
              <a:rPr lang="es-ES" sz="3000" b="1">
                <a:solidFill>
                  <a:srgbClr val="3066BE"/>
                </a:solidFill>
                <a:latin typeface="Helvetica"/>
                <a:cs typeface="Helvetica"/>
              </a:rPr>
              <a:t>Califica para recibir el pago en los 5 niveles</a:t>
            </a:r>
            <a:endParaRPr lang="es-ES" sz="3000" dirty="0">
              <a:latin typeface="Helvetica"/>
              <a:cs typeface="Helvetic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022600" y="3733929"/>
            <a:ext cx="3606800" cy="1024639"/>
          </a:xfrm>
          <a:prstGeom prst="rect">
            <a:avLst/>
          </a:prstGeom>
        </p:spPr>
        <p:txBody>
          <a:bodyPr vert="horz" wrap="square" lIns="0" tIns="148590" rIns="0" bIns="0" rtlCol="0">
            <a:spAutoFit/>
          </a:bodyPr>
          <a:lstStyle/>
          <a:p>
            <a:pPr marL="12700">
              <a:spcBef>
                <a:spcPts val="1170"/>
              </a:spcBef>
            </a:pPr>
            <a:r>
              <a:rPr sz="2800" spc="-5" dirty="0">
                <a:latin typeface="Helvetica"/>
                <a:cs typeface="Helvetica"/>
              </a:rPr>
              <a:t>50 </a:t>
            </a:r>
            <a:r>
              <a:rPr lang="es-ES_tradnl" dirty="0">
                <a:latin typeface="Helvetica"/>
                <a:cs typeface="Helvetica"/>
              </a:rPr>
              <a:t>Puntos de clientes personales</a:t>
            </a:r>
            <a:endParaRPr sz="1800" dirty="0">
              <a:latin typeface="Helvetica"/>
              <a:cs typeface="Helvetica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latin typeface="Helvetica"/>
                <a:cs typeface="Helvetica"/>
              </a:rPr>
              <a:t>75 </a:t>
            </a:r>
            <a:r>
              <a:rPr lang="es-ES_tradnl" dirty="0">
                <a:latin typeface="Helvetica"/>
                <a:cs typeface="Helvetica"/>
              </a:rPr>
              <a:t>Puntos de clientes personales</a:t>
            </a:r>
          </a:p>
        </p:txBody>
      </p:sp>
      <p:sp>
        <p:nvSpPr>
          <p:cNvPr id="16" name="object 16"/>
          <p:cNvSpPr/>
          <p:nvPr/>
        </p:nvSpPr>
        <p:spPr>
          <a:xfrm>
            <a:off x="2744607" y="3371477"/>
            <a:ext cx="0" cy="727075"/>
          </a:xfrm>
          <a:custGeom>
            <a:avLst/>
            <a:gdLst/>
            <a:ahLst/>
            <a:cxnLst/>
            <a:rect l="l" t="t" r="r" b="b"/>
            <a:pathLst>
              <a:path h="727075">
                <a:moveTo>
                  <a:pt x="0" y="0"/>
                </a:moveTo>
                <a:lnTo>
                  <a:pt x="0" y="686257"/>
                </a:lnTo>
                <a:lnTo>
                  <a:pt x="0" y="726478"/>
                </a:lnTo>
              </a:path>
            </a:pathLst>
          </a:custGeom>
          <a:ln w="762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635388" y="4063937"/>
            <a:ext cx="218440" cy="218440"/>
          </a:xfrm>
          <a:custGeom>
            <a:avLst/>
            <a:gdLst/>
            <a:ahLst/>
            <a:cxnLst/>
            <a:rect l="l" t="t" r="r" b="b"/>
            <a:pathLst>
              <a:path w="218439" h="218439">
                <a:moveTo>
                  <a:pt x="218439" y="0"/>
                </a:moveTo>
                <a:lnTo>
                  <a:pt x="0" y="0"/>
                </a:lnTo>
                <a:lnTo>
                  <a:pt x="109219" y="218440"/>
                </a:lnTo>
                <a:lnTo>
                  <a:pt x="218439" y="0"/>
                </a:lnTo>
                <a:close/>
              </a:path>
            </a:pathLst>
          </a:custGeom>
          <a:solidFill>
            <a:srgbClr val="1322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>
            <a:spLocks noGrp="1"/>
          </p:cNvSpPr>
          <p:nvPr>
            <p:ph type="ftr" sz="quarter" idx="5"/>
          </p:nvPr>
        </p:nvSpPr>
        <p:spPr>
          <a:xfrm>
            <a:off x="673100" y="6150959"/>
            <a:ext cx="9730740" cy="5414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75"/>
              </a:lnSpc>
            </a:pPr>
            <a:r>
              <a:rPr lang="es-ES" spc="15" dirty="0"/>
              <a:t>Este ejemplo sólo se muestra para fines ilustrativos. No pretende representar resultados típicos. Menos del </a:t>
            </a:r>
            <a:r>
              <a:rPr lang="es-ES" spc="20" dirty="0"/>
              <a:t>5% de los IBO calificados alcanzan los requisitos para recibir comisiones a través de su 5to nivel. Mira el Plan de compensación de ACN para más detalles.</a:t>
            </a:r>
            <a:endParaRPr lang="es-E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46800" y="1325373"/>
            <a:ext cx="4257040" cy="56041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s-ES" sz="3550" b="1" spc="5">
                <a:solidFill>
                  <a:srgbClr val="132247"/>
                </a:solidFill>
                <a:latin typeface="Helvetica"/>
                <a:cs typeface="Helvetica"/>
              </a:rPr>
              <a:t>¿Qué es un NIVEL?</a:t>
            </a:r>
            <a:endParaRPr sz="3550" dirty="0">
              <a:latin typeface="Helvetica"/>
              <a:cs typeface="Helvetic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06800" y="660400"/>
            <a:ext cx="57658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2400">
                <a:solidFill>
                  <a:srgbClr val="61C7C5"/>
                </a:solidFill>
              </a:rPr>
              <a:t>INGRESO RESIDUAL POR NIVELES</a:t>
            </a:r>
            <a:endParaRPr sz="2400" dirty="0"/>
          </a:p>
        </p:txBody>
      </p:sp>
      <p:sp>
        <p:nvSpPr>
          <p:cNvPr id="4" name="object 4"/>
          <p:cNvSpPr txBox="1"/>
          <p:nvPr/>
        </p:nvSpPr>
        <p:spPr>
          <a:xfrm>
            <a:off x="3810000" y="177800"/>
            <a:ext cx="5562600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47090" algn="l"/>
                <a:tab pos="3680460" algn="l"/>
              </a:tabLst>
            </a:pPr>
            <a:r>
              <a:rPr lang="es-ES" sz="2200" b="1" spc="195" dirty="0">
                <a:solidFill>
                  <a:srgbClr val="132247"/>
                </a:solidFill>
                <a:latin typeface="Helvetica"/>
                <a:cs typeface="Helvetica"/>
              </a:rPr>
              <a:t>PLAN DE COMPENSACIÓN DE ACN</a:t>
            </a:r>
            <a:endParaRPr lang="es-ES" sz="2200" dirty="0">
              <a:latin typeface="Helvetica"/>
              <a:cs typeface="Helvetic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20098" y="626541"/>
            <a:ext cx="11139805" cy="0"/>
          </a:xfrm>
          <a:custGeom>
            <a:avLst/>
            <a:gdLst/>
            <a:ahLst/>
            <a:cxnLst/>
            <a:rect l="l" t="t" r="r" b="b"/>
            <a:pathLst>
              <a:path w="11139805">
                <a:moveTo>
                  <a:pt x="0" y="0"/>
                </a:moveTo>
                <a:lnTo>
                  <a:pt x="11139716" y="0"/>
                </a:lnTo>
              </a:path>
            </a:pathLst>
          </a:custGeom>
          <a:ln w="6350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91752" y="2216737"/>
            <a:ext cx="153670" cy="2627630"/>
          </a:xfrm>
          <a:custGeom>
            <a:avLst/>
            <a:gdLst/>
            <a:ahLst/>
            <a:cxnLst/>
            <a:rect l="l" t="t" r="r" b="b"/>
            <a:pathLst>
              <a:path w="153670" h="2627629">
                <a:moveTo>
                  <a:pt x="153365" y="2550896"/>
                </a:moveTo>
                <a:lnTo>
                  <a:pt x="0" y="2550896"/>
                </a:lnTo>
                <a:lnTo>
                  <a:pt x="76682" y="2627579"/>
                </a:lnTo>
                <a:lnTo>
                  <a:pt x="153365" y="2550896"/>
                </a:lnTo>
                <a:close/>
              </a:path>
              <a:path w="153670" h="2627629">
                <a:moveTo>
                  <a:pt x="115023" y="0"/>
                </a:moveTo>
                <a:lnTo>
                  <a:pt x="38341" y="0"/>
                </a:lnTo>
                <a:lnTo>
                  <a:pt x="38341" y="2550896"/>
                </a:lnTo>
                <a:lnTo>
                  <a:pt x="115023" y="2550896"/>
                </a:lnTo>
                <a:lnTo>
                  <a:pt x="115023" y="0"/>
                </a:lnTo>
                <a:close/>
              </a:path>
            </a:pathLst>
          </a:custGeom>
          <a:solidFill>
            <a:srgbClr val="13224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0902998"/>
              </p:ext>
            </p:extLst>
          </p:nvPr>
        </p:nvGraphicFramePr>
        <p:xfrm>
          <a:off x="285750" y="1566664"/>
          <a:ext cx="2510789" cy="33653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9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16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8800">
                <a:tc>
                  <a:txBody>
                    <a:bodyPr/>
                    <a:lstStyle/>
                    <a:p>
                      <a:pPr marL="31750">
                        <a:lnSpc>
                          <a:spcPts val="3105"/>
                        </a:lnSpc>
                      </a:pPr>
                      <a:r>
                        <a:rPr lang="es-ES" sz="3200" spc="-105" dirty="0">
                          <a:solidFill>
                            <a:srgbClr val="3066BE"/>
                          </a:solidFill>
                          <a:latin typeface="Helvetica"/>
                          <a:cs typeface="Helvetica"/>
                        </a:rPr>
                        <a:t>Tú</a:t>
                      </a:r>
                      <a:endParaRPr sz="3200" dirty="0">
                        <a:latin typeface="Helvetica"/>
                        <a:cs typeface="Helvetic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ts val="3105"/>
                        </a:lnSpc>
                      </a:pPr>
                      <a:r>
                        <a:rPr sz="3200" spc="-5" dirty="0">
                          <a:solidFill>
                            <a:srgbClr val="3066BE"/>
                          </a:solidFill>
                          <a:latin typeface="Helvetica"/>
                          <a:cs typeface="Helvetica"/>
                        </a:rPr>
                        <a:t>3%-20%</a:t>
                      </a:r>
                      <a:endParaRPr sz="3200">
                        <a:latin typeface="Helvetica"/>
                        <a:cs typeface="Helvetic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464"/>
                        </a:spcBef>
                        <a:tabLst>
                          <a:tab pos="621665" algn="l"/>
                        </a:tabLst>
                      </a:pPr>
                      <a:r>
                        <a:rPr sz="3200" spc="-5" dirty="0">
                          <a:solidFill>
                            <a:srgbClr val="3066BE"/>
                          </a:solidFill>
                          <a:latin typeface="Helvetica"/>
                          <a:cs typeface="Helvetica"/>
                        </a:rPr>
                        <a:t>1.	4%</a:t>
                      </a:r>
                      <a:endParaRPr sz="3200">
                        <a:latin typeface="Helvetica"/>
                        <a:cs typeface="Helvetica"/>
                      </a:endParaRPr>
                    </a:p>
                  </a:txBody>
                  <a:tcPr marL="0" marR="0" marT="59054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ts val="3704"/>
                        </a:lnSpc>
                        <a:tabLst>
                          <a:tab pos="621665" algn="l"/>
                        </a:tabLst>
                      </a:pPr>
                      <a:r>
                        <a:rPr sz="3200" spc="-5" dirty="0">
                          <a:solidFill>
                            <a:srgbClr val="3066BE"/>
                          </a:solidFill>
                          <a:latin typeface="Helvetica"/>
                          <a:cs typeface="Helvetica"/>
                        </a:rPr>
                        <a:t>2.	4%</a:t>
                      </a:r>
                      <a:endParaRPr sz="3200">
                        <a:latin typeface="Helvetica"/>
                        <a:cs typeface="Helvetic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ts val="3704"/>
                        </a:lnSpc>
                        <a:tabLst>
                          <a:tab pos="621665" algn="l"/>
                        </a:tabLst>
                      </a:pPr>
                      <a:r>
                        <a:rPr sz="3200" spc="-5" dirty="0">
                          <a:solidFill>
                            <a:srgbClr val="3066BE"/>
                          </a:solidFill>
                          <a:latin typeface="Helvetica"/>
                          <a:cs typeface="Helvetica"/>
                        </a:rPr>
                        <a:t>3.	4%</a:t>
                      </a:r>
                      <a:endParaRPr sz="3200">
                        <a:latin typeface="Helvetica"/>
                        <a:cs typeface="Helvetic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50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ts val="3704"/>
                        </a:lnSpc>
                        <a:tabLst>
                          <a:tab pos="621665" algn="l"/>
                        </a:tabLst>
                      </a:pPr>
                      <a:r>
                        <a:rPr sz="3200" spc="-5" dirty="0">
                          <a:solidFill>
                            <a:srgbClr val="3066BE"/>
                          </a:solidFill>
                          <a:latin typeface="Helvetica"/>
                          <a:cs typeface="Helvetica"/>
                        </a:rPr>
                        <a:t>4.	4%</a:t>
                      </a:r>
                      <a:endParaRPr sz="3200">
                        <a:latin typeface="Helvetica"/>
                        <a:cs typeface="Helvetic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88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ts val="3750"/>
                        </a:lnSpc>
                        <a:tabLst>
                          <a:tab pos="621665" algn="l"/>
                        </a:tabLst>
                      </a:pPr>
                      <a:r>
                        <a:rPr sz="3200" spc="-5" dirty="0">
                          <a:solidFill>
                            <a:srgbClr val="3066BE"/>
                          </a:solidFill>
                          <a:latin typeface="Helvetica"/>
                          <a:cs typeface="Helvetica"/>
                        </a:rPr>
                        <a:t>5.	4%</a:t>
                      </a:r>
                      <a:endParaRPr sz="3200" dirty="0">
                        <a:latin typeface="Helvetica"/>
                        <a:cs typeface="Helvetic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object 8"/>
          <p:cNvSpPr/>
          <p:nvPr/>
        </p:nvSpPr>
        <p:spPr>
          <a:xfrm>
            <a:off x="4463520" y="1133043"/>
            <a:ext cx="491270" cy="69432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457700" y="1460500"/>
            <a:ext cx="48704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2000" b="1" spc="-150" dirty="0">
                <a:solidFill>
                  <a:srgbClr val="FFFFFF"/>
                </a:solidFill>
                <a:latin typeface="Helvetica"/>
                <a:cs typeface="Helvetica"/>
              </a:rPr>
              <a:t>Tú</a:t>
            </a:r>
            <a:endParaRPr sz="2000" dirty="0">
              <a:latin typeface="Helvetica"/>
              <a:cs typeface="Helvetica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673100" y="6150959"/>
            <a:ext cx="9730740" cy="5414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75"/>
              </a:lnSpc>
            </a:pPr>
            <a:r>
              <a:rPr lang="es-ES" spc="15" dirty="0"/>
              <a:t>Este ejemplo sólo se muestra para fines ilustrativos. No pretende representar resultados típicos. Menos del </a:t>
            </a:r>
            <a:r>
              <a:rPr lang="es-ES" spc="20" dirty="0"/>
              <a:t>5% de los IBO calificados alcanzan los requisitos para recibir comisiones a través de su 5to nivel. Mira el Plan de compensación de ACN para más detalles.</a:t>
            </a:r>
            <a:endParaRPr lang="es-E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703433" y="1777367"/>
            <a:ext cx="1905" cy="361315"/>
          </a:xfrm>
          <a:custGeom>
            <a:avLst/>
            <a:gdLst/>
            <a:ahLst/>
            <a:cxnLst/>
            <a:rect l="l" t="t" r="r" b="b"/>
            <a:pathLst>
              <a:path w="1904" h="361314">
                <a:moveTo>
                  <a:pt x="0" y="0"/>
                </a:moveTo>
                <a:lnTo>
                  <a:pt x="1574" y="360743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606800" y="660400"/>
            <a:ext cx="55372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2400" b="1" dirty="0">
                <a:solidFill>
                  <a:srgbClr val="61C7C5"/>
                </a:solidFill>
                <a:latin typeface="Helvetica"/>
                <a:cs typeface="Helvetica"/>
              </a:rPr>
              <a:t>INGRESO RESIDUAL POR NIVELES</a:t>
            </a:r>
            <a:endParaRPr sz="2400" dirty="0">
              <a:latin typeface="Helvetica"/>
              <a:cs typeface="Helvetic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10000" y="177800"/>
            <a:ext cx="5638800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47090" algn="l"/>
                <a:tab pos="3680460" algn="l"/>
              </a:tabLst>
            </a:pPr>
            <a:r>
              <a:rPr lang="es-ES" sz="2200" b="1" spc="195" dirty="0">
                <a:solidFill>
                  <a:srgbClr val="132247"/>
                </a:solidFill>
                <a:latin typeface="Helvetica"/>
                <a:cs typeface="Helvetica"/>
              </a:rPr>
              <a:t>PLAN DE COMPENSACIÓN DE ACN</a:t>
            </a:r>
            <a:endParaRPr lang="es-ES" sz="2200" dirty="0">
              <a:latin typeface="Helvetica"/>
              <a:cs typeface="Helvetic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20098" y="626541"/>
            <a:ext cx="11139805" cy="0"/>
          </a:xfrm>
          <a:custGeom>
            <a:avLst/>
            <a:gdLst/>
            <a:ahLst/>
            <a:cxnLst/>
            <a:rect l="l" t="t" r="r" b="b"/>
            <a:pathLst>
              <a:path w="11139805">
                <a:moveTo>
                  <a:pt x="0" y="0"/>
                </a:moveTo>
                <a:lnTo>
                  <a:pt x="11139716" y="0"/>
                </a:lnTo>
              </a:path>
            </a:pathLst>
          </a:custGeom>
          <a:ln w="6350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546003" y="2138121"/>
            <a:ext cx="317995" cy="388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193800" y="2100579"/>
            <a:ext cx="1133475" cy="2832100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60"/>
              </a:spcBef>
              <a:tabLst>
                <a:tab pos="532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1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.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4%</a:t>
            </a:r>
            <a:endParaRPr sz="3200">
              <a:latin typeface="Helvetica"/>
              <a:cs typeface="Helvetica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  <a:tabLst>
                <a:tab pos="532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2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.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4%</a:t>
            </a:r>
            <a:endParaRPr sz="3200">
              <a:latin typeface="Helvetica"/>
              <a:cs typeface="Helvetica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  <a:tabLst>
                <a:tab pos="532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3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.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4%</a:t>
            </a:r>
            <a:endParaRPr sz="3200">
              <a:latin typeface="Helvetica"/>
              <a:cs typeface="Helvetica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  <a:tabLst>
                <a:tab pos="532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.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4%</a:t>
            </a:r>
            <a:endParaRPr sz="3200">
              <a:latin typeface="Helvetica"/>
              <a:cs typeface="Helvetica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  <a:tabLst>
                <a:tab pos="532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5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.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4%</a:t>
            </a:r>
            <a:endParaRPr sz="3200">
              <a:latin typeface="Helvetica"/>
              <a:cs typeface="Helvetic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91752" y="2216737"/>
            <a:ext cx="153670" cy="2627630"/>
          </a:xfrm>
          <a:custGeom>
            <a:avLst/>
            <a:gdLst/>
            <a:ahLst/>
            <a:cxnLst/>
            <a:rect l="l" t="t" r="r" b="b"/>
            <a:pathLst>
              <a:path w="153670" h="2627629">
                <a:moveTo>
                  <a:pt x="153365" y="2550896"/>
                </a:moveTo>
                <a:lnTo>
                  <a:pt x="0" y="2550896"/>
                </a:lnTo>
                <a:lnTo>
                  <a:pt x="76682" y="2627579"/>
                </a:lnTo>
                <a:lnTo>
                  <a:pt x="153365" y="2550896"/>
                </a:lnTo>
                <a:close/>
              </a:path>
              <a:path w="153670" h="2627629">
                <a:moveTo>
                  <a:pt x="115023" y="0"/>
                </a:moveTo>
                <a:lnTo>
                  <a:pt x="38341" y="0"/>
                </a:lnTo>
                <a:lnTo>
                  <a:pt x="38341" y="2550896"/>
                </a:lnTo>
                <a:lnTo>
                  <a:pt x="115023" y="2550896"/>
                </a:lnTo>
                <a:lnTo>
                  <a:pt x="115023" y="0"/>
                </a:lnTo>
                <a:close/>
              </a:path>
            </a:pathLst>
          </a:custGeom>
          <a:solidFill>
            <a:srgbClr val="1322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04800" y="1460500"/>
            <a:ext cx="247332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23925" algn="l"/>
              </a:tabLst>
            </a:pPr>
            <a:r>
              <a:rPr lang="es-ES" sz="3200" spc="-295" dirty="0">
                <a:solidFill>
                  <a:srgbClr val="3066BE"/>
                </a:solidFill>
                <a:latin typeface="Helvetica"/>
                <a:cs typeface="Helvetica"/>
              </a:rPr>
              <a:t>Tú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3%-20%</a:t>
            </a:r>
            <a:endParaRPr sz="3200" dirty="0">
              <a:latin typeface="Helvetica"/>
              <a:cs typeface="Helvetic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463520" y="1133043"/>
            <a:ext cx="491270" cy="69432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457700" y="1460500"/>
            <a:ext cx="48704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2000" b="1" spc="-150" dirty="0">
                <a:solidFill>
                  <a:srgbClr val="FFFFFF"/>
                </a:solidFill>
                <a:latin typeface="Helvetica"/>
                <a:cs typeface="Helvetica"/>
              </a:rPr>
              <a:t>Tú</a:t>
            </a:r>
            <a:endParaRPr sz="2000" dirty="0">
              <a:latin typeface="Helvetica"/>
              <a:cs typeface="Helvetic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452253" y="2392437"/>
            <a:ext cx="1660525" cy="0"/>
          </a:xfrm>
          <a:custGeom>
            <a:avLst/>
            <a:gdLst/>
            <a:ahLst/>
            <a:cxnLst/>
            <a:rect l="l" t="t" r="r" b="b"/>
            <a:pathLst>
              <a:path w="1660525">
                <a:moveTo>
                  <a:pt x="0" y="0"/>
                </a:moveTo>
                <a:lnTo>
                  <a:pt x="1641043" y="0"/>
                </a:lnTo>
                <a:lnTo>
                  <a:pt x="1660093" y="0"/>
                </a:lnTo>
              </a:path>
            </a:pathLst>
          </a:custGeom>
          <a:ln w="38100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116572" y="2332360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0" y="0"/>
                </a:moveTo>
                <a:lnTo>
                  <a:pt x="0" y="120142"/>
                </a:lnTo>
                <a:lnTo>
                  <a:pt x="120142" y="60071"/>
                </a:lnTo>
                <a:lnTo>
                  <a:pt x="0" y="0"/>
                </a:lnTo>
                <a:close/>
              </a:path>
            </a:pathLst>
          </a:custGeom>
          <a:solidFill>
            <a:srgbClr val="8787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6121400" y="1325373"/>
            <a:ext cx="4282440" cy="9502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ts val="4054"/>
              </a:lnSpc>
              <a:spcBef>
                <a:spcPts val="110"/>
              </a:spcBef>
            </a:pPr>
            <a:r>
              <a:rPr lang="es-ES" spc="5" dirty="0"/>
              <a:t>¿Qué es un NIVEL?</a:t>
            </a:r>
            <a:endParaRPr spc="5" dirty="0"/>
          </a:p>
          <a:p>
            <a:pPr marL="990600">
              <a:lnSpc>
                <a:spcPts val="3155"/>
              </a:lnSpc>
            </a:pPr>
            <a:r>
              <a:rPr sz="2800" dirty="0"/>
              <a:t>1</a:t>
            </a:r>
            <a:r>
              <a:rPr lang="es-ES" sz="2775" baseline="18018" dirty="0" err="1"/>
              <a:t>er</a:t>
            </a:r>
            <a:r>
              <a:rPr sz="2775" spc="382" baseline="18018" dirty="0"/>
              <a:t> </a:t>
            </a:r>
            <a:r>
              <a:rPr lang="es-ES" sz="2800" dirty="0"/>
              <a:t>NIVEL</a:t>
            </a:r>
            <a:endParaRPr sz="2800" dirty="0"/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xfrm>
            <a:off x="673100" y="6150959"/>
            <a:ext cx="9730740" cy="5414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75"/>
              </a:lnSpc>
            </a:pPr>
            <a:r>
              <a:rPr lang="es-ES" spc="15" dirty="0"/>
              <a:t>Este ejemplo sólo se muestra para fines ilustrativos. No pretende representar resultados típicos. Menos del </a:t>
            </a:r>
            <a:r>
              <a:rPr lang="es-ES" spc="20" dirty="0"/>
              <a:t>5% de los IBO calificados alcanzan los requisitos para recibir comisiones a través de su 5to nivel. Mira el Plan de compensación de ACN para más detalles.</a:t>
            </a:r>
            <a:endParaRPr lang="es-E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703433" y="1777367"/>
            <a:ext cx="1905" cy="361315"/>
          </a:xfrm>
          <a:custGeom>
            <a:avLst/>
            <a:gdLst/>
            <a:ahLst/>
            <a:cxnLst/>
            <a:rect l="l" t="t" r="r" b="b"/>
            <a:pathLst>
              <a:path w="1904" h="361314">
                <a:moveTo>
                  <a:pt x="0" y="0"/>
                </a:moveTo>
                <a:lnTo>
                  <a:pt x="1574" y="360743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606800" y="660400"/>
            <a:ext cx="56134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2400" b="1" dirty="0">
                <a:solidFill>
                  <a:srgbClr val="61C7C5"/>
                </a:solidFill>
                <a:latin typeface="Helvetica"/>
                <a:cs typeface="Helvetica"/>
              </a:rPr>
              <a:t>INGRESO RESIDUAL POR NIVELES</a:t>
            </a:r>
            <a:endParaRPr lang="es-ES" sz="2400" dirty="0">
              <a:latin typeface="Helvetica"/>
              <a:cs typeface="Helvetic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10000" y="177800"/>
            <a:ext cx="5715000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47090" algn="l"/>
                <a:tab pos="3680460" algn="l"/>
              </a:tabLst>
            </a:pPr>
            <a:r>
              <a:rPr lang="es-ES" sz="2200" b="1" spc="195" dirty="0">
                <a:solidFill>
                  <a:srgbClr val="132247"/>
                </a:solidFill>
                <a:latin typeface="Helvetica"/>
                <a:cs typeface="Helvetica"/>
              </a:rPr>
              <a:t>PLAN DE COMPENSACIÓN DE ACN</a:t>
            </a:r>
            <a:endParaRPr lang="es-ES" sz="2200" dirty="0">
              <a:latin typeface="Helvetica"/>
              <a:cs typeface="Helvetic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20098" y="626541"/>
            <a:ext cx="11139805" cy="0"/>
          </a:xfrm>
          <a:custGeom>
            <a:avLst/>
            <a:gdLst/>
            <a:ahLst/>
            <a:cxnLst/>
            <a:rect l="l" t="t" r="r" b="b"/>
            <a:pathLst>
              <a:path w="11139805">
                <a:moveTo>
                  <a:pt x="0" y="0"/>
                </a:moveTo>
                <a:lnTo>
                  <a:pt x="11139716" y="0"/>
                </a:lnTo>
              </a:path>
            </a:pathLst>
          </a:custGeom>
          <a:ln w="6350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876638" y="1965994"/>
            <a:ext cx="635" cy="172085"/>
          </a:xfrm>
          <a:custGeom>
            <a:avLst/>
            <a:gdLst/>
            <a:ahLst/>
            <a:cxnLst/>
            <a:rect l="l" t="t" r="r" b="b"/>
            <a:pathLst>
              <a:path w="635" h="172085">
                <a:moveTo>
                  <a:pt x="0" y="0"/>
                </a:moveTo>
                <a:lnTo>
                  <a:pt x="76" y="171945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717712" y="2137943"/>
            <a:ext cx="318003" cy="3880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546003" y="2138121"/>
            <a:ext cx="317995" cy="388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193800" y="2100579"/>
            <a:ext cx="1133475" cy="2832100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60"/>
              </a:spcBef>
              <a:tabLst>
                <a:tab pos="532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1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.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4%</a:t>
            </a:r>
            <a:endParaRPr sz="3200">
              <a:latin typeface="Helvetica"/>
              <a:cs typeface="Helvetica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  <a:tabLst>
                <a:tab pos="532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2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.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4%</a:t>
            </a:r>
            <a:endParaRPr sz="3200">
              <a:latin typeface="Helvetica"/>
              <a:cs typeface="Helvetica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  <a:tabLst>
                <a:tab pos="532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3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.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4%</a:t>
            </a:r>
            <a:endParaRPr sz="3200">
              <a:latin typeface="Helvetica"/>
              <a:cs typeface="Helvetica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  <a:tabLst>
                <a:tab pos="532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.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4%</a:t>
            </a:r>
            <a:endParaRPr sz="3200">
              <a:latin typeface="Helvetica"/>
              <a:cs typeface="Helvetica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  <a:tabLst>
                <a:tab pos="532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5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.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4%</a:t>
            </a:r>
            <a:endParaRPr sz="3200">
              <a:latin typeface="Helvetica"/>
              <a:cs typeface="Helvetic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91752" y="2216737"/>
            <a:ext cx="153670" cy="2627630"/>
          </a:xfrm>
          <a:custGeom>
            <a:avLst/>
            <a:gdLst/>
            <a:ahLst/>
            <a:cxnLst/>
            <a:rect l="l" t="t" r="r" b="b"/>
            <a:pathLst>
              <a:path w="153670" h="2627629">
                <a:moveTo>
                  <a:pt x="153365" y="2550896"/>
                </a:moveTo>
                <a:lnTo>
                  <a:pt x="0" y="2550896"/>
                </a:lnTo>
                <a:lnTo>
                  <a:pt x="76682" y="2627579"/>
                </a:lnTo>
                <a:lnTo>
                  <a:pt x="153365" y="2550896"/>
                </a:lnTo>
                <a:close/>
              </a:path>
              <a:path w="153670" h="2627629">
                <a:moveTo>
                  <a:pt x="115023" y="0"/>
                </a:moveTo>
                <a:lnTo>
                  <a:pt x="38341" y="0"/>
                </a:lnTo>
                <a:lnTo>
                  <a:pt x="38341" y="2550896"/>
                </a:lnTo>
                <a:lnTo>
                  <a:pt x="115023" y="2550896"/>
                </a:lnTo>
                <a:lnTo>
                  <a:pt x="115023" y="0"/>
                </a:lnTo>
                <a:close/>
              </a:path>
            </a:pathLst>
          </a:custGeom>
          <a:solidFill>
            <a:srgbClr val="1322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04800" y="1460500"/>
            <a:ext cx="247332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23925" algn="l"/>
              </a:tabLst>
            </a:pPr>
            <a:r>
              <a:rPr lang="es-ES" sz="3200" spc="-295" dirty="0">
                <a:solidFill>
                  <a:srgbClr val="3066BE"/>
                </a:solidFill>
                <a:latin typeface="Helvetica"/>
                <a:cs typeface="Helvetica"/>
              </a:rPr>
              <a:t>Tú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3%-20%</a:t>
            </a:r>
            <a:endParaRPr sz="3200" dirty="0">
              <a:latin typeface="Helvetica"/>
              <a:cs typeface="Helvetic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463520" y="1133043"/>
            <a:ext cx="491270" cy="69432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4457700" y="1460500"/>
            <a:ext cx="48704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2000" b="1" spc="-150" dirty="0">
                <a:solidFill>
                  <a:srgbClr val="FFFFFF"/>
                </a:solidFill>
                <a:latin typeface="Helvetica"/>
                <a:cs typeface="Helvetica"/>
              </a:rPr>
              <a:t>Tú</a:t>
            </a:r>
            <a:endParaRPr sz="2000" dirty="0">
              <a:latin typeface="Helvetica"/>
              <a:cs typeface="Helvetic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876638" y="1965994"/>
            <a:ext cx="827405" cy="0"/>
          </a:xfrm>
          <a:custGeom>
            <a:avLst/>
            <a:gdLst/>
            <a:ahLst/>
            <a:cxnLst/>
            <a:rect l="l" t="t" r="r" b="b"/>
            <a:pathLst>
              <a:path w="827404">
                <a:moveTo>
                  <a:pt x="0" y="0"/>
                </a:moveTo>
                <a:lnTo>
                  <a:pt x="826795" y="0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452253" y="2392437"/>
            <a:ext cx="861060" cy="0"/>
          </a:xfrm>
          <a:custGeom>
            <a:avLst/>
            <a:gdLst/>
            <a:ahLst/>
            <a:cxnLst/>
            <a:rect l="l" t="t" r="r" b="b"/>
            <a:pathLst>
              <a:path w="861060">
                <a:moveTo>
                  <a:pt x="0" y="0"/>
                </a:moveTo>
                <a:lnTo>
                  <a:pt x="841883" y="0"/>
                </a:lnTo>
                <a:lnTo>
                  <a:pt x="860933" y="0"/>
                </a:lnTo>
              </a:path>
            </a:pathLst>
          </a:custGeom>
          <a:ln w="38100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317422" y="2332360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0" y="0"/>
                </a:moveTo>
                <a:lnTo>
                  <a:pt x="0" y="120142"/>
                </a:lnTo>
                <a:lnTo>
                  <a:pt x="120142" y="60071"/>
                </a:lnTo>
                <a:lnTo>
                  <a:pt x="0" y="0"/>
                </a:lnTo>
                <a:close/>
              </a:path>
            </a:pathLst>
          </a:custGeom>
          <a:solidFill>
            <a:srgbClr val="8787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6121400" y="1325372"/>
            <a:ext cx="4927600" cy="106567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ts val="4054"/>
              </a:lnSpc>
              <a:spcBef>
                <a:spcPts val="110"/>
              </a:spcBef>
            </a:pPr>
            <a:r>
              <a:rPr lang="es-ES" spc="5" dirty="0"/>
              <a:t>¿Qué es un NIVEL?</a:t>
            </a:r>
            <a:br>
              <a:rPr lang="es-ES" spc="5" dirty="0"/>
            </a:br>
            <a:r>
              <a:rPr lang="es-ES" sz="2800" dirty="0"/>
              <a:t>1</a:t>
            </a:r>
            <a:r>
              <a:rPr lang="es-ES" sz="2775" baseline="18018" dirty="0"/>
              <a:t>er</a:t>
            </a:r>
            <a:r>
              <a:rPr lang="es-ES" sz="2775" spc="382" baseline="18018" dirty="0"/>
              <a:t> </a:t>
            </a:r>
            <a:r>
              <a:rPr lang="es-ES" sz="2800" dirty="0"/>
              <a:t>NIVEL</a:t>
            </a:r>
            <a:endParaRPr sz="2800" dirty="0"/>
          </a:p>
        </p:txBody>
      </p:sp>
      <p:sp>
        <p:nvSpPr>
          <p:cNvPr id="18" name="object 18"/>
          <p:cNvSpPr txBox="1">
            <a:spLocks noGrp="1"/>
          </p:cNvSpPr>
          <p:nvPr>
            <p:ph type="ftr" sz="quarter" idx="5"/>
          </p:nvPr>
        </p:nvSpPr>
        <p:spPr>
          <a:xfrm>
            <a:off x="673100" y="6150959"/>
            <a:ext cx="9730740" cy="5414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75"/>
              </a:lnSpc>
            </a:pPr>
            <a:r>
              <a:rPr lang="es-ES" spc="15" dirty="0"/>
              <a:t>Este ejemplo sólo se muestra para fines ilustrativos. No pretende representar resultados típicos. Menos del </a:t>
            </a:r>
            <a:r>
              <a:rPr lang="es-ES" spc="20" dirty="0"/>
              <a:t>5% de los IBO calificados alcanzan los requisitos para recibir comisiones a través de su 5to nivel. Mira el Plan de compensación de ACN para más detalles.</a:t>
            </a:r>
            <a:endParaRPr lang="es-E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703427" y="1777367"/>
            <a:ext cx="1905" cy="361315"/>
          </a:xfrm>
          <a:custGeom>
            <a:avLst/>
            <a:gdLst/>
            <a:ahLst/>
            <a:cxnLst/>
            <a:rect l="l" t="t" r="r" b="b"/>
            <a:pathLst>
              <a:path w="1904" h="361314">
                <a:moveTo>
                  <a:pt x="0" y="0"/>
                </a:moveTo>
                <a:lnTo>
                  <a:pt x="1574" y="360743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606800" y="660400"/>
            <a:ext cx="55372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2400" b="1" dirty="0">
                <a:solidFill>
                  <a:srgbClr val="61C7C5"/>
                </a:solidFill>
                <a:latin typeface="Helvetica"/>
                <a:cs typeface="Helvetica"/>
              </a:rPr>
              <a:t>INGRESO RESIDUAL POR NIVELES</a:t>
            </a:r>
            <a:endParaRPr lang="es-ES" sz="2400" dirty="0">
              <a:latin typeface="Helvetica"/>
              <a:cs typeface="Helvetic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10000" y="177799"/>
            <a:ext cx="5562600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47090" algn="l"/>
                <a:tab pos="3680460" algn="l"/>
              </a:tabLst>
            </a:pPr>
            <a:r>
              <a:rPr lang="es-ES" sz="2200" b="1" spc="195" dirty="0">
                <a:solidFill>
                  <a:srgbClr val="132247"/>
                </a:solidFill>
                <a:latin typeface="Helvetica"/>
                <a:cs typeface="Helvetica"/>
              </a:rPr>
              <a:t>PLAN DE COMPENSACIÓN DE ACN</a:t>
            </a:r>
            <a:endParaRPr lang="es-ES" sz="2200" dirty="0">
              <a:latin typeface="Helvetica"/>
              <a:cs typeface="Helvetic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20098" y="626541"/>
            <a:ext cx="11139805" cy="0"/>
          </a:xfrm>
          <a:custGeom>
            <a:avLst/>
            <a:gdLst/>
            <a:ahLst/>
            <a:cxnLst/>
            <a:rect l="l" t="t" r="r" b="b"/>
            <a:pathLst>
              <a:path w="11139805">
                <a:moveTo>
                  <a:pt x="0" y="0"/>
                </a:moveTo>
                <a:lnTo>
                  <a:pt x="11139716" y="0"/>
                </a:lnTo>
              </a:path>
            </a:pathLst>
          </a:custGeom>
          <a:ln w="6350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568382" y="1965994"/>
            <a:ext cx="817244" cy="0"/>
          </a:xfrm>
          <a:custGeom>
            <a:avLst/>
            <a:gdLst/>
            <a:ahLst/>
            <a:cxnLst/>
            <a:rect l="l" t="t" r="r" b="b"/>
            <a:pathLst>
              <a:path w="817245">
                <a:moveTo>
                  <a:pt x="816927" y="0"/>
                </a:moveTo>
                <a:lnTo>
                  <a:pt x="0" y="0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876638" y="1965994"/>
            <a:ext cx="635" cy="172085"/>
          </a:xfrm>
          <a:custGeom>
            <a:avLst/>
            <a:gdLst/>
            <a:ahLst/>
            <a:cxnLst/>
            <a:rect l="l" t="t" r="r" b="b"/>
            <a:pathLst>
              <a:path w="635" h="172085">
                <a:moveTo>
                  <a:pt x="0" y="0"/>
                </a:moveTo>
                <a:lnTo>
                  <a:pt x="76" y="171945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232029" y="2141372"/>
            <a:ext cx="317999" cy="38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717712" y="2137943"/>
            <a:ext cx="318003" cy="3880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546003" y="2138121"/>
            <a:ext cx="317995" cy="388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09450" y="2138121"/>
            <a:ext cx="317995" cy="388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193800" y="2100579"/>
            <a:ext cx="1133475" cy="2832100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60"/>
              </a:spcBef>
              <a:tabLst>
                <a:tab pos="532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1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.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4%</a:t>
            </a:r>
            <a:endParaRPr sz="3200">
              <a:latin typeface="Helvetica"/>
              <a:cs typeface="Helvetica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  <a:tabLst>
                <a:tab pos="532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2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.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4%</a:t>
            </a:r>
            <a:endParaRPr sz="3200">
              <a:latin typeface="Helvetica"/>
              <a:cs typeface="Helvetica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  <a:tabLst>
                <a:tab pos="532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3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.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4%</a:t>
            </a:r>
            <a:endParaRPr sz="3200">
              <a:latin typeface="Helvetica"/>
              <a:cs typeface="Helvetica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  <a:tabLst>
                <a:tab pos="532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.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4%</a:t>
            </a:r>
            <a:endParaRPr sz="3200">
              <a:latin typeface="Helvetica"/>
              <a:cs typeface="Helvetica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  <a:tabLst>
                <a:tab pos="532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5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.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4%</a:t>
            </a:r>
            <a:endParaRPr sz="3200">
              <a:latin typeface="Helvetica"/>
              <a:cs typeface="Helvetic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91752" y="2216737"/>
            <a:ext cx="153670" cy="2627630"/>
          </a:xfrm>
          <a:custGeom>
            <a:avLst/>
            <a:gdLst/>
            <a:ahLst/>
            <a:cxnLst/>
            <a:rect l="l" t="t" r="r" b="b"/>
            <a:pathLst>
              <a:path w="153670" h="2627629">
                <a:moveTo>
                  <a:pt x="153365" y="2550896"/>
                </a:moveTo>
                <a:lnTo>
                  <a:pt x="0" y="2550896"/>
                </a:lnTo>
                <a:lnTo>
                  <a:pt x="76682" y="2627579"/>
                </a:lnTo>
                <a:lnTo>
                  <a:pt x="153365" y="2550896"/>
                </a:lnTo>
                <a:close/>
              </a:path>
              <a:path w="153670" h="2627629">
                <a:moveTo>
                  <a:pt x="115023" y="0"/>
                </a:moveTo>
                <a:lnTo>
                  <a:pt x="38341" y="0"/>
                </a:lnTo>
                <a:lnTo>
                  <a:pt x="38341" y="2550896"/>
                </a:lnTo>
                <a:lnTo>
                  <a:pt x="115023" y="2550896"/>
                </a:lnTo>
                <a:lnTo>
                  <a:pt x="115023" y="0"/>
                </a:lnTo>
                <a:close/>
              </a:path>
            </a:pathLst>
          </a:custGeom>
          <a:solidFill>
            <a:srgbClr val="1322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04800" y="1460500"/>
            <a:ext cx="247332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23925" algn="l"/>
              </a:tabLst>
            </a:pPr>
            <a:r>
              <a:rPr lang="es-ES" sz="3200" spc="-295" dirty="0">
                <a:solidFill>
                  <a:srgbClr val="3066BE"/>
                </a:solidFill>
                <a:latin typeface="Helvetica"/>
                <a:cs typeface="Helvetica"/>
              </a:rPr>
              <a:t>Tú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3%-20%</a:t>
            </a:r>
            <a:endParaRPr sz="3200" dirty="0">
              <a:latin typeface="Helvetica"/>
              <a:cs typeface="Helvetic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463520" y="1133043"/>
            <a:ext cx="491270" cy="69432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4457700" y="1460500"/>
            <a:ext cx="48704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2000" b="1" spc="-150" dirty="0">
                <a:solidFill>
                  <a:srgbClr val="FFFFFF"/>
                </a:solidFill>
                <a:latin typeface="Helvetica"/>
                <a:cs typeface="Helvetica"/>
              </a:rPr>
              <a:t>Tú</a:t>
            </a:r>
            <a:endParaRPr sz="2000" dirty="0">
              <a:latin typeface="Helvetica"/>
              <a:cs typeface="Helvetic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876638" y="1965994"/>
            <a:ext cx="1692275" cy="0"/>
          </a:xfrm>
          <a:custGeom>
            <a:avLst/>
            <a:gdLst/>
            <a:ahLst/>
            <a:cxnLst/>
            <a:rect l="l" t="t" r="r" b="b"/>
            <a:pathLst>
              <a:path w="1692275">
                <a:moveTo>
                  <a:pt x="0" y="0"/>
                </a:moveTo>
                <a:lnTo>
                  <a:pt x="1691728" y="0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568379" y="1965994"/>
            <a:ext cx="635" cy="172720"/>
          </a:xfrm>
          <a:custGeom>
            <a:avLst/>
            <a:gdLst/>
            <a:ahLst/>
            <a:cxnLst/>
            <a:rect l="l" t="t" r="r" b="b"/>
            <a:pathLst>
              <a:path w="635" h="172719">
                <a:moveTo>
                  <a:pt x="0" y="0"/>
                </a:moveTo>
                <a:lnTo>
                  <a:pt x="76" y="172123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385309" y="1986917"/>
            <a:ext cx="5715" cy="154940"/>
          </a:xfrm>
          <a:custGeom>
            <a:avLst/>
            <a:gdLst/>
            <a:ahLst/>
            <a:cxnLst/>
            <a:rect l="l" t="t" r="r" b="b"/>
            <a:pathLst>
              <a:path w="5714" h="154939">
                <a:moveTo>
                  <a:pt x="2857" y="-19050"/>
                </a:moveTo>
                <a:lnTo>
                  <a:pt x="2857" y="173494"/>
                </a:lnTo>
              </a:path>
            </a:pathLst>
          </a:custGeom>
          <a:ln w="43814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452253" y="2392437"/>
            <a:ext cx="861060" cy="0"/>
          </a:xfrm>
          <a:custGeom>
            <a:avLst/>
            <a:gdLst/>
            <a:ahLst/>
            <a:cxnLst/>
            <a:rect l="l" t="t" r="r" b="b"/>
            <a:pathLst>
              <a:path w="861060">
                <a:moveTo>
                  <a:pt x="0" y="0"/>
                </a:moveTo>
                <a:lnTo>
                  <a:pt x="841883" y="0"/>
                </a:lnTo>
                <a:lnTo>
                  <a:pt x="860933" y="0"/>
                </a:lnTo>
              </a:path>
            </a:pathLst>
          </a:custGeom>
          <a:ln w="38100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317422" y="2332360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0" y="0"/>
                </a:moveTo>
                <a:lnTo>
                  <a:pt x="0" y="120142"/>
                </a:lnTo>
                <a:lnTo>
                  <a:pt x="120142" y="60071"/>
                </a:lnTo>
                <a:lnTo>
                  <a:pt x="0" y="0"/>
                </a:lnTo>
                <a:close/>
              </a:path>
            </a:pathLst>
          </a:custGeom>
          <a:solidFill>
            <a:srgbClr val="8787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7073900" y="1816100"/>
            <a:ext cx="173037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800" b="1" dirty="0">
                <a:solidFill>
                  <a:srgbClr val="132247"/>
                </a:solidFill>
                <a:latin typeface="Helvetica"/>
                <a:cs typeface="Helvetica"/>
              </a:rPr>
              <a:t>1</a:t>
            </a:r>
            <a:r>
              <a:rPr lang="es-ES" sz="2775" b="1" baseline="18018" dirty="0" err="1">
                <a:solidFill>
                  <a:srgbClr val="132247"/>
                </a:solidFill>
                <a:latin typeface="Helvetica"/>
                <a:cs typeface="Helvetica"/>
              </a:rPr>
              <a:t>er</a:t>
            </a:r>
            <a:r>
              <a:rPr sz="2775" b="1" spc="292" baseline="18018" dirty="0">
                <a:solidFill>
                  <a:srgbClr val="132247"/>
                </a:solidFill>
                <a:latin typeface="Helvetica"/>
                <a:cs typeface="Helvetica"/>
              </a:rPr>
              <a:t> </a:t>
            </a:r>
            <a:r>
              <a:rPr lang="es-ES" sz="2800" b="1" dirty="0">
                <a:solidFill>
                  <a:srgbClr val="132247"/>
                </a:solidFill>
                <a:latin typeface="Helvetica"/>
                <a:cs typeface="Helvetica"/>
              </a:rPr>
              <a:t>NIVEL</a:t>
            </a:r>
            <a:endParaRPr sz="2800" dirty="0">
              <a:latin typeface="Helvetica"/>
              <a:cs typeface="Helvetica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ftr" sz="quarter" idx="5"/>
          </p:nvPr>
        </p:nvSpPr>
        <p:spPr>
          <a:xfrm>
            <a:off x="673100" y="6150959"/>
            <a:ext cx="9730740" cy="5414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75"/>
              </a:lnSpc>
            </a:pPr>
            <a:r>
              <a:rPr lang="es-ES" spc="15" dirty="0"/>
              <a:t>Este ejemplo sólo se muestra para fines ilustrativos. No pretende representar resultados típicos. Menos del </a:t>
            </a:r>
            <a:r>
              <a:rPr lang="es-ES" spc="20" dirty="0"/>
              <a:t>5% de los IBO calificados alcanzan los requisitos para recibir comisiones a través de su 5to nivel. Mira el Plan de compensación de ACN para más detalles.</a:t>
            </a:r>
            <a:endParaRPr lang="es-ES" dirty="0"/>
          </a:p>
        </p:txBody>
      </p:sp>
      <p:sp>
        <p:nvSpPr>
          <p:cNvPr id="23" name="object 23"/>
          <p:cNvSpPr txBox="1">
            <a:spLocks noGrp="1"/>
          </p:cNvSpPr>
          <p:nvPr>
            <p:ph type="title"/>
          </p:nvPr>
        </p:nvSpPr>
        <p:spPr>
          <a:xfrm>
            <a:off x="6146800" y="1325372"/>
            <a:ext cx="4597400" cy="56041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s-ES" spc="5" dirty="0"/>
              <a:t>¿Qué es un NIVEL?</a:t>
            </a:r>
            <a:endParaRPr spc="5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06800" y="660400"/>
            <a:ext cx="56896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2400" b="1" dirty="0">
                <a:solidFill>
                  <a:srgbClr val="61C7C5"/>
                </a:solidFill>
                <a:latin typeface="Helvetica"/>
                <a:cs typeface="Helvetica"/>
              </a:rPr>
              <a:t>INGRESO RESIDUAL POR NIVELES</a:t>
            </a:r>
            <a:endParaRPr lang="es-ES" sz="2400" dirty="0">
              <a:latin typeface="Helvetica"/>
              <a:cs typeface="Helvetic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10000" y="177800"/>
            <a:ext cx="5486400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47090" algn="l"/>
                <a:tab pos="3680460" algn="l"/>
              </a:tabLst>
            </a:pPr>
            <a:r>
              <a:rPr lang="es-ES" sz="2200" b="1" spc="195" dirty="0">
                <a:solidFill>
                  <a:srgbClr val="132247"/>
                </a:solidFill>
                <a:latin typeface="Helvetica"/>
                <a:cs typeface="Helvetica"/>
              </a:rPr>
              <a:t>PLAN DE COMPENSACIÓN DE ACN</a:t>
            </a:r>
            <a:endParaRPr lang="es-ES" sz="2200" dirty="0">
              <a:latin typeface="Helvetica"/>
              <a:cs typeface="Helvetic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0091" y="626541"/>
            <a:ext cx="11139805" cy="0"/>
          </a:xfrm>
          <a:custGeom>
            <a:avLst/>
            <a:gdLst/>
            <a:ahLst/>
            <a:cxnLst/>
            <a:rect l="l" t="t" r="r" b="b"/>
            <a:pathLst>
              <a:path w="11139805">
                <a:moveTo>
                  <a:pt x="0" y="0"/>
                </a:moveTo>
                <a:lnTo>
                  <a:pt x="11139728" y="0"/>
                </a:lnTo>
              </a:path>
            </a:pathLst>
          </a:custGeom>
          <a:ln w="6350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876638" y="1965994"/>
            <a:ext cx="635" cy="172085"/>
          </a:xfrm>
          <a:custGeom>
            <a:avLst/>
            <a:gdLst/>
            <a:ahLst/>
            <a:cxnLst/>
            <a:rect l="l" t="t" r="r" b="b"/>
            <a:pathLst>
              <a:path w="635" h="172085">
                <a:moveTo>
                  <a:pt x="0" y="0"/>
                </a:moveTo>
                <a:lnTo>
                  <a:pt x="76" y="171945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452253" y="2926506"/>
            <a:ext cx="861060" cy="0"/>
          </a:xfrm>
          <a:custGeom>
            <a:avLst/>
            <a:gdLst/>
            <a:ahLst/>
            <a:cxnLst/>
            <a:rect l="l" t="t" r="r" b="b"/>
            <a:pathLst>
              <a:path w="861060">
                <a:moveTo>
                  <a:pt x="0" y="0"/>
                </a:moveTo>
                <a:lnTo>
                  <a:pt x="841883" y="0"/>
                </a:lnTo>
                <a:lnTo>
                  <a:pt x="860933" y="0"/>
                </a:lnTo>
              </a:path>
            </a:pathLst>
          </a:custGeom>
          <a:ln w="38100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317416" y="2866429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0" y="0"/>
                </a:moveTo>
                <a:lnTo>
                  <a:pt x="0" y="120142"/>
                </a:lnTo>
                <a:lnTo>
                  <a:pt x="120142" y="60071"/>
                </a:lnTo>
                <a:lnTo>
                  <a:pt x="0" y="0"/>
                </a:lnTo>
                <a:close/>
              </a:path>
            </a:pathLst>
          </a:custGeom>
          <a:solidFill>
            <a:srgbClr val="8787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232029" y="2141372"/>
            <a:ext cx="317999" cy="38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717712" y="2137943"/>
            <a:ext cx="318003" cy="3880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546003" y="2138121"/>
            <a:ext cx="317995" cy="388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09450" y="2138121"/>
            <a:ext cx="317995" cy="388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193800" y="2100579"/>
            <a:ext cx="1133475" cy="2832100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60"/>
              </a:spcBef>
              <a:tabLst>
                <a:tab pos="532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1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.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4%</a:t>
            </a:r>
            <a:endParaRPr sz="3200">
              <a:latin typeface="Helvetica"/>
              <a:cs typeface="Helvetica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  <a:tabLst>
                <a:tab pos="532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2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.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4%</a:t>
            </a:r>
            <a:endParaRPr sz="3200">
              <a:latin typeface="Helvetica"/>
              <a:cs typeface="Helvetica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  <a:tabLst>
                <a:tab pos="532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3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.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4%</a:t>
            </a:r>
            <a:endParaRPr sz="3200">
              <a:latin typeface="Helvetica"/>
              <a:cs typeface="Helvetica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  <a:tabLst>
                <a:tab pos="532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.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4%</a:t>
            </a:r>
            <a:endParaRPr sz="3200">
              <a:latin typeface="Helvetica"/>
              <a:cs typeface="Helvetica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  <a:tabLst>
                <a:tab pos="532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5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.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4%</a:t>
            </a:r>
            <a:endParaRPr sz="3200">
              <a:latin typeface="Helvetica"/>
              <a:cs typeface="Helvetic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91752" y="2216737"/>
            <a:ext cx="153670" cy="2627630"/>
          </a:xfrm>
          <a:custGeom>
            <a:avLst/>
            <a:gdLst/>
            <a:ahLst/>
            <a:cxnLst/>
            <a:rect l="l" t="t" r="r" b="b"/>
            <a:pathLst>
              <a:path w="153670" h="2627629">
                <a:moveTo>
                  <a:pt x="153365" y="2550896"/>
                </a:moveTo>
                <a:lnTo>
                  <a:pt x="0" y="2550896"/>
                </a:lnTo>
                <a:lnTo>
                  <a:pt x="76682" y="2627579"/>
                </a:lnTo>
                <a:lnTo>
                  <a:pt x="153365" y="2550896"/>
                </a:lnTo>
                <a:close/>
              </a:path>
              <a:path w="153670" h="2627629">
                <a:moveTo>
                  <a:pt x="115036" y="0"/>
                </a:moveTo>
                <a:lnTo>
                  <a:pt x="38354" y="0"/>
                </a:lnTo>
                <a:lnTo>
                  <a:pt x="38354" y="2550896"/>
                </a:lnTo>
                <a:lnTo>
                  <a:pt x="115036" y="2550896"/>
                </a:lnTo>
                <a:lnTo>
                  <a:pt x="115036" y="0"/>
                </a:lnTo>
                <a:close/>
              </a:path>
            </a:pathLst>
          </a:custGeom>
          <a:solidFill>
            <a:srgbClr val="1322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04800" y="1460500"/>
            <a:ext cx="247332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23925" algn="l"/>
              </a:tabLst>
            </a:pPr>
            <a:r>
              <a:rPr lang="es-ES" sz="3200" spc="-295" dirty="0">
                <a:solidFill>
                  <a:srgbClr val="3066BE"/>
                </a:solidFill>
                <a:latin typeface="Helvetica"/>
                <a:cs typeface="Helvetica"/>
              </a:rPr>
              <a:t>Tú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3%-20%</a:t>
            </a:r>
            <a:endParaRPr sz="3200" dirty="0">
              <a:latin typeface="Helvetica"/>
              <a:cs typeface="Helvetic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463520" y="1133043"/>
            <a:ext cx="491270" cy="69432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4457700" y="1460500"/>
            <a:ext cx="48704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2000" b="1" spc="-150" dirty="0">
                <a:solidFill>
                  <a:srgbClr val="FFFFFF"/>
                </a:solidFill>
                <a:latin typeface="Helvetica"/>
                <a:cs typeface="Helvetica"/>
              </a:rPr>
              <a:t>Tú</a:t>
            </a:r>
            <a:endParaRPr sz="2000" dirty="0">
              <a:latin typeface="Helvetica"/>
              <a:cs typeface="Helvetic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876638" y="1965994"/>
            <a:ext cx="1692275" cy="0"/>
          </a:xfrm>
          <a:custGeom>
            <a:avLst/>
            <a:gdLst/>
            <a:ahLst/>
            <a:cxnLst/>
            <a:rect l="l" t="t" r="r" b="b"/>
            <a:pathLst>
              <a:path w="1692275">
                <a:moveTo>
                  <a:pt x="0" y="0"/>
                </a:moveTo>
                <a:lnTo>
                  <a:pt x="1691728" y="0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568379" y="1965994"/>
            <a:ext cx="635" cy="172720"/>
          </a:xfrm>
          <a:custGeom>
            <a:avLst/>
            <a:gdLst/>
            <a:ahLst/>
            <a:cxnLst/>
            <a:rect l="l" t="t" r="r" b="b"/>
            <a:pathLst>
              <a:path w="635" h="172719">
                <a:moveTo>
                  <a:pt x="0" y="0"/>
                </a:moveTo>
                <a:lnTo>
                  <a:pt x="76" y="172123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385309" y="1986917"/>
            <a:ext cx="5715" cy="154940"/>
          </a:xfrm>
          <a:custGeom>
            <a:avLst/>
            <a:gdLst/>
            <a:ahLst/>
            <a:cxnLst/>
            <a:rect l="l" t="t" r="r" b="b"/>
            <a:pathLst>
              <a:path w="5714" h="154939">
                <a:moveTo>
                  <a:pt x="2857" y="-19050"/>
                </a:moveTo>
                <a:lnTo>
                  <a:pt x="2857" y="173494"/>
                </a:lnTo>
              </a:path>
            </a:pathLst>
          </a:custGeom>
          <a:ln w="43814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711159" y="2682259"/>
            <a:ext cx="318003" cy="3880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874839" y="2538201"/>
            <a:ext cx="0" cy="131445"/>
          </a:xfrm>
          <a:custGeom>
            <a:avLst/>
            <a:gdLst/>
            <a:ahLst/>
            <a:cxnLst/>
            <a:rect l="l" t="t" r="r" b="b"/>
            <a:pathLst>
              <a:path h="131444">
                <a:moveTo>
                  <a:pt x="0" y="0"/>
                </a:moveTo>
                <a:lnTo>
                  <a:pt x="0" y="131381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409374" y="2680542"/>
            <a:ext cx="317995" cy="388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573043" y="2536489"/>
            <a:ext cx="0" cy="131445"/>
          </a:xfrm>
          <a:custGeom>
            <a:avLst/>
            <a:gdLst/>
            <a:ahLst/>
            <a:cxnLst/>
            <a:rect l="l" t="t" r="r" b="b"/>
            <a:pathLst>
              <a:path h="131444">
                <a:moveTo>
                  <a:pt x="0" y="0"/>
                </a:moveTo>
                <a:lnTo>
                  <a:pt x="0" y="131381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452253" y="2392437"/>
            <a:ext cx="861060" cy="0"/>
          </a:xfrm>
          <a:custGeom>
            <a:avLst/>
            <a:gdLst/>
            <a:ahLst/>
            <a:cxnLst/>
            <a:rect l="l" t="t" r="r" b="b"/>
            <a:pathLst>
              <a:path w="861060">
                <a:moveTo>
                  <a:pt x="0" y="0"/>
                </a:moveTo>
                <a:lnTo>
                  <a:pt x="841883" y="0"/>
                </a:lnTo>
                <a:lnTo>
                  <a:pt x="860933" y="0"/>
                </a:lnTo>
              </a:path>
            </a:pathLst>
          </a:custGeom>
          <a:ln w="38100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317416" y="2332360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0" y="0"/>
                </a:moveTo>
                <a:lnTo>
                  <a:pt x="0" y="120142"/>
                </a:lnTo>
                <a:lnTo>
                  <a:pt x="120142" y="60071"/>
                </a:lnTo>
                <a:lnTo>
                  <a:pt x="0" y="0"/>
                </a:lnTo>
                <a:close/>
              </a:path>
            </a:pathLst>
          </a:custGeom>
          <a:solidFill>
            <a:srgbClr val="8787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568382" y="1965994"/>
            <a:ext cx="817244" cy="0"/>
          </a:xfrm>
          <a:custGeom>
            <a:avLst/>
            <a:gdLst/>
            <a:ahLst/>
            <a:cxnLst/>
            <a:rect l="l" t="t" r="r" b="b"/>
            <a:pathLst>
              <a:path w="817245">
                <a:moveTo>
                  <a:pt x="816927" y="0"/>
                </a:moveTo>
                <a:lnTo>
                  <a:pt x="0" y="0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703427" y="1777367"/>
            <a:ext cx="1905" cy="361315"/>
          </a:xfrm>
          <a:custGeom>
            <a:avLst/>
            <a:gdLst/>
            <a:ahLst/>
            <a:cxnLst/>
            <a:rect l="l" t="t" r="r" b="b"/>
            <a:pathLst>
              <a:path w="1904" h="361314">
                <a:moveTo>
                  <a:pt x="0" y="0"/>
                </a:moveTo>
                <a:lnTo>
                  <a:pt x="1574" y="360743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7073900" y="1816100"/>
            <a:ext cx="173037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800" b="1" dirty="0">
                <a:solidFill>
                  <a:srgbClr val="132247"/>
                </a:solidFill>
                <a:latin typeface="Helvetica"/>
                <a:cs typeface="Helvetica"/>
              </a:rPr>
              <a:t>1</a:t>
            </a:r>
            <a:r>
              <a:rPr lang="es-ES" sz="2775" b="1" baseline="18018" dirty="0" err="1">
                <a:solidFill>
                  <a:srgbClr val="132247"/>
                </a:solidFill>
                <a:latin typeface="Helvetica"/>
                <a:cs typeface="Helvetica"/>
              </a:rPr>
              <a:t>er</a:t>
            </a:r>
            <a:r>
              <a:rPr sz="2775" b="1" spc="292" baseline="18018" dirty="0">
                <a:solidFill>
                  <a:srgbClr val="132247"/>
                </a:solidFill>
                <a:latin typeface="Helvetica"/>
                <a:cs typeface="Helvetica"/>
              </a:rPr>
              <a:t> </a:t>
            </a:r>
            <a:r>
              <a:rPr lang="es-ES" sz="2800" b="1" dirty="0">
                <a:solidFill>
                  <a:srgbClr val="132247"/>
                </a:solidFill>
                <a:latin typeface="Helvetica"/>
                <a:cs typeface="Helvetica"/>
              </a:rPr>
              <a:t>NIVEL</a:t>
            </a:r>
            <a:endParaRPr sz="2800" dirty="0">
              <a:latin typeface="Helvetica"/>
              <a:cs typeface="Helvetica"/>
            </a:endParaRPr>
          </a:p>
        </p:txBody>
      </p:sp>
      <p:sp>
        <p:nvSpPr>
          <p:cNvPr id="31" name="object 31"/>
          <p:cNvSpPr txBox="1">
            <a:spLocks noGrp="1"/>
          </p:cNvSpPr>
          <p:nvPr>
            <p:ph type="ftr" sz="quarter" idx="5"/>
          </p:nvPr>
        </p:nvSpPr>
        <p:spPr>
          <a:xfrm>
            <a:off x="673100" y="6150959"/>
            <a:ext cx="9730740" cy="5414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75"/>
              </a:lnSpc>
            </a:pPr>
            <a:r>
              <a:rPr lang="es-ES" spc="15" dirty="0"/>
              <a:t>Este ejemplo sólo se muestra para fines ilustrativos. No pretende representar resultados típicos. Menos del </a:t>
            </a:r>
            <a:r>
              <a:rPr lang="es-ES" spc="20" dirty="0"/>
              <a:t>5% de los IBO calificados alcanzan los requisitos para recibir comisiones a través de su 5to nivel. Mira el Plan de compensación de ACN para más detalles.</a:t>
            </a:r>
            <a:endParaRPr lang="es-ES" dirty="0"/>
          </a:p>
        </p:txBody>
      </p:sp>
      <p:sp>
        <p:nvSpPr>
          <p:cNvPr id="29" name="object 29"/>
          <p:cNvSpPr txBox="1"/>
          <p:nvPr/>
        </p:nvSpPr>
        <p:spPr>
          <a:xfrm>
            <a:off x="7073873" y="2552700"/>
            <a:ext cx="1809114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800" b="1" spc="5" dirty="0">
                <a:solidFill>
                  <a:srgbClr val="132247"/>
                </a:solidFill>
                <a:latin typeface="Helvetica"/>
                <a:cs typeface="Helvetica"/>
              </a:rPr>
              <a:t>2</a:t>
            </a:r>
            <a:r>
              <a:rPr lang="es-ES" sz="2775" b="1" spc="7" baseline="18018" dirty="0">
                <a:solidFill>
                  <a:srgbClr val="132247"/>
                </a:solidFill>
                <a:latin typeface="Helvetica"/>
                <a:cs typeface="Helvetica"/>
              </a:rPr>
              <a:t>do</a:t>
            </a:r>
            <a:r>
              <a:rPr sz="2775" b="1" spc="292" baseline="18018" dirty="0">
                <a:solidFill>
                  <a:srgbClr val="132247"/>
                </a:solidFill>
                <a:latin typeface="Helvetica"/>
                <a:cs typeface="Helvetica"/>
              </a:rPr>
              <a:t> </a:t>
            </a:r>
            <a:r>
              <a:rPr lang="es-ES" sz="2800" b="1" dirty="0">
                <a:solidFill>
                  <a:srgbClr val="132247"/>
                </a:solidFill>
                <a:latin typeface="Helvetica"/>
                <a:cs typeface="Helvetica"/>
              </a:rPr>
              <a:t>NIVEL</a:t>
            </a:r>
            <a:endParaRPr sz="2800" dirty="0">
              <a:latin typeface="Helvetica"/>
              <a:cs typeface="Helvetica"/>
            </a:endParaRPr>
          </a:p>
        </p:txBody>
      </p:sp>
      <p:sp>
        <p:nvSpPr>
          <p:cNvPr id="30" name="object 30"/>
          <p:cNvSpPr txBox="1">
            <a:spLocks noGrp="1"/>
          </p:cNvSpPr>
          <p:nvPr>
            <p:ph type="title"/>
          </p:nvPr>
        </p:nvSpPr>
        <p:spPr>
          <a:xfrm>
            <a:off x="6146800" y="1325372"/>
            <a:ext cx="4597400" cy="56041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s-ES" spc="5"/>
              <a:t>¿Qué es un NIVEL?</a:t>
            </a:r>
            <a:endParaRPr spc="5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10000" y="177800"/>
            <a:ext cx="5867400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47090" algn="l"/>
                <a:tab pos="3680460" algn="l"/>
              </a:tabLst>
            </a:pPr>
            <a:r>
              <a:rPr lang="es-ES" sz="2200" b="1" spc="195" dirty="0">
                <a:solidFill>
                  <a:srgbClr val="132247"/>
                </a:solidFill>
                <a:latin typeface="Helvetica"/>
                <a:cs typeface="Helvetica"/>
              </a:rPr>
              <a:t>PLAN DE COMPENSACIÓN DE </a:t>
            </a:r>
            <a:r>
              <a:rPr sz="2200" b="1" spc="195" dirty="0">
                <a:solidFill>
                  <a:srgbClr val="132247"/>
                </a:solidFill>
                <a:latin typeface="Helvetica"/>
                <a:cs typeface="Helvetica"/>
              </a:rPr>
              <a:t>ACN</a:t>
            </a:r>
            <a:endParaRPr sz="2200" dirty="0">
              <a:latin typeface="Helvetica"/>
              <a:cs typeface="Helvetic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20091" y="626541"/>
            <a:ext cx="11139805" cy="0"/>
          </a:xfrm>
          <a:custGeom>
            <a:avLst/>
            <a:gdLst/>
            <a:ahLst/>
            <a:cxnLst/>
            <a:rect l="l" t="t" r="r" b="b"/>
            <a:pathLst>
              <a:path w="11139805">
                <a:moveTo>
                  <a:pt x="0" y="0"/>
                </a:moveTo>
                <a:lnTo>
                  <a:pt x="11139728" y="0"/>
                </a:lnTo>
              </a:path>
            </a:pathLst>
          </a:custGeom>
          <a:ln w="6350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985545" y="2042123"/>
            <a:ext cx="318770" cy="367665"/>
          </a:xfrm>
          <a:custGeom>
            <a:avLst/>
            <a:gdLst/>
            <a:ahLst/>
            <a:cxnLst/>
            <a:rect l="l" t="t" r="r" b="b"/>
            <a:pathLst>
              <a:path w="318769" h="367664">
                <a:moveTo>
                  <a:pt x="36525" y="174853"/>
                </a:moveTo>
                <a:lnTo>
                  <a:pt x="27892" y="175867"/>
                </a:lnTo>
                <a:lnTo>
                  <a:pt x="18929" y="178909"/>
                </a:lnTo>
                <a:lnTo>
                  <a:pt x="9632" y="183977"/>
                </a:lnTo>
                <a:lnTo>
                  <a:pt x="0" y="191071"/>
                </a:lnTo>
                <a:lnTo>
                  <a:pt x="17001" y="208223"/>
                </a:lnTo>
                <a:lnTo>
                  <a:pt x="33675" y="227523"/>
                </a:lnTo>
                <a:lnTo>
                  <a:pt x="66027" y="272567"/>
                </a:lnTo>
                <a:lnTo>
                  <a:pt x="88519" y="307390"/>
                </a:lnTo>
                <a:lnTo>
                  <a:pt x="112502" y="348160"/>
                </a:lnTo>
                <a:lnTo>
                  <a:pt x="123101" y="367131"/>
                </a:lnTo>
                <a:lnTo>
                  <a:pt x="145836" y="301685"/>
                </a:lnTo>
                <a:lnTo>
                  <a:pt x="165543" y="248145"/>
                </a:lnTo>
                <a:lnTo>
                  <a:pt x="114388" y="248145"/>
                </a:lnTo>
                <a:lnTo>
                  <a:pt x="102588" y="228457"/>
                </a:lnTo>
                <a:lnTo>
                  <a:pt x="73520" y="190106"/>
                </a:lnTo>
                <a:lnTo>
                  <a:pt x="46631" y="175806"/>
                </a:lnTo>
                <a:lnTo>
                  <a:pt x="36525" y="174853"/>
                </a:lnTo>
                <a:close/>
              </a:path>
              <a:path w="318769" h="367664">
                <a:moveTo>
                  <a:pt x="278130" y="0"/>
                </a:moveTo>
                <a:lnTo>
                  <a:pt x="238557" y="8642"/>
                </a:lnTo>
                <a:lnTo>
                  <a:pt x="208384" y="38003"/>
                </a:lnTo>
                <a:lnTo>
                  <a:pt x="185737" y="75222"/>
                </a:lnTo>
                <a:lnTo>
                  <a:pt x="165041" y="116684"/>
                </a:lnTo>
                <a:lnTo>
                  <a:pt x="146253" y="159326"/>
                </a:lnTo>
                <a:lnTo>
                  <a:pt x="129369" y="203147"/>
                </a:lnTo>
                <a:lnTo>
                  <a:pt x="114388" y="248145"/>
                </a:lnTo>
                <a:lnTo>
                  <a:pt x="165543" y="248145"/>
                </a:lnTo>
                <a:lnTo>
                  <a:pt x="166828" y="244654"/>
                </a:lnTo>
                <a:lnTo>
                  <a:pt x="186078" y="196040"/>
                </a:lnTo>
                <a:lnTo>
                  <a:pt x="203586" y="155844"/>
                </a:lnTo>
                <a:lnTo>
                  <a:pt x="239533" y="90783"/>
                </a:lnTo>
                <a:lnTo>
                  <a:pt x="262826" y="59858"/>
                </a:lnTo>
                <a:lnTo>
                  <a:pt x="289234" y="31290"/>
                </a:lnTo>
                <a:lnTo>
                  <a:pt x="318757" y="5080"/>
                </a:lnTo>
                <a:lnTo>
                  <a:pt x="307144" y="2861"/>
                </a:lnTo>
                <a:lnTo>
                  <a:pt x="296500" y="1273"/>
                </a:lnTo>
                <a:lnTo>
                  <a:pt x="286828" y="318"/>
                </a:lnTo>
                <a:lnTo>
                  <a:pt x="278130" y="0"/>
                </a:lnTo>
                <a:close/>
              </a:path>
            </a:pathLst>
          </a:custGeom>
          <a:solidFill>
            <a:srgbClr val="3066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985545" y="2575523"/>
            <a:ext cx="318770" cy="367665"/>
          </a:xfrm>
          <a:custGeom>
            <a:avLst/>
            <a:gdLst/>
            <a:ahLst/>
            <a:cxnLst/>
            <a:rect l="l" t="t" r="r" b="b"/>
            <a:pathLst>
              <a:path w="318769" h="367664">
                <a:moveTo>
                  <a:pt x="36525" y="174853"/>
                </a:moveTo>
                <a:lnTo>
                  <a:pt x="27892" y="175867"/>
                </a:lnTo>
                <a:lnTo>
                  <a:pt x="18929" y="178909"/>
                </a:lnTo>
                <a:lnTo>
                  <a:pt x="9632" y="183977"/>
                </a:lnTo>
                <a:lnTo>
                  <a:pt x="0" y="191071"/>
                </a:lnTo>
                <a:lnTo>
                  <a:pt x="17001" y="208223"/>
                </a:lnTo>
                <a:lnTo>
                  <a:pt x="33675" y="227523"/>
                </a:lnTo>
                <a:lnTo>
                  <a:pt x="66027" y="272567"/>
                </a:lnTo>
                <a:lnTo>
                  <a:pt x="88519" y="307390"/>
                </a:lnTo>
                <a:lnTo>
                  <a:pt x="112502" y="348160"/>
                </a:lnTo>
                <a:lnTo>
                  <a:pt x="123101" y="367131"/>
                </a:lnTo>
                <a:lnTo>
                  <a:pt x="145836" y="301685"/>
                </a:lnTo>
                <a:lnTo>
                  <a:pt x="165543" y="248145"/>
                </a:lnTo>
                <a:lnTo>
                  <a:pt x="114388" y="248145"/>
                </a:lnTo>
                <a:lnTo>
                  <a:pt x="102588" y="228457"/>
                </a:lnTo>
                <a:lnTo>
                  <a:pt x="73520" y="190106"/>
                </a:lnTo>
                <a:lnTo>
                  <a:pt x="46631" y="175806"/>
                </a:lnTo>
                <a:lnTo>
                  <a:pt x="36525" y="174853"/>
                </a:lnTo>
                <a:close/>
              </a:path>
              <a:path w="318769" h="367664">
                <a:moveTo>
                  <a:pt x="278130" y="0"/>
                </a:moveTo>
                <a:lnTo>
                  <a:pt x="238557" y="8642"/>
                </a:lnTo>
                <a:lnTo>
                  <a:pt x="208384" y="38003"/>
                </a:lnTo>
                <a:lnTo>
                  <a:pt x="185737" y="75222"/>
                </a:lnTo>
                <a:lnTo>
                  <a:pt x="165041" y="116684"/>
                </a:lnTo>
                <a:lnTo>
                  <a:pt x="146253" y="159326"/>
                </a:lnTo>
                <a:lnTo>
                  <a:pt x="129369" y="203147"/>
                </a:lnTo>
                <a:lnTo>
                  <a:pt x="114388" y="248145"/>
                </a:lnTo>
                <a:lnTo>
                  <a:pt x="165543" y="248145"/>
                </a:lnTo>
                <a:lnTo>
                  <a:pt x="166828" y="244654"/>
                </a:lnTo>
                <a:lnTo>
                  <a:pt x="186078" y="196040"/>
                </a:lnTo>
                <a:lnTo>
                  <a:pt x="203586" y="155844"/>
                </a:lnTo>
                <a:lnTo>
                  <a:pt x="239533" y="90783"/>
                </a:lnTo>
                <a:lnTo>
                  <a:pt x="262826" y="59858"/>
                </a:lnTo>
                <a:lnTo>
                  <a:pt x="289234" y="31290"/>
                </a:lnTo>
                <a:lnTo>
                  <a:pt x="318757" y="5080"/>
                </a:lnTo>
                <a:lnTo>
                  <a:pt x="307144" y="2861"/>
                </a:lnTo>
                <a:lnTo>
                  <a:pt x="296500" y="1273"/>
                </a:lnTo>
                <a:lnTo>
                  <a:pt x="286828" y="318"/>
                </a:lnTo>
                <a:lnTo>
                  <a:pt x="278130" y="0"/>
                </a:lnTo>
                <a:close/>
              </a:path>
            </a:pathLst>
          </a:custGeom>
          <a:solidFill>
            <a:srgbClr val="3066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985545" y="3121623"/>
            <a:ext cx="318770" cy="367665"/>
          </a:xfrm>
          <a:custGeom>
            <a:avLst/>
            <a:gdLst/>
            <a:ahLst/>
            <a:cxnLst/>
            <a:rect l="l" t="t" r="r" b="b"/>
            <a:pathLst>
              <a:path w="318769" h="367664">
                <a:moveTo>
                  <a:pt x="36525" y="174853"/>
                </a:moveTo>
                <a:lnTo>
                  <a:pt x="27892" y="175867"/>
                </a:lnTo>
                <a:lnTo>
                  <a:pt x="18929" y="178909"/>
                </a:lnTo>
                <a:lnTo>
                  <a:pt x="9632" y="183977"/>
                </a:lnTo>
                <a:lnTo>
                  <a:pt x="0" y="191071"/>
                </a:lnTo>
                <a:lnTo>
                  <a:pt x="17001" y="208223"/>
                </a:lnTo>
                <a:lnTo>
                  <a:pt x="33675" y="227523"/>
                </a:lnTo>
                <a:lnTo>
                  <a:pt x="66027" y="272567"/>
                </a:lnTo>
                <a:lnTo>
                  <a:pt x="88519" y="307390"/>
                </a:lnTo>
                <a:lnTo>
                  <a:pt x="112502" y="348160"/>
                </a:lnTo>
                <a:lnTo>
                  <a:pt x="123101" y="367131"/>
                </a:lnTo>
                <a:lnTo>
                  <a:pt x="145836" y="301685"/>
                </a:lnTo>
                <a:lnTo>
                  <a:pt x="165543" y="248145"/>
                </a:lnTo>
                <a:lnTo>
                  <a:pt x="114388" y="248145"/>
                </a:lnTo>
                <a:lnTo>
                  <a:pt x="102588" y="228457"/>
                </a:lnTo>
                <a:lnTo>
                  <a:pt x="73520" y="190106"/>
                </a:lnTo>
                <a:lnTo>
                  <a:pt x="46631" y="175806"/>
                </a:lnTo>
                <a:lnTo>
                  <a:pt x="36525" y="174853"/>
                </a:lnTo>
                <a:close/>
              </a:path>
              <a:path w="318769" h="367664">
                <a:moveTo>
                  <a:pt x="278130" y="0"/>
                </a:moveTo>
                <a:lnTo>
                  <a:pt x="238557" y="8642"/>
                </a:lnTo>
                <a:lnTo>
                  <a:pt x="208384" y="38003"/>
                </a:lnTo>
                <a:lnTo>
                  <a:pt x="185737" y="75222"/>
                </a:lnTo>
                <a:lnTo>
                  <a:pt x="165041" y="116684"/>
                </a:lnTo>
                <a:lnTo>
                  <a:pt x="146253" y="159326"/>
                </a:lnTo>
                <a:lnTo>
                  <a:pt x="129369" y="203147"/>
                </a:lnTo>
                <a:lnTo>
                  <a:pt x="114388" y="248145"/>
                </a:lnTo>
                <a:lnTo>
                  <a:pt x="165543" y="248145"/>
                </a:lnTo>
                <a:lnTo>
                  <a:pt x="166828" y="244654"/>
                </a:lnTo>
                <a:lnTo>
                  <a:pt x="186078" y="196040"/>
                </a:lnTo>
                <a:lnTo>
                  <a:pt x="203586" y="155844"/>
                </a:lnTo>
                <a:lnTo>
                  <a:pt x="239533" y="90783"/>
                </a:lnTo>
                <a:lnTo>
                  <a:pt x="262826" y="59858"/>
                </a:lnTo>
                <a:lnTo>
                  <a:pt x="289234" y="31290"/>
                </a:lnTo>
                <a:lnTo>
                  <a:pt x="318757" y="5080"/>
                </a:lnTo>
                <a:lnTo>
                  <a:pt x="307144" y="2861"/>
                </a:lnTo>
                <a:lnTo>
                  <a:pt x="296500" y="1273"/>
                </a:lnTo>
                <a:lnTo>
                  <a:pt x="286828" y="318"/>
                </a:lnTo>
                <a:lnTo>
                  <a:pt x="278130" y="0"/>
                </a:lnTo>
                <a:close/>
              </a:path>
            </a:pathLst>
          </a:custGeom>
          <a:solidFill>
            <a:srgbClr val="1322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985545" y="3655023"/>
            <a:ext cx="318770" cy="367665"/>
          </a:xfrm>
          <a:custGeom>
            <a:avLst/>
            <a:gdLst/>
            <a:ahLst/>
            <a:cxnLst/>
            <a:rect l="l" t="t" r="r" b="b"/>
            <a:pathLst>
              <a:path w="318769" h="367664">
                <a:moveTo>
                  <a:pt x="36525" y="174853"/>
                </a:moveTo>
                <a:lnTo>
                  <a:pt x="27892" y="175867"/>
                </a:lnTo>
                <a:lnTo>
                  <a:pt x="18929" y="178909"/>
                </a:lnTo>
                <a:lnTo>
                  <a:pt x="9632" y="183977"/>
                </a:lnTo>
                <a:lnTo>
                  <a:pt x="0" y="191071"/>
                </a:lnTo>
                <a:lnTo>
                  <a:pt x="17001" y="208223"/>
                </a:lnTo>
                <a:lnTo>
                  <a:pt x="33675" y="227523"/>
                </a:lnTo>
                <a:lnTo>
                  <a:pt x="66027" y="272567"/>
                </a:lnTo>
                <a:lnTo>
                  <a:pt x="88519" y="307390"/>
                </a:lnTo>
                <a:lnTo>
                  <a:pt x="112502" y="348160"/>
                </a:lnTo>
                <a:lnTo>
                  <a:pt x="123101" y="367131"/>
                </a:lnTo>
                <a:lnTo>
                  <a:pt x="145836" y="301685"/>
                </a:lnTo>
                <a:lnTo>
                  <a:pt x="165543" y="248145"/>
                </a:lnTo>
                <a:lnTo>
                  <a:pt x="114388" y="248145"/>
                </a:lnTo>
                <a:lnTo>
                  <a:pt x="102588" y="228457"/>
                </a:lnTo>
                <a:lnTo>
                  <a:pt x="73520" y="190106"/>
                </a:lnTo>
                <a:lnTo>
                  <a:pt x="46631" y="175806"/>
                </a:lnTo>
                <a:lnTo>
                  <a:pt x="36525" y="174853"/>
                </a:lnTo>
                <a:close/>
              </a:path>
              <a:path w="318769" h="367664">
                <a:moveTo>
                  <a:pt x="278130" y="0"/>
                </a:moveTo>
                <a:lnTo>
                  <a:pt x="238557" y="8642"/>
                </a:lnTo>
                <a:lnTo>
                  <a:pt x="208384" y="38003"/>
                </a:lnTo>
                <a:lnTo>
                  <a:pt x="185737" y="75222"/>
                </a:lnTo>
                <a:lnTo>
                  <a:pt x="165041" y="116684"/>
                </a:lnTo>
                <a:lnTo>
                  <a:pt x="146253" y="159326"/>
                </a:lnTo>
                <a:lnTo>
                  <a:pt x="129369" y="203147"/>
                </a:lnTo>
                <a:lnTo>
                  <a:pt x="114388" y="248145"/>
                </a:lnTo>
                <a:lnTo>
                  <a:pt x="165543" y="248145"/>
                </a:lnTo>
                <a:lnTo>
                  <a:pt x="166828" y="244654"/>
                </a:lnTo>
                <a:lnTo>
                  <a:pt x="186078" y="196040"/>
                </a:lnTo>
                <a:lnTo>
                  <a:pt x="203586" y="155844"/>
                </a:lnTo>
                <a:lnTo>
                  <a:pt x="239533" y="90783"/>
                </a:lnTo>
                <a:lnTo>
                  <a:pt x="262826" y="59858"/>
                </a:lnTo>
                <a:lnTo>
                  <a:pt x="289234" y="31290"/>
                </a:lnTo>
                <a:lnTo>
                  <a:pt x="318757" y="5079"/>
                </a:lnTo>
                <a:lnTo>
                  <a:pt x="307144" y="2861"/>
                </a:lnTo>
                <a:lnTo>
                  <a:pt x="296500" y="1273"/>
                </a:lnTo>
                <a:lnTo>
                  <a:pt x="286828" y="318"/>
                </a:lnTo>
                <a:lnTo>
                  <a:pt x="278130" y="0"/>
                </a:lnTo>
                <a:close/>
              </a:path>
            </a:pathLst>
          </a:custGeom>
          <a:solidFill>
            <a:srgbClr val="1322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985545" y="4188423"/>
            <a:ext cx="318770" cy="367665"/>
          </a:xfrm>
          <a:custGeom>
            <a:avLst/>
            <a:gdLst/>
            <a:ahLst/>
            <a:cxnLst/>
            <a:rect l="l" t="t" r="r" b="b"/>
            <a:pathLst>
              <a:path w="318769" h="367664">
                <a:moveTo>
                  <a:pt x="36525" y="174853"/>
                </a:moveTo>
                <a:lnTo>
                  <a:pt x="27892" y="175867"/>
                </a:lnTo>
                <a:lnTo>
                  <a:pt x="18929" y="178909"/>
                </a:lnTo>
                <a:lnTo>
                  <a:pt x="9632" y="183977"/>
                </a:lnTo>
                <a:lnTo>
                  <a:pt x="0" y="191071"/>
                </a:lnTo>
                <a:lnTo>
                  <a:pt x="17001" y="208223"/>
                </a:lnTo>
                <a:lnTo>
                  <a:pt x="33675" y="227523"/>
                </a:lnTo>
                <a:lnTo>
                  <a:pt x="66027" y="272567"/>
                </a:lnTo>
                <a:lnTo>
                  <a:pt x="88519" y="307390"/>
                </a:lnTo>
                <a:lnTo>
                  <a:pt x="112502" y="348160"/>
                </a:lnTo>
                <a:lnTo>
                  <a:pt x="123101" y="367131"/>
                </a:lnTo>
                <a:lnTo>
                  <a:pt x="145836" y="301685"/>
                </a:lnTo>
                <a:lnTo>
                  <a:pt x="165543" y="248145"/>
                </a:lnTo>
                <a:lnTo>
                  <a:pt x="114388" y="248145"/>
                </a:lnTo>
                <a:lnTo>
                  <a:pt x="102588" y="228457"/>
                </a:lnTo>
                <a:lnTo>
                  <a:pt x="73520" y="190106"/>
                </a:lnTo>
                <a:lnTo>
                  <a:pt x="46631" y="175806"/>
                </a:lnTo>
                <a:lnTo>
                  <a:pt x="36525" y="174853"/>
                </a:lnTo>
                <a:close/>
              </a:path>
              <a:path w="318769" h="367664">
                <a:moveTo>
                  <a:pt x="278130" y="0"/>
                </a:moveTo>
                <a:lnTo>
                  <a:pt x="238557" y="8642"/>
                </a:lnTo>
                <a:lnTo>
                  <a:pt x="208384" y="38003"/>
                </a:lnTo>
                <a:lnTo>
                  <a:pt x="185737" y="75222"/>
                </a:lnTo>
                <a:lnTo>
                  <a:pt x="165041" y="116684"/>
                </a:lnTo>
                <a:lnTo>
                  <a:pt x="146253" y="159326"/>
                </a:lnTo>
                <a:lnTo>
                  <a:pt x="129369" y="203147"/>
                </a:lnTo>
                <a:lnTo>
                  <a:pt x="114388" y="248145"/>
                </a:lnTo>
                <a:lnTo>
                  <a:pt x="165543" y="248145"/>
                </a:lnTo>
                <a:lnTo>
                  <a:pt x="166828" y="244654"/>
                </a:lnTo>
                <a:lnTo>
                  <a:pt x="186078" y="196040"/>
                </a:lnTo>
                <a:lnTo>
                  <a:pt x="203586" y="155844"/>
                </a:lnTo>
                <a:lnTo>
                  <a:pt x="239533" y="90783"/>
                </a:lnTo>
                <a:lnTo>
                  <a:pt x="262826" y="59858"/>
                </a:lnTo>
                <a:lnTo>
                  <a:pt x="289234" y="31290"/>
                </a:lnTo>
                <a:lnTo>
                  <a:pt x="318757" y="5079"/>
                </a:lnTo>
                <a:lnTo>
                  <a:pt x="307144" y="2861"/>
                </a:lnTo>
                <a:lnTo>
                  <a:pt x="296500" y="1273"/>
                </a:lnTo>
                <a:lnTo>
                  <a:pt x="286828" y="318"/>
                </a:lnTo>
                <a:lnTo>
                  <a:pt x="278130" y="0"/>
                </a:lnTo>
                <a:close/>
              </a:path>
            </a:pathLst>
          </a:custGeom>
          <a:solidFill>
            <a:srgbClr val="1322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body" idx="1"/>
          </p:nvPr>
        </p:nvSpPr>
        <p:spPr>
          <a:xfrm>
            <a:off x="846454" y="1892301"/>
            <a:ext cx="11878946" cy="2877711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680845" marR="2230755">
              <a:lnSpc>
                <a:spcPts val="4200"/>
              </a:lnSpc>
              <a:spcBef>
                <a:spcPts val="640"/>
              </a:spcBef>
            </a:pPr>
            <a:r>
              <a:rPr sz="3600" dirty="0"/>
              <a:t>In</a:t>
            </a:r>
            <a:r>
              <a:rPr lang="es-ES" sz="3600" dirty="0" err="1"/>
              <a:t>greso</a:t>
            </a:r>
            <a:r>
              <a:rPr sz="3600" dirty="0"/>
              <a:t> </a:t>
            </a:r>
            <a:r>
              <a:rPr lang="es-ES" sz="3600" dirty="0"/>
              <a:t>residual personal</a:t>
            </a:r>
            <a:r>
              <a:rPr sz="3600" dirty="0"/>
              <a:t> </a:t>
            </a:r>
            <a:endParaRPr lang="fr-CA" sz="3600" dirty="0"/>
          </a:p>
          <a:p>
            <a:pPr marL="1680845" marR="2230755">
              <a:lnSpc>
                <a:spcPts val="4200"/>
              </a:lnSpc>
              <a:spcBef>
                <a:spcPts val="640"/>
              </a:spcBef>
            </a:pPr>
            <a:r>
              <a:rPr lang="es-ES" sz="3600" dirty="0"/>
              <a:t>Ingreso residual por niveles</a:t>
            </a:r>
            <a:endParaRPr sz="3600" dirty="0"/>
          </a:p>
          <a:p>
            <a:pPr marL="1680845">
              <a:lnSpc>
                <a:spcPts val="3950"/>
              </a:lnSpc>
            </a:pPr>
            <a:r>
              <a:rPr lang="es-ES" sz="3600" spc="-5" dirty="0">
                <a:solidFill>
                  <a:srgbClr val="132247"/>
                </a:solidFill>
              </a:rPr>
              <a:t>Bonos mensuales por clientes personales</a:t>
            </a:r>
            <a:endParaRPr sz="3600" spc="-5" dirty="0">
              <a:solidFill>
                <a:srgbClr val="132247"/>
              </a:solidFill>
            </a:endParaRPr>
          </a:p>
          <a:p>
            <a:pPr marL="1680845" marR="2864485">
              <a:lnSpc>
                <a:spcPts val="4200"/>
              </a:lnSpc>
              <a:spcBef>
                <a:spcPts val="350"/>
              </a:spcBef>
            </a:pPr>
            <a:r>
              <a:rPr lang="es-ES" sz="3600" dirty="0">
                <a:solidFill>
                  <a:srgbClr val="132247"/>
                </a:solidFill>
              </a:rPr>
              <a:t>Bonos CAB por niveles  Viajes de incentivo </a:t>
            </a:r>
            <a:endParaRPr sz="3600" spc="-50" dirty="0">
              <a:solidFill>
                <a:srgbClr val="132247"/>
              </a:solidFill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098800" y="6279511"/>
            <a:ext cx="6346825" cy="5770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05"/>
              </a:lnSpc>
            </a:pPr>
            <a:r>
              <a:rPr lang="es-ES" sz="1500" i="1" dirty="0">
                <a:solidFill>
                  <a:srgbClr val="878787"/>
                </a:solidFill>
                <a:latin typeface="Helvetica"/>
                <a:cs typeface="Helvetica"/>
              </a:rPr>
              <a:t>Esta información se muestra sólo para fines ilustrativos. </a:t>
            </a:r>
            <a:r>
              <a:rPr lang="es-ES" sz="1500" i="1" spc="-5" dirty="0">
                <a:solidFill>
                  <a:srgbClr val="878787"/>
                </a:solidFill>
                <a:latin typeface="Helvetica"/>
                <a:cs typeface="Helvetica"/>
              </a:rPr>
              <a:t>No pretende representar resultados típicos. Mira el Plan de compensación 2020 de ACN para más detalles.</a:t>
            </a:r>
            <a:endParaRPr sz="1500" dirty="0">
              <a:latin typeface="Helvetica"/>
              <a:cs typeface="Helvetica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2123159" y="1009928"/>
            <a:ext cx="8115300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dirty="0"/>
              <a:t>Plan</a:t>
            </a:r>
            <a:r>
              <a:rPr lang="es-ES" sz="4200" dirty="0"/>
              <a:t> de compensación de ACN</a:t>
            </a:r>
            <a:endParaRPr sz="4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703427" y="1777367"/>
            <a:ext cx="1905" cy="361315"/>
          </a:xfrm>
          <a:custGeom>
            <a:avLst/>
            <a:gdLst/>
            <a:ahLst/>
            <a:cxnLst/>
            <a:rect l="l" t="t" r="r" b="b"/>
            <a:pathLst>
              <a:path w="1904" h="361314">
                <a:moveTo>
                  <a:pt x="0" y="0"/>
                </a:moveTo>
                <a:lnTo>
                  <a:pt x="1574" y="360743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606800" y="660400"/>
            <a:ext cx="56896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2400" b="1" dirty="0">
                <a:solidFill>
                  <a:srgbClr val="61C7C5"/>
                </a:solidFill>
                <a:latin typeface="Helvetica"/>
                <a:cs typeface="Helvetica"/>
              </a:rPr>
              <a:t>INGRESO RESIDUAL POR NIVELES</a:t>
            </a:r>
            <a:endParaRPr lang="es-ES" sz="2400" dirty="0">
              <a:latin typeface="Helvetica"/>
              <a:cs typeface="Helvetic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10000" y="177800"/>
            <a:ext cx="5715000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47090" algn="l"/>
                <a:tab pos="3680460" algn="l"/>
              </a:tabLst>
            </a:pPr>
            <a:r>
              <a:rPr lang="es-ES" sz="2200" b="1" spc="195" dirty="0">
                <a:solidFill>
                  <a:srgbClr val="132247"/>
                </a:solidFill>
                <a:latin typeface="Helvetica"/>
                <a:cs typeface="Helvetica"/>
              </a:rPr>
              <a:t>PLAN DE COMPENSACIÓN DE ACN</a:t>
            </a:r>
            <a:endParaRPr lang="es-ES" sz="2200" dirty="0">
              <a:latin typeface="Helvetica"/>
              <a:cs typeface="Helvetic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20091" y="626541"/>
            <a:ext cx="11139805" cy="0"/>
          </a:xfrm>
          <a:custGeom>
            <a:avLst/>
            <a:gdLst/>
            <a:ahLst/>
            <a:cxnLst/>
            <a:rect l="l" t="t" r="r" b="b"/>
            <a:pathLst>
              <a:path w="11139805">
                <a:moveTo>
                  <a:pt x="0" y="0"/>
                </a:moveTo>
                <a:lnTo>
                  <a:pt x="11139728" y="0"/>
                </a:lnTo>
              </a:path>
            </a:pathLst>
          </a:custGeom>
          <a:ln w="6350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876638" y="1965994"/>
            <a:ext cx="635" cy="172085"/>
          </a:xfrm>
          <a:custGeom>
            <a:avLst/>
            <a:gdLst/>
            <a:ahLst/>
            <a:cxnLst/>
            <a:rect l="l" t="t" r="r" b="b"/>
            <a:pathLst>
              <a:path w="635" h="172085">
                <a:moveTo>
                  <a:pt x="0" y="0"/>
                </a:moveTo>
                <a:lnTo>
                  <a:pt x="76" y="171945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452253" y="2926506"/>
            <a:ext cx="861060" cy="0"/>
          </a:xfrm>
          <a:custGeom>
            <a:avLst/>
            <a:gdLst/>
            <a:ahLst/>
            <a:cxnLst/>
            <a:rect l="l" t="t" r="r" b="b"/>
            <a:pathLst>
              <a:path w="861060">
                <a:moveTo>
                  <a:pt x="0" y="0"/>
                </a:moveTo>
                <a:lnTo>
                  <a:pt x="841883" y="0"/>
                </a:lnTo>
                <a:lnTo>
                  <a:pt x="860933" y="0"/>
                </a:lnTo>
              </a:path>
            </a:pathLst>
          </a:custGeom>
          <a:ln w="38100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317416" y="2866429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0" y="0"/>
                </a:moveTo>
                <a:lnTo>
                  <a:pt x="0" y="120142"/>
                </a:lnTo>
                <a:lnTo>
                  <a:pt x="120142" y="60071"/>
                </a:lnTo>
                <a:lnTo>
                  <a:pt x="0" y="0"/>
                </a:lnTo>
                <a:close/>
              </a:path>
            </a:pathLst>
          </a:custGeom>
          <a:solidFill>
            <a:srgbClr val="8787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452253" y="2392437"/>
            <a:ext cx="861060" cy="0"/>
          </a:xfrm>
          <a:custGeom>
            <a:avLst/>
            <a:gdLst/>
            <a:ahLst/>
            <a:cxnLst/>
            <a:rect l="l" t="t" r="r" b="b"/>
            <a:pathLst>
              <a:path w="861060">
                <a:moveTo>
                  <a:pt x="0" y="0"/>
                </a:moveTo>
                <a:lnTo>
                  <a:pt x="841883" y="0"/>
                </a:lnTo>
                <a:lnTo>
                  <a:pt x="860933" y="0"/>
                </a:lnTo>
              </a:path>
            </a:pathLst>
          </a:custGeom>
          <a:ln w="38100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317416" y="2332360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0" y="0"/>
                </a:moveTo>
                <a:lnTo>
                  <a:pt x="0" y="120142"/>
                </a:lnTo>
                <a:lnTo>
                  <a:pt x="120142" y="60071"/>
                </a:lnTo>
                <a:lnTo>
                  <a:pt x="0" y="0"/>
                </a:lnTo>
                <a:close/>
              </a:path>
            </a:pathLst>
          </a:custGeom>
          <a:solidFill>
            <a:srgbClr val="8787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232029" y="2141372"/>
            <a:ext cx="317999" cy="38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717712" y="2137943"/>
            <a:ext cx="318003" cy="3880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452253" y="3530525"/>
            <a:ext cx="2187575" cy="0"/>
          </a:xfrm>
          <a:custGeom>
            <a:avLst/>
            <a:gdLst/>
            <a:ahLst/>
            <a:cxnLst/>
            <a:rect l="l" t="t" r="r" b="b"/>
            <a:pathLst>
              <a:path w="2187575">
                <a:moveTo>
                  <a:pt x="0" y="0"/>
                </a:moveTo>
                <a:lnTo>
                  <a:pt x="2168080" y="0"/>
                </a:lnTo>
                <a:lnTo>
                  <a:pt x="2187130" y="0"/>
                </a:lnTo>
              </a:path>
            </a:pathLst>
          </a:custGeom>
          <a:ln w="38100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643622" y="3470460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0" y="0"/>
                </a:moveTo>
                <a:lnTo>
                  <a:pt x="0" y="120142"/>
                </a:lnTo>
                <a:lnTo>
                  <a:pt x="120142" y="60058"/>
                </a:lnTo>
                <a:lnTo>
                  <a:pt x="0" y="0"/>
                </a:lnTo>
                <a:close/>
              </a:path>
            </a:pathLst>
          </a:custGeom>
          <a:solidFill>
            <a:srgbClr val="8787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546003" y="2138121"/>
            <a:ext cx="317995" cy="388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409450" y="2138121"/>
            <a:ext cx="317995" cy="388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193800" y="2100579"/>
            <a:ext cx="1133475" cy="2832100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60"/>
              </a:spcBef>
              <a:tabLst>
                <a:tab pos="532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1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.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4%</a:t>
            </a:r>
            <a:endParaRPr sz="3200">
              <a:latin typeface="Helvetica"/>
              <a:cs typeface="Helvetica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  <a:tabLst>
                <a:tab pos="532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2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.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4%</a:t>
            </a:r>
            <a:endParaRPr sz="3200">
              <a:latin typeface="Helvetica"/>
              <a:cs typeface="Helvetica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  <a:tabLst>
                <a:tab pos="532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3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.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4%</a:t>
            </a:r>
            <a:endParaRPr sz="3200">
              <a:latin typeface="Helvetica"/>
              <a:cs typeface="Helvetica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  <a:tabLst>
                <a:tab pos="532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.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4%</a:t>
            </a:r>
            <a:endParaRPr sz="3200">
              <a:latin typeface="Helvetica"/>
              <a:cs typeface="Helvetica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  <a:tabLst>
                <a:tab pos="532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5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.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4%</a:t>
            </a:r>
            <a:endParaRPr sz="3200">
              <a:latin typeface="Helvetica"/>
              <a:cs typeface="Helvetic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91752" y="2216737"/>
            <a:ext cx="153670" cy="2627630"/>
          </a:xfrm>
          <a:custGeom>
            <a:avLst/>
            <a:gdLst/>
            <a:ahLst/>
            <a:cxnLst/>
            <a:rect l="l" t="t" r="r" b="b"/>
            <a:pathLst>
              <a:path w="153670" h="2627629">
                <a:moveTo>
                  <a:pt x="153365" y="2550896"/>
                </a:moveTo>
                <a:lnTo>
                  <a:pt x="0" y="2550896"/>
                </a:lnTo>
                <a:lnTo>
                  <a:pt x="76682" y="2627579"/>
                </a:lnTo>
                <a:lnTo>
                  <a:pt x="153365" y="2550896"/>
                </a:lnTo>
                <a:close/>
              </a:path>
              <a:path w="153670" h="2627629">
                <a:moveTo>
                  <a:pt x="115036" y="0"/>
                </a:moveTo>
                <a:lnTo>
                  <a:pt x="38354" y="0"/>
                </a:lnTo>
                <a:lnTo>
                  <a:pt x="38354" y="2550896"/>
                </a:lnTo>
                <a:lnTo>
                  <a:pt x="115036" y="2550896"/>
                </a:lnTo>
                <a:lnTo>
                  <a:pt x="115036" y="0"/>
                </a:lnTo>
                <a:close/>
              </a:path>
            </a:pathLst>
          </a:custGeom>
          <a:solidFill>
            <a:srgbClr val="1322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304800" y="1460500"/>
            <a:ext cx="247332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23925" algn="l"/>
              </a:tabLst>
            </a:pPr>
            <a:r>
              <a:rPr lang="es-ES" sz="3200" spc="-295" dirty="0">
                <a:solidFill>
                  <a:srgbClr val="3066BE"/>
                </a:solidFill>
                <a:latin typeface="Helvetica"/>
                <a:cs typeface="Helvetica"/>
              </a:rPr>
              <a:t>Tú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3%-20%</a:t>
            </a:r>
            <a:endParaRPr sz="3200" dirty="0">
              <a:latin typeface="Helvetica"/>
              <a:cs typeface="Helvetic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463520" y="1133043"/>
            <a:ext cx="491270" cy="69432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4457700" y="1460500"/>
            <a:ext cx="48704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2000" b="1" spc="-150" dirty="0">
                <a:solidFill>
                  <a:srgbClr val="FFFFFF"/>
                </a:solidFill>
                <a:latin typeface="Helvetica"/>
                <a:cs typeface="Helvetica"/>
              </a:rPr>
              <a:t>Tú</a:t>
            </a:r>
            <a:endParaRPr sz="2000" dirty="0">
              <a:latin typeface="Helvetica"/>
              <a:cs typeface="Helvetic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876638" y="1965994"/>
            <a:ext cx="1692275" cy="0"/>
          </a:xfrm>
          <a:custGeom>
            <a:avLst/>
            <a:gdLst/>
            <a:ahLst/>
            <a:cxnLst/>
            <a:rect l="l" t="t" r="r" b="b"/>
            <a:pathLst>
              <a:path w="1692275">
                <a:moveTo>
                  <a:pt x="0" y="0"/>
                </a:moveTo>
                <a:lnTo>
                  <a:pt x="1691728" y="0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568379" y="1965994"/>
            <a:ext cx="635" cy="172720"/>
          </a:xfrm>
          <a:custGeom>
            <a:avLst/>
            <a:gdLst/>
            <a:ahLst/>
            <a:cxnLst/>
            <a:rect l="l" t="t" r="r" b="b"/>
            <a:pathLst>
              <a:path w="635" h="172719">
                <a:moveTo>
                  <a:pt x="0" y="0"/>
                </a:moveTo>
                <a:lnTo>
                  <a:pt x="76" y="172123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385309" y="1986917"/>
            <a:ext cx="5715" cy="154940"/>
          </a:xfrm>
          <a:custGeom>
            <a:avLst/>
            <a:gdLst/>
            <a:ahLst/>
            <a:cxnLst/>
            <a:rect l="l" t="t" r="r" b="b"/>
            <a:pathLst>
              <a:path w="5714" h="154939">
                <a:moveTo>
                  <a:pt x="2857" y="-19050"/>
                </a:moveTo>
                <a:lnTo>
                  <a:pt x="2857" y="173494"/>
                </a:lnTo>
              </a:path>
            </a:pathLst>
          </a:custGeom>
          <a:ln w="43814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711159" y="2682259"/>
            <a:ext cx="318003" cy="3880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874839" y="2538201"/>
            <a:ext cx="0" cy="131445"/>
          </a:xfrm>
          <a:custGeom>
            <a:avLst/>
            <a:gdLst/>
            <a:ahLst/>
            <a:cxnLst/>
            <a:rect l="l" t="t" r="r" b="b"/>
            <a:pathLst>
              <a:path h="131444">
                <a:moveTo>
                  <a:pt x="0" y="0"/>
                </a:moveTo>
                <a:lnTo>
                  <a:pt x="0" y="131381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409374" y="2680542"/>
            <a:ext cx="317995" cy="388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573043" y="2536489"/>
            <a:ext cx="0" cy="131445"/>
          </a:xfrm>
          <a:custGeom>
            <a:avLst/>
            <a:gdLst/>
            <a:ahLst/>
            <a:cxnLst/>
            <a:rect l="l" t="t" r="r" b="b"/>
            <a:pathLst>
              <a:path h="131444">
                <a:moveTo>
                  <a:pt x="0" y="0"/>
                </a:moveTo>
                <a:lnTo>
                  <a:pt x="0" y="131381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975187" y="3373094"/>
            <a:ext cx="317995" cy="38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134111" y="3208099"/>
            <a:ext cx="867410" cy="5715"/>
          </a:xfrm>
          <a:custGeom>
            <a:avLst/>
            <a:gdLst/>
            <a:ahLst/>
            <a:cxnLst/>
            <a:rect l="l" t="t" r="r" b="b"/>
            <a:pathLst>
              <a:path w="867410" h="5714">
                <a:moveTo>
                  <a:pt x="867321" y="5372"/>
                </a:moveTo>
                <a:lnTo>
                  <a:pt x="0" y="0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28468" y="3229024"/>
            <a:ext cx="0" cy="131445"/>
          </a:xfrm>
          <a:custGeom>
            <a:avLst/>
            <a:gdLst/>
            <a:ahLst/>
            <a:cxnLst/>
            <a:rect l="l" t="t" r="r" b="b"/>
            <a:pathLst>
              <a:path h="131445">
                <a:moveTo>
                  <a:pt x="0" y="0"/>
                </a:moveTo>
                <a:lnTo>
                  <a:pt x="0" y="131381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001419" y="3218867"/>
            <a:ext cx="0" cy="131445"/>
          </a:xfrm>
          <a:custGeom>
            <a:avLst/>
            <a:gdLst/>
            <a:ahLst/>
            <a:cxnLst/>
            <a:rect l="l" t="t" r="r" b="b"/>
            <a:pathLst>
              <a:path h="131445">
                <a:moveTo>
                  <a:pt x="0" y="0"/>
                </a:moveTo>
                <a:lnTo>
                  <a:pt x="0" y="131381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844263" y="3369665"/>
            <a:ext cx="318003" cy="38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568367" y="3076723"/>
            <a:ext cx="0" cy="131445"/>
          </a:xfrm>
          <a:custGeom>
            <a:avLst/>
            <a:gdLst/>
            <a:ahLst/>
            <a:cxnLst/>
            <a:rect l="l" t="t" r="r" b="b"/>
            <a:pathLst>
              <a:path h="131444">
                <a:moveTo>
                  <a:pt x="0" y="0"/>
                </a:moveTo>
                <a:lnTo>
                  <a:pt x="0" y="131381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568382" y="1965994"/>
            <a:ext cx="817244" cy="0"/>
          </a:xfrm>
          <a:custGeom>
            <a:avLst/>
            <a:gdLst/>
            <a:ahLst/>
            <a:cxnLst/>
            <a:rect l="l" t="t" r="r" b="b"/>
            <a:pathLst>
              <a:path w="817245">
                <a:moveTo>
                  <a:pt x="816927" y="0"/>
                </a:moveTo>
                <a:lnTo>
                  <a:pt x="0" y="0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7073900" y="1816100"/>
            <a:ext cx="173037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800" b="1" dirty="0">
                <a:solidFill>
                  <a:srgbClr val="132247"/>
                </a:solidFill>
                <a:latin typeface="Helvetica"/>
                <a:cs typeface="Helvetica"/>
              </a:rPr>
              <a:t>1</a:t>
            </a:r>
            <a:r>
              <a:rPr lang="es-ES" sz="2775" b="1" baseline="18018" dirty="0" err="1">
                <a:solidFill>
                  <a:srgbClr val="132247"/>
                </a:solidFill>
                <a:latin typeface="Helvetica"/>
                <a:cs typeface="Helvetica"/>
              </a:rPr>
              <a:t>er</a:t>
            </a:r>
            <a:r>
              <a:rPr sz="2775" b="1" spc="292" baseline="18018" dirty="0">
                <a:solidFill>
                  <a:srgbClr val="132247"/>
                </a:solidFill>
                <a:latin typeface="Helvetica"/>
                <a:cs typeface="Helvetica"/>
              </a:rPr>
              <a:t> </a:t>
            </a:r>
            <a:r>
              <a:rPr lang="es-ES" sz="2800" b="1" dirty="0">
                <a:solidFill>
                  <a:srgbClr val="132247"/>
                </a:solidFill>
                <a:latin typeface="Helvetica"/>
                <a:cs typeface="Helvetica"/>
              </a:rPr>
              <a:t>NIVEL</a:t>
            </a:r>
            <a:endParaRPr sz="2800" dirty="0">
              <a:latin typeface="Helvetica"/>
              <a:cs typeface="Helvetica"/>
            </a:endParaRPr>
          </a:p>
        </p:txBody>
      </p:sp>
      <p:sp>
        <p:nvSpPr>
          <p:cNvPr id="40" name="object 40"/>
          <p:cNvSpPr txBox="1">
            <a:spLocks noGrp="1"/>
          </p:cNvSpPr>
          <p:nvPr>
            <p:ph type="ftr" sz="quarter" idx="5"/>
          </p:nvPr>
        </p:nvSpPr>
        <p:spPr>
          <a:xfrm>
            <a:off x="673100" y="6150959"/>
            <a:ext cx="9730740" cy="5414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75"/>
              </a:lnSpc>
            </a:pPr>
            <a:r>
              <a:rPr lang="es-ES" spc="15" dirty="0"/>
              <a:t>Este ejemplo sólo se muestra para fines ilustrativos. No pretende representar resultados típicos. Menos del </a:t>
            </a:r>
            <a:r>
              <a:rPr lang="es-ES" spc="20" dirty="0"/>
              <a:t>5% de los IBO calificados alcanzan los requisitos para recibir comisiones a través de su 5to nivel. Mira el Plan de compensación de ACN para más detalles.</a:t>
            </a:r>
            <a:endParaRPr lang="es-ES" dirty="0"/>
          </a:p>
        </p:txBody>
      </p:sp>
      <p:sp>
        <p:nvSpPr>
          <p:cNvPr id="37" name="object 37"/>
          <p:cNvSpPr txBox="1"/>
          <p:nvPr/>
        </p:nvSpPr>
        <p:spPr>
          <a:xfrm>
            <a:off x="7073873" y="2552700"/>
            <a:ext cx="1809114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800" b="1" spc="5" dirty="0">
                <a:solidFill>
                  <a:srgbClr val="132247"/>
                </a:solidFill>
                <a:latin typeface="Helvetica"/>
                <a:cs typeface="Helvetica"/>
              </a:rPr>
              <a:t>2</a:t>
            </a:r>
            <a:r>
              <a:rPr lang="es-ES" sz="2775" b="1" spc="7" baseline="18018" dirty="0">
                <a:solidFill>
                  <a:srgbClr val="132247"/>
                </a:solidFill>
                <a:latin typeface="Helvetica"/>
                <a:cs typeface="Helvetica"/>
              </a:rPr>
              <a:t>do</a:t>
            </a:r>
            <a:r>
              <a:rPr sz="2775" b="1" spc="292" baseline="18018" dirty="0">
                <a:solidFill>
                  <a:srgbClr val="132247"/>
                </a:solidFill>
                <a:latin typeface="Helvetica"/>
                <a:cs typeface="Helvetica"/>
              </a:rPr>
              <a:t> </a:t>
            </a:r>
            <a:r>
              <a:rPr lang="es-ES" sz="2800" b="1" dirty="0">
                <a:solidFill>
                  <a:srgbClr val="132247"/>
                </a:solidFill>
                <a:latin typeface="Helvetica"/>
                <a:cs typeface="Helvetica"/>
              </a:rPr>
              <a:t>NIVEL</a:t>
            </a:r>
            <a:endParaRPr sz="2800" dirty="0">
              <a:latin typeface="Helvetica"/>
              <a:cs typeface="Helvetic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073760" y="3276701"/>
            <a:ext cx="186182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800" b="1" spc="5" dirty="0">
                <a:solidFill>
                  <a:srgbClr val="132247"/>
                </a:solidFill>
                <a:latin typeface="Helvetica"/>
                <a:cs typeface="Helvetica"/>
              </a:rPr>
              <a:t>3</a:t>
            </a:r>
            <a:r>
              <a:rPr lang="es-ES" sz="2775" b="1" spc="7" baseline="18018" dirty="0" err="1">
                <a:solidFill>
                  <a:srgbClr val="132247"/>
                </a:solidFill>
                <a:latin typeface="Helvetica"/>
                <a:cs typeface="Helvetica"/>
              </a:rPr>
              <a:t>er</a:t>
            </a:r>
            <a:r>
              <a:rPr sz="2775" b="1" spc="292" baseline="18018" dirty="0">
                <a:solidFill>
                  <a:srgbClr val="132247"/>
                </a:solidFill>
                <a:latin typeface="Helvetica"/>
                <a:cs typeface="Helvetica"/>
              </a:rPr>
              <a:t> </a:t>
            </a:r>
            <a:r>
              <a:rPr lang="es-ES" sz="2800" b="1" dirty="0">
                <a:solidFill>
                  <a:srgbClr val="132247"/>
                </a:solidFill>
                <a:latin typeface="Helvetica"/>
                <a:cs typeface="Helvetica"/>
              </a:rPr>
              <a:t>NIVEL</a:t>
            </a:r>
            <a:endParaRPr sz="2800" dirty="0">
              <a:latin typeface="Helvetica"/>
              <a:cs typeface="Helvetica"/>
            </a:endParaRPr>
          </a:p>
        </p:txBody>
      </p:sp>
      <p:sp>
        <p:nvSpPr>
          <p:cNvPr id="39" name="object 39"/>
          <p:cNvSpPr txBox="1">
            <a:spLocks noGrp="1"/>
          </p:cNvSpPr>
          <p:nvPr>
            <p:ph type="title"/>
          </p:nvPr>
        </p:nvSpPr>
        <p:spPr>
          <a:xfrm>
            <a:off x="6146800" y="1325373"/>
            <a:ext cx="4749800" cy="56041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s-ES" spc="5"/>
              <a:t>¿Qué es un NIVEL</a:t>
            </a:r>
            <a:r>
              <a:rPr spc="5" dirty="0"/>
              <a:t>?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0" y="177800"/>
            <a:ext cx="5562600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47090" algn="l"/>
                <a:tab pos="3680460" algn="l"/>
              </a:tabLst>
            </a:pPr>
            <a:r>
              <a:rPr lang="es-ES" sz="2200" spc="195"/>
              <a:t>PLAN DE COMPENSACIÓN DE ACN</a:t>
            </a:r>
            <a:endParaRPr lang="es-ES" sz="2200" dirty="0"/>
          </a:p>
        </p:txBody>
      </p:sp>
      <p:sp>
        <p:nvSpPr>
          <p:cNvPr id="3" name="object 3"/>
          <p:cNvSpPr/>
          <p:nvPr/>
        </p:nvSpPr>
        <p:spPr>
          <a:xfrm>
            <a:off x="520091" y="626541"/>
            <a:ext cx="11139805" cy="0"/>
          </a:xfrm>
          <a:custGeom>
            <a:avLst/>
            <a:gdLst/>
            <a:ahLst/>
            <a:cxnLst/>
            <a:rect l="l" t="t" r="r" b="b"/>
            <a:pathLst>
              <a:path w="11139805">
                <a:moveTo>
                  <a:pt x="0" y="0"/>
                </a:moveTo>
                <a:lnTo>
                  <a:pt x="11139728" y="0"/>
                </a:lnTo>
              </a:path>
            </a:pathLst>
          </a:custGeom>
          <a:ln w="6350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91752" y="2216737"/>
            <a:ext cx="153670" cy="2627630"/>
          </a:xfrm>
          <a:custGeom>
            <a:avLst/>
            <a:gdLst/>
            <a:ahLst/>
            <a:cxnLst/>
            <a:rect l="l" t="t" r="r" b="b"/>
            <a:pathLst>
              <a:path w="153670" h="2627629">
                <a:moveTo>
                  <a:pt x="153365" y="2550896"/>
                </a:moveTo>
                <a:lnTo>
                  <a:pt x="0" y="2550896"/>
                </a:lnTo>
                <a:lnTo>
                  <a:pt x="76682" y="2627579"/>
                </a:lnTo>
                <a:lnTo>
                  <a:pt x="153365" y="2550896"/>
                </a:lnTo>
                <a:close/>
              </a:path>
              <a:path w="153670" h="2627629">
                <a:moveTo>
                  <a:pt x="115036" y="0"/>
                </a:moveTo>
                <a:lnTo>
                  <a:pt x="38354" y="0"/>
                </a:lnTo>
                <a:lnTo>
                  <a:pt x="38354" y="2550896"/>
                </a:lnTo>
                <a:lnTo>
                  <a:pt x="115036" y="2550896"/>
                </a:lnTo>
                <a:lnTo>
                  <a:pt x="115036" y="0"/>
                </a:lnTo>
                <a:close/>
              </a:path>
            </a:pathLst>
          </a:custGeom>
          <a:solidFill>
            <a:srgbClr val="13224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0562646"/>
              </p:ext>
            </p:extLst>
          </p:nvPr>
        </p:nvGraphicFramePr>
        <p:xfrm>
          <a:off x="285750" y="1566664"/>
          <a:ext cx="2510789" cy="33653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9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16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8800">
                <a:tc>
                  <a:txBody>
                    <a:bodyPr/>
                    <a:lstStyle/>
                    <a:p>
                      <a:pPr marL="31750">
                        <a:lnSpc>
                          <a:spcPts val="3105"/>
                        </a:lnSpc>
                      </a:pPr>
                      <a:r>
                        <a:rPr lang="es-ES" sz="3200" spc="-105" dirty="0">
                          <a:solidFill>
                            <a:srgbClr val="3066BE"/>
                          </a:solidFill>
                          <a:latin typeface="Helvetica"/>
                          <a:cs typeface="Helvetica"/>
                        </a:rPr>
                        <a:t>Tú</a:t>
                      </a:r>
                      <a:endParaRPr sz="3200" dirty="0">
                        <a:latin typeface="Helvetica"/>
                        <a:cs typeface="Helvetic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ts val="3105"/>
                        </a:lnSpc>
                      </a:pPr>
                      <a:r>
                        <a:rPr sz="3200" spc="-5" dirty="0">
                          <a:solidFill>
                            <a:srgbClr val="3066BE"/>
                          </a:solidFill>
                          <a:latin typeface="Helvetica"/>
                          <a:cs typeface="Helvetica"/>
                        </a:rPr>
                        <a:t>3%-20%</a:t>
                      </a:r>
                      <a:endParaRPr sz="3200">
                        <a:latin typeface="Helvetica"/>
                        <a:cs typeface="Helvetic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464"/>
                        </a:spcBef>
                        <a:tabLst>
                          <a:tab pos="621665" algn="l"/>
                        </a:tabLst>
                      </a:pPr>
                      <a:r>
                        <a:rPr sz="3200" spc="-5" dirty="0">
                          <a:solidFill>
                            <a:srgbClr val="3066BE"/>
                          </a:solidFill>
                          <a:latin typeface="Helvetica"/>
                          <a:cs typeface="Helvetica"/>
                        </a:rPr>
                        <a:t>1.	4%</a:t>
                      </a:r>
                      <a:endParaRPr sz="3200">
                        <a:latin typeface="Helvetica"/>
                        <a:cs typeface="Helvetica"/>
                      </a:endParaRPr>
                    </a:p>
                  </a:txBody>
                  <a:tcPr marL="0" marR="0" marT="59054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ts val="3704"/>
                        </a:lnSpc>
                        <a:tabLst>
                          <a:tab pos="621665" algn="l"/>
                        </a:tabLst>
                      </a:pPr>
                      <a:r>
                        <a:rPr sz="3200" spc="-5" dirty="0">
                          <a:solidFill>
                            <a:srgbClr val="3066BE"/>
                          </a:solidFill>
                          <a:latin typeface="Helvetica"/>
                          <a:cs typeface="Helvetica"/>
                        </a:rPr>
                        <a:t>2.	4%</a:t>
                      </a:r>
                      <a:endParaRPr sz="3200">
                        <a:latin typeface="Helvetica"/>
                        <a:cs typeface="Helvetic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ts val="3704"/>
                        </a:lnSpc>
                        <a:tabLst>
                          <a:tab pos="621665" algn="l"/>
                        </a:tabLst>
                      </a:pPr>
                      <a:r>
                        <a:rPr sz="3200" spc="-5" dirty="0">
                          <a:solidFill>
                            <a:srgbClr val="3066BE"/>
                          </a:solidFill>
                          <a:latin typeface="Helvetica"/>
                          <a:cs typeface="Helvetica"/>
                        </a:rPr>
                        <a:t>3.	4%</a:t>
                      </a:r>
                      <a:endParaRPr sz="3200">
                        <a:latin typeface="Helvetica"/>
                        <a:cs typeface="Helvetic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50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ts val="3704"/>
                        </a:lnSpc>
                        <a:tabLst>
                          <a:tab pos="621665" algn="l"/>
                        </a:tabLst>
                      </a:pPr>
                      <a:r>
                        <a:rPr sz="3200" spc="-5" dirty="0">
                          <a:solidFill>
                            <a:srgbClr val="3066BE"/>
                          </a:solidFill>
                          <a:latin typeface="Helvetica"/>
                          <a:cs typeface="Helvetica"/>
                        </a:rPr>
                        <a:t>4.	4%</a:t>
                      </a:r>
                      <a:endParaRPr sz="3200">
                        <a:latin typeface="Helvetica"/>
                        <a:cs typeface="Helvetic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88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ts val="3750"/>
                        </a:lnSpc>
                        <a:tabLst>
                          <a:tab pos="621665" algn="l"/>
                        </a:tabLst>
                      </a:pPr>
                      <a:r>
                        <a:rPr sz="3200" spc="-5" dirty="0">
                          <a:solidFill>
                            <a:srgbClr val="3066BE"/>
                          </a:solidFill>
                          <a:latin typeface="Helvetica"/>
                          <a:cs typeface="Helvetica"/>
                        </a:rPr>
                        <a:t>5.	4%</a:t>
                      </a:r>
                      <a:endParaRPr sz="3200" dirty="0">
                        <a:latin typeface="Helvetica"/>
                        <a:cs typeface="Helvetic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4463520" y="1133043"/>
            <a:ext cx="491270" cy="69432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606800" y="660400"/>
            <a:ext cx="5765800" cy="11285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2400" b="1" dirty="0">
                <a:solidFill>
                  <a:srgbClr val="61C7C5"/>
                </a:solidFill>
                <a:latin typeface="Helvetica"/>
                <a:cs typeface="Helvetica"/>
              </a:rPr>
              <a:t>INGRESO RESIDUAL POR NIVELES</a:t>
            </a:r>
            <a:endParaRPr lang="es-ES" sz="2400" dirty="0">
              <a:latin typeface="Helvetica"/>
              <a:cs typeface="Helvetic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850" dirty="0">
              <a:latin typeface="Helvetica"/>
              <a:cs typeface="Helvetica"/>
            </a:endParaRPr>
          </a:p>
          <a:p>
            <a:pPr marL="863600">
              <a:lnSpc>
                <a:spcPct val="100000"/>
              </a:lnSpc>
            </a:pPr>
            <a:r>
              <a:rPr lang="es-ES" sz="2000" b="1" spc="-50" dirty="0">
                <a:solidFill>
                  <a:srgbClr val="FFFFFF"/>
                </a:solidFill>
                <a:latin typeface="Helvetica"/>
                <a:cs typeface="Helvetica"/>
              </a:rPr>
              <a:t>Tú</a:t>
            </a:r>
            <a:endParaRPr sz="2000" dirty="0">
              <a:latin typeface="Helvetica"/>
              <a:cs typeface="Helvetic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971415" y="1734679"/>
            <a:ext cx="1195705" cy="0"/>
          </a:xfrm>
          <a:custGeom>
            <a:avLst/>
            <a:gdLst/>
            <a:ahLst/>
            <a:cxnLst/>
            <a:rect l="l" t="t" r="r" b="b"/>
            <a:pathLst>
              <a:path w="1195704">
                <a:moveTo>
                  <a:pt x="0" y="0"/>
                </a:moveTo>
                <a:lnTo>
                  <a:pt x="1176223" y="0"/>
                </a:lnTo>
                <a:lnTo>
                  <a:pt x="1195273" y="0"/>
                </a:lnTo>
              </a:path>
            </a:pathLst>
          </a:custGeom>
          <a:ln w="38100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170932" y="1674601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0" y="0"/>
                </a:moveTo>
                <a:lnTo>
                  <a:pt x="0" y="120142"/>
                </a:lnTo>
                <a:lnTo>
                  <a:pt x="120142" y="60071"/>
                </a:lnTo>
                <a:lnTo>
                  <a:pt x="0" y="0"/>
                </a:lnTo>
                <a:close/>
              </a:path>
            </a:pathLst>
          </a:custGeom>
          <a:solidFill>
            <a:srgbClr val="8787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673100" y="6150959"/>
            <a:ext cx="9730740" cy="5414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75"/>
              </a:lnSpc>
            </a:pPr>
            <a:r>
              <a:rPr lang="es-ES" spc="15" dirty="0"/>
              <a:t>Este ejemplo sólo se muestra para fines ilustrativos. No pretende representar resultados típicos. Menos del </a:t>
            </a:r>
            <a:r>
              <a:rPr lang="es-ES" spc="20" dirty="0"/>
              <a:t>5% de los IBO calificados alcanzan los requisitos para recibir comisiones a través de su 5to nivel. Mira el Plan de compensación de ACN para más detalles.</a:t>
            </a:r>
            <a:endParaRPr lang="es-E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06800" y="660400"/>
            <a:ext cx="56134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2400" dirty="0">
                <a:solidFill>
                  <a:srgbClr val="61C7C5"/>
                </a:solidFill>
              </a:rPr>
              <a:t>INGRESO RESIDUAL POR NIVELES</a:t>
            </a:r>
            <a:endParaRPr lang="es-ES" sz="2400" dirty="0"/>
          </a:p>
        </p:txBody>
      </p:sp>
      <p:sp>
        <p:nvSpPr>
          <p:cNvPr id="3" name="object 3"/>
          <p:cNvSpPr txBox="1"/>
          <p:nvPr/>
        </p:nvSpPr>
        <p:spPr>
          <a:xfrm>
            <a:off x="3810000" y="177800"/>
            <a:ext cx="5638800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47090" algn="l"/>
                <a:tab pos="3680460" algn="l"/>
              </a:tabLst>
            </a:pPr>
            <a:r>
              <a:rPr lang="es-ES" sz="2200" b="1" spc="195" dirty="0">
                <a:solidFill>
                  <a:srgbClr val="132247"/>
                </a:solidFill>
                <a:latin typeface="Helvetica"/>
                <a:cs typeface="Helvetica"/>
              </a:rPr>
              <a:t>PLAN DE COMPENSACIÓN DE ACN</a:t>
            </a:r>
            <a:endParaRPr lang="es-ES" sz="2200" dirty="0">
              <a:latin typeface="Helvetica"/>
              <a:cs typeface="Helvetic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0091" y="626541"/>
            <a:ext cx="11139805" cy="0"/>
          </a:xfrm>
          <a:custGeom>
            <a:avLst/>
            <a:gdLst/>
            <a:ahLst/>
            <a:cxnLst/>
            <a:rect l="l" t="t" r="r" b="b"/>
            <a:pathLst>
              <a:path w="11139805">
                <a:moveTo>
                  <a:pt x="0" y="0"/>
                </a:moveTo>
                <a:lnTo>
                  <a:pt x="11139728" y="0"/>
                </a:lnTo>
              </a:path>
            </a:pathLst>
          </a:custGeom>
          <a:ln w="6350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91752" y="2216737"/>
            <a:ext cx="153670" cy="2627630"/>
          </a:xfrm>
          <a:custGeom>
            <a:avLst/>
            <a:gdLst/>
            <a:ahLst/>
            <a:cxnLst/>
            <a:rect l="l" t="t" r="r" b="b"/>
            <a:pathLst>
              <a:path w="153670" h="2627629">
                <a:moveTo>
                  <a:pt x="153365" y="2550896"/>
                </a:moveTo>
                <a:lnTo>
                  <a:pt x="0" y="2550896"/>
                </a:lnTo>
                <a:lnTo>
                  <a:pt x="76682" y="2627579"/>
                </a:lnTo>
                <a:lnTo>
                  <a:pt x="153365" y="2550896"/>
                </a:lnTo>
                <a:close/>
              </a:path>
              <a:path w="153670" h="2627629">
                <a:moveTo>
                  <a:pt x="115036" y="0"/>
                </a:moveTo>
                <a:lnTo>
                  <a:pt x="38354" y="0"/>
                </a:lnTo>
                <a:lnTo>
                  <a:pt x="38354" y="2550896"/>
                </a:lnTo>
                <a:lnTo>
                  <a:pt x="115036" y="2550896"/>
                </a:lnTo>
                <a:lnTo>
                  <a:pt x="115036" y="0"/>
                </a:lnTo>
                <a:close/>
              </a:path>
            </a:pathLst>
          </a:custGeom>
          <a:solidFill>
            <a:srgbClr val="1322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04800" y="1236980"/>
            <a:ext cx="2473325" cy="3744615"/>
          </a:xfrm>
          <a:prstGeom prst="rect">
            <a:avLst/>
          </a:prstGeom>
        </p:spPr>
        <p:txBody>
          <a:bodyPr vert="horz" wrap="square" lIns="0" tIns="2362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60"/>
              </a:spcBef>
              <a:tabLst>
                <a:tab pos="923925" algn="l"/>
              </a:tabLst>
            </a:pPr>
            <a:r>
              <a:rPr lang="es-ES" sz="3200" spc="-295" dirty="0">
                <a:solidFill>
                  <a:srgbClr val="3066BE"/>
                </a:solidFill>
                <a:latin typeface="Helvetica"/>
                <a:cs typeface="Helvetica"/>
              </a:rPr>
              <a:t>Tú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3%-20%</a:t>
            </a:r>
            <a:endParaRPr sz="3200" dirty="0">
              <a:latin typeface="Helvetica"/>
              <a:cs typeface="Helvetica"/>
            </a:endParaRPr>
          </a:p>
          <a:p>
            <a:pPr marL="901700">
              <a:lnSpc>
                <a:spcPct val="100000"/>
              </a:lnSpc>
              <a:spcBef>
                <a:spcPts val="1760"/>
              </a:spcBef>
              <a:tabLst>
                <a:tab pos="1421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1.	4%</a:t>
            </a:r>
            <a:endParaRPr sz="3200" dirty="0">
              <a:latin typeface="Helvetica"/>
              <a:cs typeface="Helvetica"/>
            </a:endParaRPr>
          </a:p>
          <a:p>
            <a:pPr marL="901700">
              <a:lnSpc>
                <a:spcPct val="100000"/>
              </a:lnSpc>
              <a:spcBef>
                <a:spcPts val="560"/>
              </a:spcBef>
              <a:tabLst>
                <a:tab pos="1421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2.	4%</a:t>
            </a:r>
            <a:endParaRPr sz="3200" dirty="0">
              <a:latin typeface="Helvetica"/>
              <a:cs typeface="Helvetica"/>
            </a:endParaRPr>
          </a:p>
          <a:p>
            <a:pPr marL="901700">
              <a:lnSpc>
                <a:spcPct val="100000"/>
              </a:lnSpc>
              <a:spcBef>
                <a:spcPts val="560"/>
              </a:spcBef>
              <a:tabLst>
                <a:tab pos="1421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3.	4%</a:t>
            </a:r>
            <a:endParaRPr sz="3200" dirty="0">
              <a:latin typeface="Helvetica"/>
              <a:cs typeface="Helvetica"/>
            </a:endParaRPr>
          </a:p>
          <a:p>
            <a:pPr marL="901700">
              <a:lnSpc>
                <a:spcPct val="100000"/>
              </a:lnSpc>
              <a:spcBef>
                <a:spcPts val="560"/>
              </a:spcBef>
              <a:tabLst>
                <a:tab pos="1421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4.	4%</a:t>
            </a:r>
            <a:endParaRPr sz="3200" dirty="0">
              <a:latin typeface="Helvetica"/>
              <a:cs typeface="Helvetica"/>
            </a:endParaRPr>
          </a:p>
          <a:p>
            <a:pPr marL="901700">
              <a:lnSpc>
                <a:spcPct val="100000"/>
              </a:lnSpc>
              <a:spcBef>
                <a:spcPts val="660"/>
              </a:spcBef>
              <a:tabLst>
                <a:tab pos="1421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5.	4%</a:t>
            </a:r>
            <a:endParaRPr sz="3200" dirty="0">
              <a:latin typeface="Helvetica"/>
              <a:cs typeface="Helvetic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463520" y="1133043"/>
            <a:ext cx="491270" cy="69432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971415" y="1734679"/>
            <a:ext cx="1195705" cy="0"/>
          </a:xfrm>
          <a:custGeom>
            <a:avLst/>
            <a:gdLst/>
            <a:ahLst/>
            <a:cxnLst/>
            <a:rect l="l" t="t" r="r" b="b"/>
            <a:pathLst>
              <a:path w="1195704">
                <a:moveTo>
                  <a:pt x="0" y="0"/>
                </a:moveTo>
                <a:lnTo>
                  <a:pt x="1176223" y="0"/>
                </a:lnTo>
                <a:lnTo>
                  <a:pt x="1195273" y="0"/>
                </a:lnTo>
              </a:path>
            </a:pathLst>
          </a:custGeom>
          <a:ln w="38100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170932" y="1674601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0" y="0"/>
                </a:moveTo>
                <a:lnTo>
                  <a:pt x="0" y="120142"/>
                </a:lnTo>
                <a:lnTo>
                  <a:pt x="120142" y="60071"/>
                </a:lnTo>
                <a:lnTo>
                  <a:pt x="0" y="0"/>
                </a:lnTo>
                <a:close/>
              </a:path>
            </a:pathLst>
          </a:custGeom>
          <a:solidFill>
            <a:srgbClr val="8787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546600" y="1460500"/>
            <a:ext cx="30797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FFFFFF"/>
                </a:solidFill>
                <a:latin typeface="Helvetica"/>
                <a:cs typeface="Helvetica"/>
              </a:rPr>
              <a:t>22</a:t>
            </a:r>
            <a:endParaRPr sz="2000">
              <a:latin typeface="Helvetica"/>
              <a:cs typeface="Helvetic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322639" y="1737258"/>
            <a:ext cx="2376805" cy="6985"/>
          </a:xfrm>
          <a:custGeom>
            <a:avLst/>
            <a:gdLst/>
            <a:ahLst/>
            <a:cxnLst/>
            <a:rect l="l" t="t" r="r" b="b"/>
            <a:pathLst>
              <a:path w="2376804" h="6985">
                <a:moveTo>
                  <a:pt x="-19049" y="3219"/>
                </a:moveTo>
                <a:lnTo>
                  <a:pt x="2395245" y="3219"/>
                </a:lnTo>
              </a:path>
            </a:pathLst>
          </a:custGeom>
          <a:ln w="44538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702901" y="1683642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317" y="0"/>
                </a:moveTo>
                <a:lnTo>
                  <a:pt x="0" y="120142"/>
                </a:lnTo>
                <a:lnTo>
                  <a:pt x="120294" y="60388"/>
                </a:lnTo>
                <a:lnTo>
                  <a:pt x="317" y="0"/>
                </a:lnTo>
                <a:close/>
              </a:path>
            </a:pathLst>
          </a:custGeom>
          <a:solidFill>
            <a:srgbClr val="8787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8013700" y="1536700"/>
            <a:ext cx="40259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3066BE"/>
                </a:solidFill>
                <a:latin typeface="Helvetica"/>
                <a:cs typeface="Helvetica"/>
              </a:rPr>
              <a:t>C</a:t>
            </a:r>
            <a:r>
              <a:rPr lang="es-ES" sz="2000" b="1" spc="-5" dirty="0" err="1">
                <a:solidFill>
                  <a:srgbClr val="3066BE"/>
                </a:solidFill>
                <a:latin typeface="Helvetica"/>
                <a:cs typeface="Helvetica"/>
              </a:rPr>
              <a:t>lientes</a:t>
            </a:r>
            <a:r>
              <a:rPr lang="es-ES" sz="2000" b="1" spc="-5" dirty="0">
                <a:solidFill>
                  <a:srgbClr val="3066BE"/>
                </a:solidFill>
                <a:latin typeface="Helvetica"/>
                <a:cs typeface="Helvetica"/>
              </a:rPr>
              <a:t> que suman </a:t>
            </a:r>
            <a:r>
              <a:rPr sz="2400" b="1" spc="-5" dirty="0">
                <a:solidFill>
                  <a:srgbClr val="3066BE"/>
                </a:solidFill>
                <a:latin typeface="Helvetica"/>
                <a:cs typeface="Helvetica"/>
              </a:rPr>
              <a:t>22</a:t>
            </a:r>
            <a:r>
              <a:rPr sz="2400" b="1" spc="-195" dirty="0">
                <a:solidFill>
                  <a:srgbClr val="3066BE"/>
                </a:solidFill>
                <a:latin typeface="Helvetica"/>
                <a:cs typeface="Helvetica"/>
              </a:rPr>
              <a:t> </a:t>
            </a:r>
            <a:r>
              <a:rPr lang="es-ES" sz="2000" b="1" dirty="0">
                <a:solidFill>
                  <a:srgbClr val="3066BE"/>
                </a:solidFill>
                <a:latin typeface="Helvetica"/>
                <a:cs typeface="Helvetica"/>
              </a:rPr>
              <a:t>s</a:t>
            </a:r>
            <a:r>
              <a:rPr sz="2000" b="1" dirty="0">
                <a:solidFill>
                  <a:srgbClr val="3066BE"/>
                </a:solidFill>
                <a:latin typeface="Helvetica"/>
                <a:cs typeface="Helvetica"/>
              </a:rPr>
              <a:t>ervic</a:t>
            </a:r>
            <a:r>
              <a:rPr lang="es-ES" sz="2000" b="1" dirty="0" err="1">
                <a:solidFill>
                  <a:srgbClr val="3066BE"/>
                </a:solidFill>
                <a:latin typeface="Helvetica"/>
                <a:cs typeface="Helvetica"/>
              </a:rPr>
              <a:t>io</a:t>
            </a:r>
            <a:r>
              <a:rPr sz="2000" b="1" dirty="0">
                <a:solidFill>
                  <a:srgbClr val="3066BE"/>
                </a:solidFill>
                <a:latin typeface="Helvetica"/>
                <a:cs typeface="Helvetica"/>
              </a:rPr>
              <a:t>s</a:t>
            </a:r>
            <a:endParaRPr sz="2000" dirty="0">
              <a:latin typeface="Helvetica"/>
              <a:cs typeface="Helvetica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5"/>
          </p:nvPr>
        </p:nvSpPr>
        <p:spPr>
          <a:xfrm>
            <a:off x="673100" y="6150959"/>
            <a:ext cx="9730740" cy="5414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75"/>
              </a:lnSpc>
            </a:pPr>
            <a:r>
              <a:rPr lang="es-ES" spc="15" dirty="0"/>
              <a:t>Este ejemplo sólo se muestra para fines ilustrativos. No pretende representar resultados típicos. Menos del </a:t>
            </a:r>
            <a:r>
              <a:rPr lang="es-ES" spc="20" dirty="0"/>
              <a:t>5% de los IBO calificados alcanzan los requisitos para recibir comisiones a través de su 5to nivel. Mira el Plan de compensación de ACN para más detalles.</a:t>
            </a:r>
            <a:endParaRPr lang="es-E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703427" y="1777367"/>
            <a:ext cx="1905" cy="361315"/>
          </a:xfrm>
          <a:custGeom>
            <a:avLst/>
            <a:gdLst/>
            <a:ahLst/>
            <a:cxnLst/>
            <a:rect l="l" t="t" r="r" b="b"/>
            <a:pathLst>
              <a:path w="1904" h="361314">
                <a:moveTo>
                  <a:pt x="0" y="0"/>
                </a:moveTo>
                <a:lnTo>
                  <a:pt x="1574" y="360743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06800" y="660400"/>
            <a:ext cx="556323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2400" dirty="0">
                <a:solidFill>
                  <a:srgbClr val="61C7C5"/>
                </a:solidFill>
              </a:rPr>
              <a:t>INGRESO RESIDUAL POR NIVELES</a:t>
            </a:r>
            <a:endParaRPr sz="2400" dirty="0"/>
          </a:p>
        </p:txBody>
      </p:sp>
      <p:sp>
        <p:nvSpPr>
          <p:cNvPr id="4" name="object 4"/>
          <p:cNvSpPr txBox="1"/>
          <p:nvPr/>
        </p:nvSpPr>
        <p:spPr>
          <a:xfrm>
            <a:off x="3810000" y="177800"/>
            <a:ext cx="5715000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47090" algn="l"/>
                <a:tab pos="3680460" algn="l"/>
              </a:tabLst>
            </a:pPr>
            <a:r>
              <a:rPr lang="es-ES" sz="2200" b="1" spc="195" dirty="0">
                <a:solidFill>
                  <a:srgbClr val="132247"/>
                </a:solidFill>
                <a:latin typeface="Helvetica"/>
                <a:cs typeface="Helvetica"/>
              </a:rPr>
              <a:t>PLAN DE COMPENSACIÓN DE ACN</a:t>
            </a:r>
            <a:endParaRPr lang="es-ES" sz="2200" dirty="0">
              <a:latin typeface="Helvetica"/>
              <a:cs typeface="Helvetic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20091" y="626541"/>
            <a:ext cx="11139805" cy="0"/>
          </a:xfrm>
          <a:custGeom>
            <a:avLst/>
            <a:gdLst/>
            <a:ahLst/>
            <a:cxnLst/>
            <a:rect l="l" t="t" r="r" b="b"/>
            <a:pathLst>
              <a:path w="11139805">
                <a:moveTo>
                  <a:pt x="0" y="0"/>
                </a:moveTo>
                <a:lnTo>
                  <a:pt x="11139728" y="0"/>
                </a:lnTo>
              </a:path>
            </a:pathLst>
          </a:custGeom>
          <a:ln w="6350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876638" y="1965994"/>
            <a:ext cx="635" cy="172085"/>
          </a:xfrm>
          <a:custGeom>
            <a:avLst/>
            <a:gdLst/>
            <a:ahLst/>
            <a:cxnLst/>
            <a:rect l="l" t="t" r="r" b="b"/>
            <a:pathLst>
              <a:path w="635" h="172085">
                <a:moveTo>
                  <a:pt x="0" y="0"/>
                </a:moveTo>
                <a:lnTo>
                  <a:pt x="76" y="171945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717712" y="2137943"/>
            <a:ext cx="318003" cy="3880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546003" y="2138121"/>
            <a:ext cx="317995" cy="388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409450" y="2138121"/>
            <a:ext cx="317995" cy="388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193800" y="2100579"/>
            <a:ext cx="1133475" cy="2832100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60"/>
              </a:spcBef>
              <a:tabLst>
                <a:tab pos="532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1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.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4%</a:t>
            </a:r>
            <a:endParaRPr sz="3200">
              <a:latin typeface="Helvetica"/>
              <a:cs typeface="Helvetica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  <a:tabLst>
                <a:tab pos="532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2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.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4%</a:t>
            </a:r>
            <a:endParaRPr sz="3200">
              <a:latin typeface="Helvetica"/>
              <a:cs typeface="Helvetica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  <a:tabLst>
                <a:tab pos="532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3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.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4%</a:t>
            </a:r>
            <a:endParaRPr sz="3200">
              <a:latin typeface="Helvetica"/>
              <a:cs typeface="Helvetica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  <a:tabLst>
                <a:tab pos="532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.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4%</a:t>
            </a:r>
            <a:endParaRPr sz="3200">
              <a:latin typeface="Helvetica"/>
              <a:cs typeface="Helvetica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  <a:tabLst>
                <a:tab pos="532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5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.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4%</a:t>
            </a:r>
            <a:endParaRPr sz="3200">
              <a:latin typeface="Helvetica"/>
              <a:cs typeface="Helvetic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91752" y="2216737"/>
            <a:ext cx="153670" cy="2627630"/>
          </a:xfrm>
          <a:custGeom>
            <a:avLst/>
            <a:gdLst/>
            <a:ahLst/>
            <a:cxnLst/>
            <a:rect l="l" t="t" r="r" b="b"/>
            <a:pathLst>
              <a:path w="153670" h="2627629">
                <a:moveTo>
                  <a:pt x="153365" y="2550896"/>
                </a:moveTo>
                <a:lnTo>
                  <a:pt x="0" y="2550896"/>
                </a:lnTo>
                <a:lnTo>
                  <a:pt x="76682" y="2627579"/>
                </a:lnTo>
                <a:lnTo>
                  <a:pt x="153365" y="2550896"/>
                </a:lnTo>
                <a:close/>
              </a:path>
              <a:path w="153670" h="2627629">
                <a:moveTo>
                  <a:pt x="115036" y="0"/>
                </a:moveTo>
                <a:lnTo>
                  <a:pt x="38354" y="0"/>
                </a:lnTo>
                <a:lnTo>
                  <a:pt x="38354" y="2550896"/>
                </a:lnTo>
                <a:lnTo>
                  <a:pt x="115036" y="2550896"/>
                </a:lnTo>
                <a:lnTo>
                  <a:pt x="115036" y="0"/>
                </a:lnTo>
                <a:close/>
              </a:path>
            </a:pathLst>
          </a:custGeom>
          <a:solidFill>
            <a:srgbClr val="1322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04800" y="1460500"/>
            <a:ext cx="247332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23925" algn="l"/>
              </a:tabLst>
            </a:pPr>
            <a:r>
              <a:rPr lang="es-ES" sz="3200" spc="-295" dirty="0">
                <a:solidFill>
                  <a:srgbClr val="3066BE"/>
                </a:solidFill>
                <a:latin typeface="Helvetica"/>
                <a:cs typeface="Helvetica"/>
              </a:rPr>
              <a:t>Tú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3%-20%</a:t>
            </a:r>
            <a:endParaRPr sz="3200" dirty="0">
              <a:latin typeface="Helvetica"/>
              <a:cs typeface="Helvetic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463520" y="1133043"/>
            <a:ext cx="491270" cy="69432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546600" y="1460500"/>
            <a:ext cx="30797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FFFFFF"/>
                </a:solidFill>
                <a:latin typeface="Helvetica"/>
                <a:cs typeface="Helvetica"/>
              </a:rPr>
              <a:t>22</a:t>
            </a:r>
            <a:endParaRPr sz="2000">
              <a:latin typeface="Helvetica"/>
              <a:cs typeface="Helvetic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876638" y="1965994"/>
            <a:ext cx="1692275" cy="0"/>
          </a:xfrm>
          <a:custGeom>
            <a:avLst/>
            <a:gdLst/>
            <a:ahLst/>
            <a:cxnLst/>
            <a:rect l="l" t="t" r="r" b="b"/>
            <a:pathLst>
              <a:path w="1692275">
                <a:moveTo>
                  <a:pt x="0" y="0"/>
                </a:moveTo>
                <a:lnTo>
                  <a:pt x="1691728" y="0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568379" y="1965994"/>
            <a:ext cx="635" cy="172720"/>
          </a:xfrm>
          <a:custGeom>
            <a:avLst/>
            <a:gdLst/>
            <a:ahLst/>
            <a:cxnLst/>
            <a:rect l="l" t="t" r="r" b="b"/>
            <a:pathLst>
              <a:path w="635" h="172719">
                <a:moveTo>
                  <a:pt x="0" y="0"/>
                </a:moveTo>
                <a:lnTo>
                  <a:pt x="76" y="172123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582998" y="2386942"/>
            <a:ext cx="740410" cy="0"/>
          </a:xfrm>
          <a:custGeom>
            <a:avLst/>
            <a:gdLst/>
            <a:ahLst/>
            <a:cxnLst/>
            <a:rect l="l" t="t" r="r" b="b"/>
            <a:pathLst>
              <a:path w="740410">
                <a:moveTo>
                  <a:pt x="0" y="0"/>
                </a:moveTo>
                <a:lnTo>
                  <a:pt x="720915" y="0"/>
                </a:lnTo>
                <a:lnTo>
                  <a:pt x="739965" y="0"/>
                </a:lnTo>
              </a:path>
            </a:pathLst>
          </a:custGeom>
          <a:ln w="38100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327201" y="2326878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0" y="0"/>
                </a:moveTo>
                <a:lnTo>
                  <a:pt x="0" y="120142"/>
                </a:lnTo>
                <a:lnTo>
                  <a:pt x="120142" y="60058"/>
                </a:lnTo>
                <a:lnTo>
                  <a:pt x="0" y="0"/>
                </a:lnTo>
                <a:close/>
              </a:path>
            </a:pathLst>
          </a:custGeom>
          <a:solidFill>
            <a:srgbClr val="8787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971415" y="1734679"/>
            <a:ext cx="1195705" cy="0"/>
          </a:xfrm>
          <a:custGeom>
            <a:avLst/>
            <a:gdLst/>
            <a:ahLst/>
            <a:cxnLst/>
            <a:rect l="l" t="t" r="r" b="b"/>
            <a:pathLst>
              <a:path w="1195704">
                <a:moveTo>
                  <a:pt x="0" y="0"/>
                </a:moveTo>
                <a:lnTo>
                  <a:pt x="1176223" y="0"/>
                </a:lnTo>
                <a:lnTo>
                  <a:pt x="1195273" y="0"/>
                </a:lnTo>
              </a:path>
            </a:pathLst>
          </a:custGeom>
          <a:ln w="38100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170932" y="1674601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0" y="0"/>
                </a:moveTo>
                <a:lnTo>
                  <a:pt x="0" y="120142"/>
                </a:lnTo>
                <a:lnTo>
                  <a:pt x="120142" y="60071"/>
                </a:lnTo>
                <a:lnTo>
                  <a:pt x="0" y="0"/>
                </a:lnTo>
                <a:close/>
              </a:path>
            </a:pathLst>
          </a:custGeom>
          <a:solidFill>
            <a:srgbClr val="8787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8178800" y="2235200"/>
            <a:ext cx="9912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61C7C5"/>
                </a:solidFill>
                <a:latin typeface="Helvetica"/>
                <a:cs typeface="Helvetica"/>
              </a:rPr>
              <a:t>3</a:t>
            </a:r>
            <a:r>
              <a:rPr sz="2400" b="1" spc="-95" dirty="0">
                <a:solidFill>
                  <a:srgbClr val="61C7C5"/>
                </a:solidFill>
                <a:latin typeface="Helvetica"/>
                <a:cs typeface="Helvetica"/>
              </a:rPr>
              <a:t> </a:t>
            </a:r>
            <a:r>
              <a:rPr sz="2400" b="1" dirty="0">
                <a:solidFill>
                  <a:srgbClr val="61C7C5"/>
                </a:solidFill>
                <a:latin typeface="Helvetica"/>
                <a:cs typeface="Helvetica"/>
              </a:rPr>
              <a:t>IBO</a:t>
            </a:r>
            <a:endParaRPr sz="2400" dirty="0">
              <a:latin typeface="Helvetica"/>
              <a:cs typeface="Helvetic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322639" y="1737258"/>
            <a:ext cx="2376805" cy="6985"/>
          </a:xfrm>
          <a:custGeom>
            <a:avLst/>
            <a:gdLst/>
            <a:ahLst/>
            <a:cxnLst/>
            <a:rect l="l" t="t" r="r" b="b"/>
            <a:pathLst>
              <a:path w="2376804" h="6985">
                <a:moveTo>
                  <a:pt x="-19049" y="3219"/>
                </a:moveTo>
                <a:lnTo>
                  <a:pt x="2395245" y="3219"/>
                </a:lnTo>
              </a:path>
            </a:pathLst>
          </a:custGeom>
          <a:ln w="44538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702901" y="1683642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317" y="0"/>
                </a:moveTo>
                <a:lnTo>
                  <a:pt x="0" y="120142"/>
                </a:lnTo>
                <a:lnTo>
                  <a:pt x="120294" y="60388"/>
                </a:lnTo>
                <a:lnTo>
                  <a:pt x="317" y="0"/>
                </a:lnTo>
                <a:close/>
              </a:path>
            </a:pathLst>
          </a:custGeom>
          <a:solidFill>
            <a:srgbClr val="8787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939730" y="2375929"/>
            <a:ext cx="1759585" cy="20320"/>
          </a:xfrm>
          <a:custGeom>
            <a:avLst/>
            <a:gdLst/>
            <a:ahLst/>
            <a:cxnLst/>
            <a:rect l="l" t="t" r="r" b="b"/>
            <a:pathLst>
              <a:path w="1759584" h="20319">
                <a:moveTo>
                  <a:pt x="0" y="0"/>
                </a:moveTo>
                <a:lnTo>
                  <a:pt x="1740052" y="19938"/>
                </a:lnTo>
                <a:lnTo>
                  <a:pt x="1759102" y="20167"/>
                </a:lnTo>
              </a:path>
            </a:pathLst>
          </a:custGeom>
          <a:ln w="38100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702381" y="2336068"/>
            <a:ext cx="121285" cy="120650"/>
          </a:xfrm>
          <a:custGeom>
            <a:avLst/>
            <a:gdLst/>
            <a:ahLst/>
            <a:cxnLst/>
            <a:rect l="l" t="t" r="r" b="b"/>
            <a:pathLst>
              <a:path w="121284" h="120650">
                <a:moveTo>
                  <a:pt x="1371" y="0"/>
                </a:moveTo>
                <a:lnTo>
                  <a:pt x="0" y="120142"/>
                </a:lnTo>
                <a:lnTo>
                  <a:pt x="120815" y="61455"/>
                </a:lnTo>
                <a:lnTo>
                  <a:pt x="1371" y="0"/>
                </a:lnTo>
                <a:close/>
              </a:path>
            </a:pathLst>
          </a:custGeom>
          <a:solidFill>
            <a:srgbClr val="8787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8013700" y="1536700"/>
            <a:ext cx="40259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_tradnl" sz="2000" b="1" spc="-5" dirty="0">
                <a:solidFill>
                  <a:srgbClr val="3066BE"/>
                </a:solidFill>
                <a:latin typeface="Helvetica"/>
                <a:cs typeface="Helvetica"/>
              </a:rPr>
              <a:t>Clientes que suman </a:t>
            </a:r>
            <a:r>
              <a:rPr lang="es-ES_tradnl" sz="2400" b="1" spc="-5" dirty="0">
                <a:solidFill>
                  <a:srgbClr val="3066BE"/>
                </a:solidFill>
                <a:latin typeface="Helvetica"/>
                <a:cs typeface="Helvetica"/>
              </a:rPr>
              <a:t>22</a:t>
            </a:r>
            <a:r>
              <a:rPr lang="es-ES_tradnl" sz="2400" b="1" spc="-195" dirty="0">
                <a:solidFill>
                  <a:srgbClr val="3066BE"/>
                </a:solidFill>
                <a:latin typeface="Helvetica"/>
                <a:cs typeface="Helvetica"/>
              </a:rPr>
              <a:t> </a:t>
            </a:r>
            <a:r>
              <a:rPr lang="es-ES_tradnl" sz="2000" b="1" dirty="0">
                <a:solidFill>
                  <a:srgbClr val="3066BE"/>
                </a:solidFill>
                <a:latin typeface="Helvetica"/>
                <a:cs typeface="Helvetica"/>
              </a:rPr>
              <a:t>servicios</a:t>
            </a:r>
            <a:endParaRPr lang="es-ES_tradnl" sz="2000" dirty="0">
              <a:latin typeface="Helvetica"/>
              <a:cs typeface="Helvetica"/>
            </a:endParaRPr>
          </a:p>
        </p:txBody>
      </p:sp>
      <p:sp>
        <p:nvSpPr>
          <p:cNvPr id="27" name="object 27"/>
          <p:cNvSpPr txBox="1">
            <a:spLocks noGrp="1"/>
          </p:cNvSpPr>
          <p:nvPr>
            <p:ph type="ftr" sz="quarter" idx="5"/>
          </p:nvPr>
        </p:nvSpPr>
        <p:spPr>
          <a:xfrm>
            <a:off x="673100" y="6150959"/>
            <a:ext cx="9730740" cy="5414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75"/>
              </a:lnSpc>
            </a:pPr>
            <a:r>
              <a:rPr lang="es-ES" spc="15" dirty="0"/>
              <a:t>Este ejemplo sólo se muestra para fines ilustrativos. No pretende representar resultados típicos. Menos del </a:t>
            </a:r>
            <a:r>
              <a:rPr lang="es-ES" spc="20" dirty="0"/>
              <a:t>5% de los IBO calificados alcanzan los requisitos para recibir comisiones a través de su 5to nivel. Mira el Plan de compensación de ACN para más detalles.</a:t>
            </a:r>
            <a:endParaRPr lang="es-E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703427" y="1777367"/>
            <a:ext cx="1905" cy="361315"/>
          </a:xfrm>
          <a:custGeom>
            <a:avLst/>
            <a:gdLst/>
            <a:ahLst/>
            <a:cxnLst/>
            <a:rect l="l" t="t" r="r" b="b"/>
            <a:pathLst>
              <a:path w="1904" h="361314">
                <a:moveTo>
                  <a:pt x="0" y="0"/>
                </a:moveTo>
                <a:lnTo>
                  <a:pt x="1574" y="360743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06800" y="660400"/>
            <a:ext cx="56896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2400" dirty="0">
                <a:solidFill>
                  <a:srgbClr val="61C7C5"/>
                </a:solidFill>
              </a:rPr>
              <a:t>INGRESO RESIDUAL POR NIVELES</a:t>
            </a:r>
            <a:endParaRPr sz="2400" dirty="0"/>
          </a:p>
        </p:txBody>
      </p:sp>
      <p:sp>
        <p:nvSpPr>
          <p:cNvPr id="4" name="object 4"/>
          <p:cNvSpPr txBox="1"/>
          <p:nvPr/>
        </p:nvSpPr>
        <p:spPr>
          <a:xfrm>
            <a:off x="3810000" y="177800"/>
            <a:ext cx="5562600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47090" algn="l"/>
                <a:tab pos="3680460" algn="l"/>
              </a:tabLst>
            </a:pPr>
            <a:r>
              <a:rPr lang="es-ES" sz="2200" b="1" spc="195" dirty="0">
                <a:solidFill>
                  <a:srgbClr val="132247"/>
                </a:solidFill>
                <a:latin typeface="Helvetica"/>
                <a:cs typeface="Helvetica"/>
              </a:rPr>
              <a:t>PLAN DE COMPENSACIÓN DE ACN</a:t>
            </a:r>
            <a:endParaRPr lang="es-ES" sz="2200" dirty="0">
              <a:latin typeface="Helvetica"/>
              <a:cs typeface="Helvetic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20091" y="626541"/>
            <a:ext cx="11139805" cy="0"/>
          </a:xfrm>
          <a:custGeom>
            <a:avLst/>
            <a:gdLst/>
            <a:ahLst/>
            <a:cxnLst/>
            <a:rect l="l" t="t" r="r" b="b"/>
            <a:pathLst>
              <a:path w="11139805">
                <a:moveTo>
                  <a:pt x="0" y="0"/>
                </a:moveTo>
                <a:lnTo>
                  <a:pt x="11139728" y="0"/>
                </a:lnTo>
              </a:path>
            </a:pathLst>
          </a:custGeom>
          <a:ln w="6350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876638" y="1965994"/>
            <a:ext cx="635" cy="172085"/>
          </a:xfrm>
          <a:custGeom>
            <a:avLst/>
            <a:gdLst/>
            <a:ahLst/>
            <a:cxnLst/>
            <a:rect l="l" t="t" r="r" b="b"/>
            <a:pathLst>
              <a:path w="635" h="172085">
                <a:moveTo>
                  <a:pt x="0" y="0"/>
                </a:moveTo>
                <a:lnTo>
                  <a:pt x="76" y="171945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717712" y="2137943"/>
            <a:ext cx="318003" cy="3880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546003" y="2138121"/>
            <a:ext cx="317995" cy="388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409450" y="2138121"/>
            <a:ext cx="317995" cy="388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193800" y="2100579"/>
            <a:ext cx="1133475" cy="2832100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60"/>
              </a:spcBef>
              <a:tabLst>
                <a:tab pos="532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1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.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4%</a:t>
            </a:r>
            <a:endParaRPr sz="3200">
              <a:latin typeface="Helvetica"/>
              <a:cs typeface="Helvetica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  <a:tabLst>
                <a:tab pos="532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2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.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4%</a:t>
            </a:r>
            <a:endParaRPr sz="3200">
              <a:latin typeface="Helvetica"/>
              <a:cs typeface="Helvetica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  <a:tabLst>
                <a:tab pos="532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3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.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4%</a:t>
            </a:r>
            <a:endParaRPr sz="3200">
              <a:latin typeface="Helvetica"/>
              <a:cs typeface="Helvetica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  <a:tabLst>
                <a:tab pos="532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.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4%</a:t>
            </a:r>
            <a:endParaRPr sz="3200">
              <a:latin typeface="Helvetica"/>
              <a:cs typeface="Helvetica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  <a:tabLst>
                <a:tab pos="532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5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.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4%</a:t>
            </a:r>
            <a:endParaRPr sz="3200">
              <a:latin typeface="Helvetica"/>
              <a:cs typeface="Helvetic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91752" y="2216737"/>
            <a:ext cx="153670" cy="2627630"/>
          </a:xfrm>
          <a:custGeom>
            <a:avLst/>
            <a:gdLst/>
            <a:ahLst/>
            <a:cxnLst/>
            <a:rect l="l" t="t" r="r" b="b"/>
            <a:pathLst>
              <a:path w="153670" h="2627629">
                <a:moveTo>
                  <a:pt x="153365" y="2550896"/>
                </a:moveTo>
                <a:lnTo>
                  <a:pt x="0" y="2550896"/>
                </a:lnTo>
                <a:lnTo>
                  <a:pt x="76682" y="2627579"/>
                </a:lnTo>
                <a:lnTo>
                  <a:pt x="153365" y="2550896"/>
                </a:lnTo>
                <a:close/>
              </a:path>
              <a:path w="153670" h="2627629">
                <a:moveTo>
                  <a:pt x="115036" y="0"/>
                </a:moveTo>
                <a:lnTo>
                  <a:pt x="38354" y="0"/>
                </a:lnTo>
                <a:lnTo>
                  <a:pt x="38354" y="2550896"/>
                </a:lnTo>
                <a:lnTo>
                  <a:pt x="115036" y="2550896"/>
                </a:lnTo>
                <a:lnTo>
                  <a:pt x="115036" y="0"/>
                </a:lnTo>
                <a:close/>
              </a:path>
            </a:pathLst>
          </a:custGeom>
          <a:solidFill>
            <a:srgbClr val="1322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04800" y="1460500"/>
            <a:ext cx="247332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23925" algn="l"/>
              </a:tabLst>
            </a:pPr>
            <a:r>
              <a:rPr lang="es-ES" sz="3200" spc="-295" dirty="0">
                <a:solidFill>
                  <a:srgbClr val="3066BE"/>
                </a:solidFill>
                <a:latin typeface="Helvetica"/>
                <a:cs typeface="Helvetica"/>
              </a:rPr>
              <a:t>Tú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3%-20%</a:t>
            </a:r>
            <a:endParaRPr sz="3200" dirty="0">
              <a:latin typeface="Helvetica"/>
              <a:cs typeface="Helvetic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463520" y="1133043"/>
            <a:ext cx="491270" cy="69432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546600" y="1460500"/>
            <a:ext cx="30797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FFFFFF"/>
                </a:solidFill>
                <a:latin typeface="Helvetica"/>
                <a:cs typeface="Helvetica"/>
              </a:rPr>
              <a:t>22</a:t>
            </a:r>
            <a:endParaRPr sz="2000">
              <a:latin typeface="Helvetica"/>
              <a:cs typeface="Helvetic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876638" y="1965994"/>
            <a:ext cx="1692275" cy="0"/>
          </a:xfrm>
          <a:custGeom>
            <a:avLst/>
            <a:gdLst/>
            <a:ahLst/>
            <a:cxnLst/>
            <a:rect l="l" t="t" r="r" b="b"/>
            <a:pathLst>
              <a:path w="1692275">
                <a:moveTo>
                  <a:pt x="0" y="0"/>
                </a:moveTo>
                <a:lnTo>
                  <a:pt x="1691728" y="0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568379" y="1965994"/>
            <a:ext cx="635" cy="172720"/>
          </a:xfrm>
          <a:custGeom>
            <a:avLst/>
            <a:gdLst/>
            <a:ahLst/>
            <a:cxnLst/>
            <a:rect l="l" t="t" r="r" b="b"/>
            <a:pathLst>
              <a:path w="635" h="172719">
                <a:moveTo>
                  <a:pt x="0" y="0"/>
                </a:moveTo>
                <a:lnTo>
                  <a:pt x="76" y="172123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582998" y="2386942"/>
            <a:ext cx="740410" cy="0"/>
          </a:xfrm>
          <a:custGeom>
            <a:avLst/>
            <a:gdLst/>
            <a:ahLst/>
            <a:cxnLst/>
            <a:rect l="l" t="t" r="r" b="b"/>
            <a:pathLst>
              <a:path w="740410">
                <a:moveTo>
                  <a:pt x="0" y="0"/>
                </a:moveTo>
                <a:lnTo>
                  <a:pt x="720915" y="0"/>
                </a:lnTo>
                <a:lnTo>
                  <a:pt x="739965" y="0"/>
                </a:lnTo>
              </a:path>
            </a:pathLst>
          </a:custGeom>
          <a:ln w="38100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327201" y="2326878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0" y="0"/>
                </a:moveTo>
                <a:lnTo>
                  <a:pt x="0" y="120142"/>
                </a:lnTo>
                <a:lnTo>
                  <a:pt x="120142" y="60058"/>
                </a:lnTo>
                <a:lnTo>
                  <a:pt x="0" y="0"/>
                </a:lnTo>
                <a:close/>
              </a:path>
            </a:pathLst>
          </a:custGeom>
          <a:solidFill>
            <a:srgbClr val="8787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971415" y="1734679"/>
            <a:ext cx="1195705" cy="0"/>
          </a:xfrm>
          <a:custGeom>
            <a:avLst/>
            <a:gdLst/>
            <a:ahLst/>
            <a:cxnLst/>
            <a:rect l="l" t="t" r="r" b="b"/>
            <a:pathLst>
              <a:path w="1195704">
                <a:moveTo>
                  <a:pt x="0" y="0"/>
                </a:moveTo>
                <a:lnTo>
                  <a:pt x="1176223" y="0"/>
                </a:lnTo>
                <a:lnTo>
                  <a:pt x="1195273" y="0"/>
                </a:lnTo>
              </a:path>
            </a:pathLst>
          </a:custGeom>
          <a:ln w="38100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170932" y="1674601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0" y="0"/>
                </a:moveTo>
                <a:lnTo>
                  <a:pt x="0" y="120142"/>
                </a:lnTo>
                <a:lnTo>
                  <a:pt x="120142" y="60071"/>
                </a:lnTo>
                <a:lnTo>
                  <a:pt x="0" y="0"/>
                </a:lnTo>
                <a:close/>
              </a:path>
            </a:pathLst>
          </a:custGeom>
          <a:solidFill>
            <a:srgbClr val="8787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8178800" y="2235200"/>
            <a:ext cx="9912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61C7C5"/>
                </a:solidFill>
                <a:latin typeface="Helvetica"/>
                <a:cs typeface="Helvetica"/>
              </a:rPr>
              <a:t>3</a:t>
            </a:r>
            <a:r>
              <a:rPr sz="2400" b="1" spc="-95" dirty="0">
                <a:solidFill>
                  <a:srgbClr val="61C7C5"/>
                </a:solidFill>
                <a:latin typeface="Helvetica"/>
                <a:cs typeface="Helvetica"/>
              </a:rPr>
              <a:t> </a:t>
            </a:r>
            <a:r>
              <a:rPr sz="2400" b="1" dirty="0">
                <a:solidFill>
                  <a:srgbClr val="61C7C5"/>
                </a:solidFill>
                <a:latin typeface="Helvetica"/>
                <a:cs typeface="Helvetica"/>
              </a:rPr>
              <a:t>IBO</a:t>
            </a:r>
            <a:endParaRPr sz="2400" dirty="0">
              <a:latin typeface="Helvetica"/>
              <a:cs typeface="Helvetic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322639" y="1737258"/>
            <a:ext cx="2376805" cy="6985"/>
          </a:xfrm>
          <a:custGeom>
            <a:avLst/>
            <a:gdLst/>
            <a:ahLst/>
            <a:cxnLst/>
            <a:rect l="l" t="t" r="r" b="b"/>
            <a:pathLst>
              <a:path w="2376804" h="6985">
                <a:moveTo>
                  <a:pt x="-19049" y="3219"/>
                </a:moveTo>
                <a:lnTo>
                  <a:pt x="2395245" y="3219"/>
                </a:lnTo>
              </a:path>
            </a:pathLst>
          </a:custGeom>
          <a:ln w="44538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702901" y="1683642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317" y="0"/>
                </a:moveTo>
                <a:lnTo>
                  <a:pt x="0" y="120142"/>
                </a:lnTo>
                <a:lnTo>
                  <a:pt x="120294" y="60388"/>
                </a:lnTo>
                <a:lnTo>
                  <a:pt x="317" y="0"/>
                </a:lnTo>
                <a:close/>
              </a:path>
            </a:pathLst>
          </a:custGeom>
          <a:solidFill>
            <a:srgbClr val="8787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939730" y="2375929"/>
            <a:ext cx="1759585" cy="20320"/>
          </a:xfrm>
          <a:custGeom>
            <a:avLst/>
            <a:gdLst/>
            <a:ahLst/>
            <a:cxnLst/>
            <a:rect l="l" t="t" r="r" b="b"/>
            <a:pathLst>
              <a:path w="1759584" h="20319">
                <a:moveTo>
                  <a:pt x="0" y="0"/>
                </a:moveTo>
                <a:lnTo>
                  <a:pt x="1740052" y="19938"/>
                </a:lnTo>
                <a:lnTo>
                  <a:pt x="1759102" y="20167"/>
                </a:lnTo>
              </a:path>
            </a:pathLst>
          </a:custGeom>
          <a:ln w="38100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702381" y="2336068"/>
            <a:ext cx="121285" cy="120650"/>
          </a:xfrm>
          <a:custGeom>
            <a:avLst/>
            <a:gdLst/>
            <a:ahLst/>
            <a:cxnLst/>
            <a:rect l="l" t="t" r="r" b="b"/>
            <a:pathLst>
              <a:path w="121284" h="120650">
                <a:moveTo>
                  <a:pt x="1371" y="0"/>
                </a:moveTo>
                <a:lnTo>
                  <a:pt x="0" y="120142"/>
                </a:lnTo>
                <a:lnTo>
                  <a:pt x="120815" y="61455"/>
                </a:lnTo>
                <a:lnTo>
                  <a:pt x="1371" y="0"/>
                </a:lnTo>
                <a:close/>
              </a:path>
            </a:pathLst>
          </a:custGeom>
          <a:solidFill>
            <a:srgbClr val="8787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4584700" y="2260600"/>
            <a:ext cx="2482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250" dirty="0">
                <a:solidFill>
                  <a:srgbClr val="FFFFFF"/>
                </a:solidFill>
                <a:latin typeface="Helvetica"/>
                <a:cs typeface="Helvetica"/>
              </a:rPr>
              <a:t>1</a:t>
            </a:r>
            <a:r>
              <a:rPr sz="1800" b="1" dirty="0">
                <a:solidFill>
                  <a:srgbClr val="FFFFFF"/>
                </a:solidFill>
                <a:latin typeface="Helvetica"/>
                <a:cs typeface="Helvetica"/>
              </a:rPr>
              <a:t>1</a:t>
            </a:r>
            <a:endParaRPr sz="1800">
              <a:latin typeface="Helvetica"/>
              <a:cs typeface="Helvetica"/>
            </a:endParaRPr>
          </a:p>
        </p:txBody>
      </p:sp>
      <p:sp>
        <p:nvSpPr>
          <p:cNvPr id="30" name="object 30"/>
          <p:cNvSpPr txBox="1">
            <a:spLocks noGrp="1"/>
          </p:cNvSpPr>
          <p:nvPr>
            <p:ph type="ftr" sz="quarter" idx="5"/>
          </p:nvPr>
        </p:nvSpPr>
        <p:spPr>
          <a:xfrm>
            <a:off x="673100" y="6150959"/>
            <a:ext cx="9730740" cy="5414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75"/>
              </a:lnSpc>
            </a:pPr>
            <a:r>
              <a:rPr lang="es-ES" spc="15" dirty="0"/>
              <a:t>Este ejemplo sólo se muestra para fines ilustrativos. No pretende representar resultados típicos. Menos del </a:t>
            </a:r>
            <a:r>
              <a:rPr lang="es-ES" spc="20" dirty="0"/>
              <a:t>5% de los IBO calificados alcanzan los requisitos para recibir comisiones a través de su 5to nivel. Mira el Plan de compensación de ACN para más detalles.</a:t>
            </a:r>
            <a:endParaRPr lang="es-ES" dirty="0"/>
          </a:p>
        </p:txBody>
      </p:sp>
      <p:sp>
        <p:nvSpPr>
          <p:cNvPr id="27" name="object 27"/>
          <p:cNvSpPr txBox="1"/>
          <p:nvPr/>
        </p:nvSpPr>
        <p:spPr>
          <a:xfrm>
            <a:off x="3809974" y="2260600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Helvetica"/>
                <a:cs typeface="Helvetica"/>
              </a:rPr>
              <a:t>7</a:t>
            </a:r>
            <a:endParaRPr sz="1800">
              <a:latin typeface="Helvetica"/>
              <a:cs typeface="Helvetic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499100" y="2260600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Helvetica"/>
                <a:cs typeface="Helvetica"/>
              </a:rPr>
              <a:t>5</a:t>
            </a:r>
            <a:endParaRPr sz="1800">
              <a:latin typeface="Helvetica"/>
              <a:cs typeface="Helvetic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8013700" y="1536700"/>
            <a:ext cx="41021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_tradnl" sz="2000" b="1" spc="-5">
                <a:solidFill>
                  <a:srgbClr val="3066BE"/>
                </a:solidFill>
                <a:latin typeface="Helvetica"/>
                <a:cs typeface="Helvetica"/>
              </a:rPr>
              <a:t>Clientes que suman </a:t>
            </a:r>
            <a:r>
              <a:rPr lang="es-ES_tradnl" sz="2400" b="1" spc="-5">
                <a:solidFill>
                  <a:srgbClr val="3066BE"/>
                </a:solidFill>
                <a:latin typeface="Helvetica"/>
                <a:cs typeface="Helvetica"/>
              </a:rPr>
              <a:t>22</a:t>
            </a:r>
            <a:r>
              <a:rPr lang="es-ES_tradnl" sz="2400" b="1" spc="-195">
                <a:solidFill>
                  <a:srgbClr val="3066BE"/>
                </a:solidFill>
                <a:latin typeface="Helvetica"/>
                <a:cs typeface="Helvetica"/>
              </a:rPr>
              <a:t> </a:t>
            </a:r>
            <a:r>
              <a:rPr lang="es-ES_tradnl" sz="2000" b="1">
                <a:solidFill>
                  <a:srgbClr val="3066BE"/>
                </a:solidFill>
                <a:latin typeface="Helvetica"/>
                <a:cs typeface="Helvetica"/>
              </a:rPr>
              <a:t>servicios</a:t>
            </a:r>
            <a:endParaRPr lang="es-ES_tradnl" sz="2000" dirty="0">
              <a:latin typeface="Helvetica"/>
              <a:cs typeface="Helvetica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703427" y="1777367"/>
            <a:ext cx="1905" cy="361315"/>
          </a:xfrm>
          <a:custGeom>
            <a:avLst/>
            <a:gdLst/>
            <a:ahLst/>
            <a:cxnLst/>
            <a:rect l="l" t="t" r="r" b="b"/>
            <a:pathLst>
              <a:path w="1904" h="361314">
                <a:moveTo>
                  <a:pt x="0" y="0"/>
                </a:moveTo>
                <a:lnTo>
                  <a:pt x="1574" y="360743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06800" y="660399"/>
            <a:ext cx="53086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2400" dirty="0">
                <a:solidFill>
                  <a:srgbClr val="61C7C5"/>
                </a:solidFill>
              </a:rPr>
              <a:t>INGRESO RESIDUAL POR NIVELES</a:t>
            </a:r>
            <a:endParaRPr sz="2400" dirty="0"/>
          </a:p>
        </p:txBody>
      </p:sp>
      <p:sp>
        <p:nvSpPr>
          <p:cNvPr id="4" name="object 4"/>
          <p:cNvSpPr txBox="1"/>
          <p:nvPr/>
        </p:nvSpPr>
        <p:spPr>
          <a:xfrm>
            <a:off x="3810000" y="177800"/>
            <a:ext cx="5638800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47090" algn="l"/>
                <a:tab pos="3680460" algn="l"/>
              </a:tabLst>
            </a:pPr>
            <a:r>
              <a:rPr lang="es-ES" sz="2200" b="1" spc="195">
                <a:solidFill>
                  <a:srgbClr val="132247"/>
                </a:solidFill>
                <a:latin typeface="Helvetica"/>
                <a:cs typeface="Helvetica"/>
              </a:rPr>
              <a:t>PLAN DE COMPENSACIÓN DE ACN</a:t>
            </a:r>
            <a:endParaRPr lang="es-ES" sz="2200" dirty="0">
              <a:latin typeface="Helvetica"/>
              <a:cs typeface="Helvetic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20091" y="626541"/>
            <a:ext cx="11139805" cy="0"/>
          </a:xfrm>
          <a:custGeom>
            <a:avLst/>
            <a:gdLst/>
            <a:ahLst/>
            <a:cxnLst/>
            <a:rect l="l" t="t" r="r" b="b"/>
            <a:pathLst>
              <a:path w="11139805">
                <a:moveTo>
                  <a:pt x="0" y="0"/>
                </a:moveTo>
                <a:lnTo>
                  <a:pt x="11139728" y="0"/>
                </a:lnTo>
              </a:path>
            </a:pathLst>
          </a:custGeom>
          <a:ln w="6350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876638" y="1965994"/>
            <a:ext cx="635" cy="172085"/>
          </a:xfrm>
          <a:custGeom>
            <a:avLst/>
            <a:gdLst/>
            <a:ahLst/>
            <a:cxnLst/>
            <a:rect l="l" t="t" r="r" b="b"/>
            <a:pathLst>
              <a:path w="635" h="172085">
                <a:moveTo>
                  <a:pt x="0" y="0"/>
                </a:moveTo>
                <a:lnTo>
                  <a:pt x="76" y="171945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717712" y="2137943"/>
            <a:ext cx="318003" cy="3880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546003" y="2138121"/>
            <a:ext cx="317995" cy="388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409450" y="2138121"/>
            <a:ext cx="317995" cy="388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193800" y="2100579"/>
            <a:ext cx="1133475" cy="2832100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60"/>
              </a:spcBef>
              <a:tabLst>
                <a:tab pos="532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1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.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4%</a:t>
            </a:r>
            <a:endParaRPr sz="3200">
              <a:latin typeface="Helvetica"/>
              <a:cs typeface="Helvetica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  <a:tabLst>
                <a:tab pos="532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2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.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4%</a:t>
            </a:r>
            <a:endParaRPr sz="3200">
              <a:latin typeface="Helvetica"/>
              <a:cs typeface="Helvetica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  <a:tabLst>
                <a:tab pos="532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3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.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4%</a:t>
            </a:r>
            <a:endParaRPr sz="3200">
              <a:latin typeface="Helvetica"/>
              <a:cs typeface="Helvetica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  <a:tabLst>
                <a:tab pos="532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.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4%</a:t>
            </a:r>
            <a:endParaRPr sz="3200">
              <a:latin typeface="Helvetica"/>
              <a:cs typeface="Helvetica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  <a:tabLst>
                <a:tab pos="532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5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.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4%</a:t>
            </a:r>
            <a:endParaRPr sz="3200">
              <a:latin typeface="Helvetica"/>
              <a:cs typeface="Helvetic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91752" y="2216737"/>
            <a:ext cx="153670" cy="2627630"/>
          </a:xfrm>
          <a:custGeom>
            <a:avLst/>
            <a:gdLst/>
            <a:ahLst/>
            <a:cxnLst/>
            <a:rect l="l" t="t" r="r" b="b"/>
            <a:pathLst>
              <a:path w="153670" h="2627629">
                <a:moveTo>
                  <a:pt x="153365" y="2550896"/>
                </a:moveTo>
                <a:lnTo>
                  <a:pt x="0" y="2550896"/>
                </a:lnTo>
                <a:lnTo>
                  <a:pt x="76682" y="2627579"/>
                </a:lnTo>
                <a:lnTo>
                  <a:pt x="153365" y="2550896"/>
                </a:lnTo>
                <a:close/>
              </a:path>
              <a:path w="153670" h="2627629">
                <a:moveTo>
                  <a:pt x="115036" y="0"/>
                </a:moveTo>
                <a:lnTo>
                  <a:pt x="38354" y="0"/>
                </a:lnTo>
                <a:lnTo>
                  <a:pt x="38354" y="2550896"/>
                </a:lnTo>
                <a:lnTo>
                  <a:pt x="115036" y="2550896"/>
                </a:lnTo>
                <a:lnTo>
                  <a:pt x="115036" y="0"/>
                </a:lnTo>
                <a:close/>
              </a:path>
            </a:pathLst>
          </a:custGeom>
          <a:solidFill>
            <a:srgbClr val="1322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04800" y="1460500"/>
            <a:ext cx="247332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23925" algn="l"/>
              </a:tabLst>
            </a:pPr>
            <a:r>
              <a:rPr lang="es-ES" sz="3200" spc="-295" dirty="0">
                <a:solidFill>
                  <a:srgbClr val="3066BE"/>
                </a:solidFill>
                <a:latin typeface="Helvetica"/>
                <a:cs typeface="Helvetica"/>
              </a:rPr>
              <a:t>Tú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3%-20%</a:t>
            </a:r>
            <a:endParaRPr sz="3200" dirty="0">
              <a:latin typeface="Helvetica"/>
              <a:cs typeface="Helvetic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463520" y="1133043"/>
            <a:ext cx="491270" cy="69432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546600" y="1460500"/>
            <a:ext cx="30797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FFFFFF"/>
                </a:solidFill>
                <a:latin typeface="Helvetica"/>
                <a:cs typeface="Helvetica"/>
              </a:rPr>
              <a:t>22</a:t>
            </a:r>
            <a:endParaRPr sz="2000">
              <a:latin typeface="Helvetica"/>
              <a:cs typeface="Helvetic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876638" y="1965994"/>
            <a:ext cx="1692275" cy="0"/>
          </a:xfrm>
          <a:custGeom>
            <a:avLst/>
            <a:gdLst/>
            <a:ahLst/>
            <a:cxnLst/>
            <a:rect l="l" t="t" r="r" b="b"/>
            <a:pathLst>
              <a:path w="1692275">
                <a:moveTo>
                  <a:pt x="0" y="0"/>
                </a:moveTo>
                <a:lnTo>
                  <a:pt x="1691728" y="0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568379" y="1965994"/>
            <a:ext cx="635" cy="172720"/>
          </a:xfrm>
          <a:custGeom>
            <a:avLst/>
            <a:gdLst/>
            <a:ahLst/>
            <a:cxnLst/>
            <a:rect l="l" t="t" r="r" b="b"/>
            <a:pathLst>
              <a:path w="635" h="172719">
                <a:moveTo>
                  <a:pt x="0" y="0"/>
                </a:moveTo>
                <a:lnTo>
                  <a:pt x="76" y="172123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582998" y="2386942"/>
            <a:ext cx="740410" cy="0"/>
          </a:xfrm>
          <a:custGeom>
            <a:avLst/>
            <a:gdLst/>
            <a:ahLst/>
            <a:cxnLst/>
            <a:rect l="l" t="t" r="r" b="b"/>
            <a:pathLst>
              <a:path w="740410">
                <a:moveTo>
                  <a:pt x="0" y="0"/>
                </a:moveTo>
                <a:lnTo>
                  <a:pt x="720915" y="0"/>
                </a:lnTo>
                <a:lnTo>
                  <a:pt x="739965" y="0"/>
                </a:lnTo>
              </a:path>
            </a:pathLst>
          </a:custGeom>
          <a:ln w="38100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327201" y="2326878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0" y="0"/>
                </a:moveTo>
                <a:lnTo>
                  <a:pt x="0" y="120142"/>
                </a:lnTo>
                <a:lnTo>
                  <a:pt x="120142" y="60058"/>
                </a:lnTo>
                <a:lnTo>
                  <a:pt x="0" y="0"/>
                </a:lnTo>
                <a:close/>
              </a:path>
            </a:pathLst>
          </a:custGeom>
          <a:solidFill>
            <a:srgbClr val="8787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971415" y="1734679"/>
            <a:ext cx="1195705" cy="0"/>
          </a:xfrm>
          <a:custGeom>
            <a:avLst/>
            <a:gdLst/>
            <a:ahLst/>
            <a:cxnLst/>
            <a:rect l="l" t="t" r="r" b="b"/>
            <a:pathLst>
              <a:path w="1195704">
                <a:moveTo>
                  <a:pt x="0" y="0"/>
                </a:moveTo>
                <a:lnTo>
                  <a:pt x="1176223" y="0"/>
                </a:lnTo>
                <a:lnTo>
                  <a:pt x="1195273" y="0"/>
                </a:lnTo>
              </a:path>
            </a:pathLst>
          </a:custGeom>
          <a:ln w="38100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170932" y="1674601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0" y="0"/>
                </a:moveTo>
                <a:lnTo>
                  <a:pt x="0" y="120142"/>
                </a:lnTo>
                <a:lnTo>
                  <a:pt x="120142" y="60071"/>
                </a:lnTo>
                <a:lnTo>
                  <a:pt x="0" y="0"/>
                </a:lnTo>
                <a:close/>
              </a:path>
            </a:pathLst>
          </a:custGeom>
          <a:solidFill>
            <a:srgbClr val="8787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322639" y="1737258"/>
            <a:ext cx="2376805" cy="6985"/>
          </a:xfrm>
          <a:custGeom>
            <a:avLst/>
            <a:gdLst/>
            <a:ahLst/>
            <a:cxnLst/>
            <a:rect l="l" t="t" r="r" b="b"/>
            <a:pathLst>
              <a:path w="2376804" h="6985">
                <a:moveTo>
                  <a:pt x="-19049" y="3219"/>
                </a:moveTo>
                <a:lnTo>
                  <a:pt x="2395245" y="3219"/>
                </a:lnTo>
              </a:path>
            </a:pathLst>
          </a:custGeom>
          <a:ln w="44538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702901" y="1683642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317" y="0"/>
                </a:moveTo>
                <a:lnTo>
                  <a:pt x="0" y="120142"/>
                </a:lnTo>
                <a:lnTo>
                  <a:pt x="120294" y="60388"/>
                </a:lnTo>
                <a:lnTo>
                  <a:pt x="317" y="0"/>
                </a:lnTo>
                <a:close/>
              </a:path>
            </a:pathLst>
          </a:custGeom>
          <a:solidFill>
            <a:srgbClr val="8787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939730" y="2375929"/>
            <a:ext cx="1759585" cy="20320"/>
          </a:xfrm>
          <a:custGeom>
            <a:avLst/>
            <a:gdLst/>
            <a:ahLst/>
            <a:cxnLst/>
            <a:rect l="l" t="t" r="r" b="b"/>
            <a:pathLst>
              <a:path w="1759584" h="20319">
                <a:moveTo>
                  <a:pt x="0" y="0"/>
                </a:moveTo>
                <a:lnTo>
                  <a:pt x="1740052" y="19938"/>
                </a:lnTo>
                <a:lnTo>
                  <a:pt x="1759102" y="20167"/>
                </a:lnTo>
              </a:path>
            </a:pathLst>
          </a:custGeom>
          <a:ln w="38100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702381" y="2336068"/>
            <a:ext cx="121285" cy="120650"/>
          </a:xfrm>
          <a:custGeom>
            <a:avLst/>
            <a:gdLst/>
            <a:ahLst/>
            <a:cxnLst/>
            <a:rect l="l" t="t" r="r" b="b"/>
            <a:pathLst>
              <a:path w="121284" h="120650">
                <a:moveTo>
                  <a:pt x="1371" y="0"/>
                </a:moveTo>
                <a:lnTo>
                  <a:pt x="0" y="120142"/>
                </a:lnTo>
                <a:lnTo>
                  <a:pt x="120815" y="61455"/>
                </a:lnTo>
                <a:lnTo>
                  <a:pt x="1371" y="0"/>
                </a:lnTo>
                <a:close/>
              </a:path>
            </a:pathLst>
          </a:custGeom>
          <a:solidFill>
            <a:srgbClr val="8787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4584700" y="2260600"/>
            <a:ext cx="2482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250" dirty="0">
                <a:solidFill>
                  <a:srgbClr val="FFFFFF"/>
                </a:solidFill>
                <a:latin typeface="Helvetica"/>
                <a:cs typeface="Helvetica"/>
              </a:rPr>
              <a:t>1</a:t>
            </a:r>
            <a:r>
              <a:rPr sz="1800" b="1" dirty="0">
                <a:solidFill>
                  <a:srgbClr val="FFFFFF"/>
                </a:solidFill>
                <a:latin typeface="Helvetica"/>
                <a:cs typeface="Helvetica"/>
              </a:rPr>
              <a:t>1</a:t>
            </a:r>
            <a:endParaRPr sz="1800">
              <a:latin typeface="Helvetica"/>
              <a:cs typeface="Helvetica"/>
            </a:endParaRPr>
          </a:p>
        </p:txBody>
      </p:sp>
      <p:sp>
        <p:nvSpPr>
          <p:cNvPr id="30" name="object 30"/>
          <p:cNvSpPr txBox="1">
            <a:spLocks noGrp="1"/>
          </p:cNvSpPr>
          <p:nvPr>
            <p:ph type="ftr" sz="quarter" idx="5"/>
          </p:nvPr>
        </p:nvSpPr>
        <p:spPr>
          <a:xfrm>
            <a:off x="673100" y="6150959"/>
            <a:ext cx="9730740" cy="5414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75"/>
              </a:lnSpc>
            </a:pPr>
            <a:r>
              <a:rPr lang="es-ES" spc="15" dirty="0"/>
              <a:t>Este ejemplo sólo se muestra para fines ilustrativos. No pretende representar resultados típicos. Menos del </a:t>
            </a:r>
            <a:r>
              <a:rPr lang="es-ES" spc="20" dirty="0"/>
              <a:t>5% de los IBO calificados alcanzan los requisitos para recibir comisiones a través de su 5to nivel. Mira el Plan de compensación de ACN para más detalles.</a:t>
            </a:r>
            <a:endParaRPr lang="es-ES" dirty="0"/>
          </a:p>
        </p:txBody>
      </p:sp>
      <p:sp>
        <p:nvSpPr>
          <p:cNvPr id="26" name="object 26"/>
          <p:cNvSpPr txBox="1"/>
          <p:nvPr/>
        </p:nvSpPr>
        <p:spPr>
          <a:xfrm>
            <a:off x="3809974" y="2260600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Helvetica"/>
                <a:cs typeface="Helvetica"/>
              </a:rPr>
              <a:t>7</a:t>
            </a:r>
            <a:endParaRPr sz="1800">
              <a:latin typeface="Helvetica"/>
              <a:cs typeface="Helvetic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499100" y="2260600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Helvetica"/>
                <a:cs typeface="Helvetica"/>
              </a:rPr>
              <a:t>5</a:t>
            </a:r>
            <a:endParaRPr sz="1800">
              <a:latin typeface="Helvetica"/>
              <a:cs typeface="Helvetic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8013700" y="2209800"/>
            <a:ext cx="41021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_tradnl" sz="2000" b="1" spc="-5">
                <a:solidFill>
                  <a:srgbClr val="3066BE"/>
                </a:solidFill>
                <a:latin typeface="Helvetica"/>
                <a:cs typeface="Helvetica"/>
              </a:rPr>
              <a:t>Clientes que suman </a:t>
            </a:r>
            <a:r>
              <a:rPr lang="es-ES_tradnl" sz="2400" b="1" spc="-5">
                <a:solidFill>
                  <a:srgbClr val="3066BE"/>
                </a:solidFill>
                <a:latin typeface="Helvetica"/>
                <a:cs typeface="Helvetica"/>
              </a:rPr>
              <a:t>23</a:t>
            </a:r>
            <a:r>
              <a:rPr lang="es-ES_tradnl" sz="2400" b="1" spc="-195">
                <a:solidFill>
                  <a:srgbClr val="3066BE"/>
                </a:solidFill>
                <a:latin typeface="Helvetica"/>
                <a:cs typeface="Helvetica"/>
              </a:rPr>
              <a:t> </a:t>
            </a:r>
            <a:r>
              <a:rPr lang="es-ES_tradnl" sz="2000" b="1">
                <a:solidFill>
                  <a:srgbClr val="3066BE"/>
                </a:solidFill>
                <a:latin typeface="Helvetica"/>
                <a:cs typeface="Helvetica"/>
              </a:rPr>
              <a:t>servicios</a:t>
            </a:r>
            <a:endParaRPr lang="es-ES_tradnl" sz="2000" dirty="0">
              <a:latin typeface="Helvetica"/>
              <a:cs typeface="Helvetic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8013805" y="1536700"/>
            <a:ext cx="417819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_tradnl" sz="2000" b="1" spc="-5" dirty="0">
                <a:solidFill>
                  <a:srgbClr val="3066BE"/>
                </a:solidFill>
                <a:latin typeface="Helvetica"/>
                <a:cs typeface="Helvetica"/>
              </a:rPr>
              <a:t>Clientes que suman </a:t>
            </a:r>
            <a:r>
              <a:rPr lang="es-ES_tradnl" sz="2400" b="1" spc="-5" dirty="0">
                <a:solidFill>
                  <a:srgbClr val="3066BE"/>
                </a:solidFill>
                <a:latin typeface="Helvetica"/>
                <a:cs typeface="Helvetica"/>
              </a:rPr>
              <a:t>22</a:t>
            </a:r>
            <a:r>
              <a:rPr lang="es-ES_tradnl" sz="2400" b="1" spc="-195" dirty="0">
                <a:solidFill>
                  <a:srgbClr val="3066BE"/>
                </a:solidFill>
                <a:latin typeface="Helvetica"/>
                <a:cs typeface="Helvetica"/>
              </a:rPr>
              <a:t> </a:t>
            </a:r>
            <a:r>
              <a:rPr lang="es-ES_tradnl" sz="2000" b="1" dirty="0">
                <a:solidFill>
                  <a:srgbClr val="3066BE"/>
                </a:solidFill>
                <a:latin typeface="Helvetica"/>
                <a:cs typeface="Helvetica"/>
              </a:rPr>
              <a:t>servicios</a:t>
            </a:r>
            <a:endParaRPr lang="es-ES_tradnl" sz="2000" dirty="0">
              <a:latin typeface="Helvetica"/>
              <a:cs typeface="Helvetica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703432" y="1777367"/>
            <a:ext cx="1905" cy="361315"/>
          </a:xfrm>
          <a:custGeom>
            <a:avLst/>
            <a:gdLst/>
            <a:ahLst/>
            <a:cxnLst/>
            <a:rect l="l" t="t" r="r" b="b"/>
            <a:pathLst>
              <a:path w="1904" h="361314">
                <a:moveTo>
                  <a:pt x="0" y="0"/>
                </a:moveTo>
                <a:lnTo>
                  <a:pt x="1574" y="360743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719687" y="2481783"/>
            <a:ext cx="0" cy="369570"/>
          </a:xfrm>
          <a:custGeom>
            <a:avLst/>
            <a:gdLst/>
            <a:ahLst/>
            <a:cxnLst/>
            <a:rect l="l" t="t" r="r" b="b"/>
            <a:pathLst>
              <a:path h="369569">
                <a:moveTo>
                  <a:pt x="0" y="0"/>
                </a:moveTo>
                <a:lnTo>
                  <a:pt x="0" y="369189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606800" y="660400"/>
            <a:ext cx="556323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2400" dirty="0">
                <a:solidFill>
                  <a:srgbClr val="61C7C5"/>
                </a:solidFill>
              </a:rPr>
              <a:t>INGRESO RESIDUAL POR NIVELES</a:t>
            </a:r>
            <a:endParaRPr sz="2400" dirty="0"/>
          </a:p>
        </p:txBody>
      </p:sp>
      <p:sp>
        <p:nvSpPr>
          <p:cNvPr id="5" name="object 5"/>
          <p:cNvSpPr txBox="1"/>
          <p:nvPr/>
        </p:nvSpPr>
        <p:spPr>
          <a:xfrm>
            <a:off x="3810000" y="177800"/>
            <a:ext cx="5486400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47090" algn="l"/>
                <a:tab pos="3680460" algn="l"/>
              </a:tabLst>
            </a:pPr>
            <a:r>
              <a:rPr lang="es-ES" sz="2200" b="1" spc="195" dirty="0">
                <a:solidFill>
                  <a:srgbClr val="132247"/>
                </a:solidFill>
                <a:latin typeface="Helvetica"/>
                <a:cs typeface="Helvetica"/>
              </a:rPr>
              <a:t>PLAN DE COMPENSACIÓN DE ACN</a:t>
            </a:r>
            <a:endParaRPr lang="es-ES" sz="2200" dirty="0">
              <a:latin typeface="Helvetica"/>
              <a:cs typeface="Helvetic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20095" y="626541"/>
            <a:ext cx="11139805" cy="0"/>
          </a:xfrm>
          <a:custGeom>
            <a:avLst/>
            <a:gdLst/>
            <a:ahLst/>
            <a:cxnLst/>
            <a:rect l="l" t="t" r="r" b="b"/>
            <a:pathLst>
              <a:path w="11139805">
                <a:moveTo>
                  <a:pt x="0" y="0"/>
                </a:moveTo>
                <a:lnTo>
                  <a:pt x="11139716" y="0"/>
                </a:lnTo>
              </a:path>
            </a:pathLst>
          </a:custGeom>
          <a:ln w="6350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876635" y="1965994"/>
            <a:ext cx="635" cy="172085"/>
          </a:xfrm>
          <a:custGeom>
            <a:avLst/>
            <a:gdLst/>
            <a:ahLst/>
            <a:cxnLst/>
            <a:rect l="l" t="t" r="r" b="b"/>
            <a:pathLst>
              <a:path w="635" h="172085">
                <a:moveTo>
                  <a:pt x="0" y="0"/>
                </a:moveTo>
                <a:lnTo>
                  <a:pt x="76" y="171945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717712" y="2137943"/>
            <a:ext cx="318003" cy="3880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46001" y="2138121"/>
            <a:ext cx="317996" cy="388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09450" y="2138121"/>
            <a:ext cx="317995" cy="388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193800" y="2100579"/>
            <a:ext cx="1133475" cy="2832100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60"/>
              </a:spcBef>
              <a:tabLst>
                <a:tab pos="532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1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.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4%</a:t>
            </a:r>
            <a:endParaRPr sz="3200">
              <a:latin typeface="Helvetica"/>
              <a:cs typeface="Helvetica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  <a:tabLst>
                <a:tab pos="532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2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.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4%</a:t>
            </a:r>
            <a:endParaRPr sz="3200">
              <a:latin typeface="Helvetica"/>
              <a:cs typeface="Helvetica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  <a:tabLst>
                <a:tab pos="532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3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.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4%</a:t>
            </a:r>
            <a:endParaRPr sz="3200">
              <a:latin typeface="Helvetica"/>
              <a:cs typeface="Helvetica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  <a:tabLst>
                <a:tab pos="532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.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4%</a:t>
            </a:r>
            <a:endParaRPr sz="3200">
              <a:latin typeface="Helvetica"/>
              <a:cs typeface="Helvetica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  <a:tabLst>
                <a:tab pos="532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5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.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4%</a:t>
            </a:r>
            <a:endParaRPr sz="3200">
              <a:latin typeface="Helvetica"/>
              <a:cs typeface="Helvetic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91753" y="2216737"/>
            <a:ext cx="153670" cy="2627630"/>
          </a:xfrm>
          <a:custGeom>
            <a:avLst/>
            <a:gdLst/>
            <a:ahLst/>
            <a:cxnLst/>
            <a:rect l="l" t="t" r="r" b="b"/>
            <a:pathLst>
              <a:path w="153670" h="2627629">
                <a:moveTo>
                  <a:pt x="153365" y="2550896"/>
                </a:moveTo>
                <a:lnTo>
                  <a:pt x="0" y="2550896"/>
                </a:lnTo>
                <a:lnTo>
                  <a:pt x="76682" y="2627579"/>
                </a:lnTo>
                <a:lnTo>
                  <a:pt x="153365" y="2550896"/>
                </a:lnTo>
                <a:close/>
              </a:path>
              <a:path w="153670" h="2627629">
                <a:moveTo>
                  <a:pt x="115023" y="0"/>
                </a:moveTo>
                <a:lnTo>
                  <a:pt x="38341" y="0"/>
                </a:lnTo>
                <a:lnTo>
                  <a:pt x="38341" y="2550896"/>
                </a:lnTo>
                <a:lnTo>
                  <a:pt x="115023" y="2550896"/>
                </a:lnTo>
                <a:lnTo>
                  <a:pt x="115023" y="0"/>
                </a:lnTo>
                <a:close/>
              </a:path>
            </a:pathLst>
          </a:custGeom>
          <a:solidFill>
            <a:srgbClr val="1322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04800" y="1460500"/>
            <a:ext cx="247332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23925" algn="l"/>
              </a:tabLst>
            </a:pPr>
            <a:r>
              <a:rPr lang="es-ES" sz="3200" spc="-295" dirty="0">
                <a:solidFill>
                  <a:srgbClr val="3066BE"/>
                </a:solidFill>
                <a:latin typeface="Helvetica"/>
                <a:cs typeface="Helvetica"/>
              </a:rPr>
              <a:t>Tú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3%-20%</a:t>
            </a:r>
            <a:endParaRPr sz="3200" dirty="0">
              <a:latin typeface="Helvetica"/>
              <a:cs typeface="Helvetic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463520" y="1133043"/>
            <a:ext cx="491270" cy="69432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4546600" y="1460500"/>
            <a:ext cx="30797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FFFFFF"/>
                </a:solidFill>
                <a:latin typeface="Helvetica"/>
                <a:cs typeface="Helvetica"/>
              </a:rPr>
              <a:t>22</a:t>
            </a:r>
            <a:endParaRPr sz="2000">
              <a:latin typeface="Helvetica"/>
              <a:cs typeface="Helvetic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876635" y="1965994"/>
            <a:ext cx="1692275" cy="0"/>
          </a:xfrm>
          <a:custGeom>
            <a:avLst/>
            <a:gdLst/>
            <a:ahLst/>
            <a:cxnLst/>
            <a:rect l="l" t="t" r="r" b="b"/>
            <a:pathLst>
              <a:path w="1692275">
                <a:moveTo>
                  <a:pt x="0" y="0"/>
                </a:moveTo>
                <a:lnTo>
                  <a:pt x="1691741" y="0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568373" y="1965994"/>
            <a:ext cx="635" cy="172720"/>
          </a:xfrm>
          <a:custGeom>
            <a:avLst/>
            <a:gdLst/>
            <a:ahLst/>
            <a:cxnLst/>
            <a:rect l="l" t="t" r="r" b="b"/>
            <a:pathLst>
              <a:path w="635" h="172719">
                <a:moveTo>
                  <a:pt x="0" y="0"/>
                </a:moveTo>
                <a:lnTo>
                  <a:pt x="76" y="172123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560685" y="2747421"/>
            <a:ext cx="318003" cy="3880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439274" y="2743034"/>
            <a:ext cx="318002" cy="38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592552" y="2623814"/>
            <a:ext cx="568325" cy="0"/>
          </a:xfrm>
          <a:custGeom>
            <a:avLst/>
            <a:gdLst/>
            <a:ahLst/>
            <a:cxnLst/>
            <a:rect l="l" t="t" r="r" b="b"/>
            <a:pathLst>
              <a:path w="568325">
                <a:moveTo>
                  <a:pt x="568159" y="0"/>
                </a:moveTo>
                <a:lnTo>
                  <a:pt x="0" y="0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592558" y="2639616"/>
            <a:ext cx="0" cy="131445"/>
          </a:xfrm>
          <a:custGeom>
            <a:avLst/>
            <a:gdLst/>
            <a:ahLst/>
            <a:cxnLst/>
            <a:rect l="l" t="t" r="r" b="b"/>
            <a:pathLst>
              <a:path h="131444">
                <a:moveTo>
                  <a:pt x="0" y="0"/>
                </a:moveTo>
                <a:lnTo>
                  <a:pt x="0" y="131381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160711" y="2629446"/>
            <a:ext cx="0" cy="131445"/>
          </a:xfrm>
          <a:custGeom>
            <a:avLst/>
            <a:gdLst/>
            <a:ahLst/>
            <a:cxnLst/>
            <a:rect l="l" t="t" r="r" b="b"/>
            <a:pathLst>
              <a:path h="131444">
                <a:moveTo>
                  <a:pt x="0" y="0"/>
                </a:moveTo>
                <a:lnTo>
                  <a:pt x="0" y="131381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003549" y="2739605"/>
            <a:ext cx="318003" cy="3880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880058" y="2487302"/>
            <a:ext cx="0" cy="131445"/>
          </a:xfrm>
          <a:custGeom>
            <a:avLst/>
            <a:gdLst/>
            <a:ahLst/>
            <a:cxnLst/>
            <a:rect l="l" t="t" r="r" b="b"/>
            <a:pathLst>
              <a:path h="131444">
                <a:moveTo>
                  <a:pt x="0" y="0"/>
                </a:moveTo>
                <a:lnTo>
                  <a:pt x="0" y="131394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117821" y="2743034"/>
            <a:ext cx="318003" cy="38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271100" y="2623814"/>
            <a:ext cx="568325" cy="0"/>
          </a:xfrm>
          <a:custGeom>
            <a:avLst/>
            <a:gdLst/>
            <a:ahLst/>
            <a:cxnLst/>
            <a:rect l="l" t="t" r="r" b="b"/>
            <a:pathLst>
              <a:path w="568325">
                <a:moveTo>
                  <a:pt x="568159" y="0"/>
                </a:moveTo>
                <a:lnTo>
                  <a:pt x="0" y="0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271105" y="2639616"/>
            <a:ext cx="0" cy="131445"/>
          </a:xfrm>
          <a:custGeom>
            <a:avLst/>
            <a:gdLst/>
            <a:ahLst/>
            <a:cxnLst/>
            <a:rect l="l" t="t" r="r" b="b"/>
            <a:pathLst>
              <a:path h="131444">
                <a:moveTo>
                  <a:pt x="0" y="0"/>
                </a:moveTo>
                <a:lnTo>
                  <a:pt x="0" y="131381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839259" y="2629446"/>
            <a:ext cx="0" cy="131445"/>
          </a:xfrm>
          <a:custGeom>
            <a:avLst/>
            <a:gdLst/>
            <a:ahLst/>
            <a:cxnLst/>
            <a:rect l="l" t="t" r="r" b="b"/>
            <a:pathLst>
              <a:path h="131444">
                <a:moveTo>
                  <a:pt x="0" y="0"/>
                </a:moveTo>
                <a:lnTo>
                  <a:pt x="0" y="131381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682098" y="2739605"/>
            <a:ext cx="318003" cy="3880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558607" y="2487302"/>
            <a:ext cx="0" cy="131445"/>
          </a:xfrm>
          <a:custGeom>
            <a:avLst/>
            <a:gdLst/>
            <a:ahLst/>
            <a:cxnLst/>
            <a:rect l="l" t="t" r="r" b="b"/>
            <a:pathLst>
              <a:path h="131444">
                <a:moveTo>
                  <a:pt x="0" y="0"/>
                </a:moveTo>
                <a:lnTo>
                  <a:pt x="0" y="131394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4584700" y="2260600"/>
            <a:ext cx="2482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250" dirty="0">
                <a:solidFill>
                  <a:srgbClr val="FFFFFF"/>
                </a:solidFill>
                <a:latin typeface="Helvetica"/>
                <a:cs typeface="Helvetica"/>
              </a:rPr>
              <a:t>1</a:t>
            </a:r>
            <a:r>
              <a:rPr sz="1800" b="1" dirty="0">
                <a:solidFill>
                  <a:srgbClr val="FFFFFF"/>
                </a:solidFill>
                <a:latin typeface="Helvetica"/>
                <a:cs typeface="Helvetica"/>
              </a:rPr>
              <a:t>1</a:t>
            </a:r>
            <a:endParaRPr sz="1800">
              <a:latin typeface="Helvetica"/>
              <a:cs typeface="Helvetic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809974" y="2260600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Helvetica"/>
                <a:cs typeface="Helvetica"/>
              </a:rPr>
              <a:t>7</a:t>
            </a:r>
            <a:endParaRPr sz="1800">
              <a:latin typeface="Helvetica"/>
              <a:cs typeface="Helvetic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499100" y="2260600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Helvetica"/>
                <a:cs typeface="Helvetica"/>
              </a:rPr>
              <a:t>5</a:t>
            </a:r>
            <a:endParaRPr sz="1800">
              <a:latin typeface="Helvetica"/>
              <a:cs typeface="Helvetica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2582993" y="2386942"/>
            <a:ext cx="740410" cy="0"/>
          </a:xfrm>
          <a:custGeom>
            <a:avLst/>
            <a:gdLst/>
            <a:ahLst/>
            <a:cxnLst/>
            <a:rect l="l" t="t" r="r" b="b"/>
            <a:pathLst>
              <a:path w="740410">
                <a:moveTo>
                  <a:pt x="0" y="0"/>
                </a:moveTo>
                <a:lnTo>
                  <a:pt x="720915" y="0"/>
                </a:lnTo>
                <a:lnTo>
                  <a:pt x="739965" y="0"/>
                </a:lnTo>
              </a:path>
            </a:pathLst>
          </a:custGeom>
          <a:ln w="38100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327196" y="2326878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0" y="0"/>
                </a:moveTo>
                <a:lnTo>
                  <a:pt x="0" y="120142"/>
                </a:lnTo>
                <a:lnTo>
                  <a:pt x="120142" y="60058"/>
                </a:lnTo>
                <a:lnTo>
                  <a:pt x="0" y="0"/>
                </a:lnTo>
                <a:close/>
              </a:path>
            </a:pathLst>
          </a:custGeom>
          <a:solidFill>
            <a:srgbClr val="8787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582993" y="2936055"/>
            <a:ext cx="561975" cy="0"/>
          </a:xfrm>
          <a:custGeom>
            <a:avLst/>
            <a:gdLst/>
            <a:ahLst/>
            <a:cxnLst/>
            <a:rect l="l" t="t" r="r" b="b"/>
            <a:pathLst>
              <a:path w="561975">
                <a:moveTo>
                  <a:pt x="0" y="0"/>
                </a:moveTo>
                <a:lnTo>
                  <a:pt x="542378" y="0"/>
                </a:lnTo>
                <a:lnTo>
                  <a:pt x="561428" y="0"/>
                </a:lnTo>
              </a:path>
            </a:pathLst>
          </a:custGeom>
          <a:ln w="38100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148650" y="2875992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0" y="0"/>
                </a:moveTo>
                <a:lnTo>
                  <a:pt x="0" y="120142"/>
                </a:lnTo>
                <a:lnTo>
                  <a:pt x="120142" y="60058"/>
                </a:lnTo>
                <a:lnTo>
                  <a:pt x="0" y="0"/>
                </a:lnTo>
                <a:close/>
              </a:path>
            </a:pathLst>
          </a:custGeom>
          <a:solidFill>
            <a:srgbClr val="8787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971410" y="1734679"/>
            <a:ext cx="1195705" cy="0"/>
          </a:xfrm>
          <a:custGeom>
            <a:avLst/>
            <a:gdLst/>
            <a:ahLst/>
            <a:cxnLst/>
            <a:rect l="l" t="t" r="r" b="b"/>
            <a:pathLst>
              <a:path w="1195704">
                <a:moveTo>
                  <a:pt x="0" y="0"/>
                </a:moveTo>
                <a:lnTo>
                  <a:pt x="1176235" y="0"/>
                </a:lnTo>
                <a:lnTo>
                  <a:pt x="1195285" y="0"/>
                </a:lnTo>
              </a:path>
            </a:pathLst>
          </a:custGeom>
          <a:ln w="38100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170931" y="1674601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0" y="0"/>
                </a:moveTo>
                <a:lnTo>
                  <a:pt x="0" y="120142"/>
                </a:lnTo>
                <a:lnTo>
                  <a:pt x="120142" y="60071"/>
                </a:lnTo>
                <a:lnTo>
                  <a:pt x="0" y="0"/>
                </a:lnTo>
                <a:close/>
              </a:path>
            </a:pathLst>
          </a:custGeom>
          <a:solidFill>
            <a:srgbClr val="8787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8178800" y="2768600"/>
            <a:ext cx="9912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61C7C5"/>
                </a:solidFill>
                <a:latin typeface="Helvetica"/>
                <a:cs typeface="Helvetica"/>
              </a:rPr>
              <a:t>5</a:t>
            </a:r>
            <a:r>
              <a:rPr sz="2400" b="1" spc="-95" dirty="0">
                <a:solidFill>
                  <a:srgbClr val="61C7C5"/>
                </a:solidFill>
                <a:latin typeface="Helvetica"/>
                <a:cs typeface="Helvetica"/>
              </a:rPr>
              <a:t> </a:t>
            </a:r>
            <a:r>
              <a:rPr sz="2400" b="1" dirty="0">
                <a:solidFill>
                  <a:srgbClr val="61C7C5"/>
                </a:solidFill>
                <a:latin typeface="Helvetica"/>
                <a:cs typeface="Helvetica"/>
              </a:rPr>
              <a:t>IBO</a:t>
            </a:r>
            <a:endParaRPr sz="2400" dirty="0">
              <a:latin typeface="Helvetica"/>
              <a:cs typeface="Helvetica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5322638" y="1737258"/>
            <a:ext cx="2376805" cy="6985"/>
          </a:xfrm>
          <a:custGeom>
            <a:avLst/>
            <a:gdLst/>
            <a:ahLst/>
            <a:cxnLst/>
            <a:rect l="l" t="t" r="r" b="b"/>
            <a:pathLst>
              <a:path w="2376804" h="6985">
                <a:moveTo>
                  <a:pt x="-19050" y="3219"/>
                </a:moveTo>
                <a:lnTo>
                  <a:pt x="2395232" y="3219"/>
                </a:lnTo>
              </a:path>
            </a:pathLst>
          </a:custGeom>
          <a:ln w="44538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702890" y="1683642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330" y="0"/>
                </a:moveTo>
                <a:lnTo>
                  <a:pt x="0" y="120142"/>
                </a:lnTo>
                <a:lnTo>
                  <a:pt x="120307" y="60388"/>
                </a:lnTo>
                <a:lnTo>
                  <a:pt x="330" y="0"/>
                </a:lnTo>
                <a:close/>
              </a:path>
            </a:pathLst>
          </a:custGeom>
          <a:solidFill>
            <a:srgbClr val="8787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939725" y="2375929"/>
            <a:ext cx="1759585" cy="20320"/>
          </a:xfrm>
          <a:custGeom>
            <a:avLst/>
            <a:gdLst/>
            <a:ahLst/>
            <a:cxnLst/>
            <a:rect l="l" t="t" r="r" b="b"/>
            <a:pathLst>
              <a:path w="1759584" h="20319">
                <a:moveTo>
                  <a:pt x="0" y="0"/>
                </a:moveTo>
                <a:lnTo>
                  <a:pt x="1740065" y="19938"/>
                </a:lnTo>
                <a:lnTo>
                  <a:pt x="1759102" y="20167"/>
                </a:lnTo>
              </a:path>
            </a:pathLst>
          </a:custGeom>
          <a:ln w="38100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702370" y="2336068"/>
            <a:ext cx="121285" cy="120650"/>
          </a:xfrm>
          <a:custGeom>
            <a:avLst/>
            <a:gdLst/>
            <a:ahLst/>
            <a:cxnLst/>
            <a:rect l="l" t="t" r="r" b="b"/>
            <a:pathLst>
              <a:path w="121284" h="120650">
                <a:moveTo>
                  <a:pt x="1384" y="0"/>
                </a:moveTo>
                <a:lnTo>
                  <a:pt x="0" y="120142"/>
                </a:lnTo>
                <a:lnTo>
                  <a:pt x="120827" y="61455"/>
                </a:lnTo>
                <a:lnTo>
                  <a:pt x="1384" y="0"/>
                </a:lnTo>
                <a:close/>
              </a:path>
            </a:pathLst>
          </a:custGeom>
          <a:solidFill>
            <a:srgbClr val="8787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242404" y="2930339"/>
            <a:ext cx="1456690" cy="12065"/>
          </a:xfrm>
          <a:custGeom>
            <a:avLst/>
            <a:gdLst/>
            <a:ahLst/>
            <a:cxnLst/>
            <a:rect l="l" t="t" r="r" b="b"/>
            <a:pathLst>
              <a:path w="1456690" h="12064">
                <a:moveTo>
                  <a:pt x="-19050" y="5784"/>
                </a:moveTo>
                <a:lnTo>
                  <a:pt x="1475473" y="5784"/>
                </a:lnTo>
              </a:path>
            </a:pathLst>
          </a:custGeom>
          <a:ln w="49669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7702587" y="2881882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952" y="0"/>
                </a:moveTo>
                <a:lnTo>
                  <a:pt x="0" y="120129"/>
                </a:lnTo>
                <a:lnTo>
                  <a:pt x="120611" y="61023"/>
                </a:lnTo>
                <a:lnTo>
                  <a:pt x="952" y="0"/>
                </a:lnTo>
                <a:close/>
              </a:path>
            </a:pathLst>
          </a:custGeom>
          <a:solidFill>
            <a:srgbClr val="8787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8013700" y="2209800"/>
            <a:ext cx="40259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_tradnl" sz="2000" b="1" spc="-5" dirty="0">
                <a:solidFill>
                  <a:srgbClr val="3066BE"/>
                </a:solidFill>
                <a:latin typeface="Helvetica"/>
                <a:cs typeface="Helvetica"/>
              </a:rPr>
              <a:t>Clientes que </a:t>
            </a:r>
            <a:r>
              <a:rPr lang="es-ES_tradnl" sz="2000" b="1" spc="-5">
                <a:solidFill>
                  <a:srgbClr val="3066BE"/>
                </a:solidFill>
                <a:latin typeface="Helvetica"/>
                <a:cs typeface="Helvetica"/>
              </a:rPr>
              <a:t>suman </a:t>
            </a:r>
            <a:r>
              <a:rPr lang="es-ES_tradnl" sz="2400" b="1" spc="-5">
                <a:solidFill>
                  <a:srgbClr val="3066BE"/>
                </a:solidFill>
                <a:latin typeface="Helvetica"/>
                <a:cs typeface="Helvetica"/>
              </a:rPr>
              <a:t>23</a:t>
            </a:r>
            <a:r>
              <a:rPr lang="es-ES_tradnl" sz="2400" b="1" spc="-195">
                <a:solidFill>
                  <a:srgbClr val="3066BE"/>
                </a:solidFill>
                <a:latin typeface="Helvetica"/>
                <a:cs typeface="Helvetica"/>
              </a:rPr>
              <a:t> </a:t>
            </a:r>
            <a:r>
              <a:rPr lang="es-ES_tradnl" sz="2000" b="1" dirty="0">
                <a:solidFill>
                  <a:srgbClr val="3066BE"/>
                </a:solidFill>
                <a:latin typeface="Helvetica"/>
                <a:cs typeface="Helvetica"/>
              </a:rPr>
              <a:t>servicios</a:t>
            </a:r>
            <a:endParaRPr lang="es-ES_tradnl" sz="2000" dirty="0">
              <a:latin typeface="Helvetica"/>
              <a:cs typeface="Helvetica"/>
            </a:endParaRPr>
          </a:p>
        </p:txBody>
      </p:sp>
      <p:sp>
        <p:nvSpPr>
          <p:cNvPr id="49" name="object 49"/>
          <p:cNvSpPr txBox="1">
            <a:spLocks noGrp="1"/>
          </p:cNvSpPr>
          <p:nvPr>
            <p:ph type="ftr" sz="quarter" idx="5"/>
          </p:nvPr>
        </p:nvSpPr>
        <p:spPr>
          <a:xfrm>
            <a:off x="673100" y="6150959"/>
            <a:ext cx="9730740" cy="5414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75"/>
              </a:lnSpc>
            </a:pPr>
            <a:r>
              <a:rPr lang="es-ES" spc="15" dirty="0"/>
              <a:t>Este ejemplo sólo se muestra para fines ilustrativos. No pretende representar resultados típicos. Menos del </a:t>
            </a:r>
            <a:r>
              <a:rPr lang="es-ES" spc="20" dirty="0"/>
              <a:t>5% de los IBO calificados alcanzan los requisitos para recibir comisiones a través de su 5to nivel. Mira el Plan de compensación de ACN para más detalles.</a:t>
            </a:r>
            <a:endParaRPr lang="es-ES" dirty="0"/>
          </a:p>
        </p:txBody>
      </p:sp>
      <p:sp>
        <p:nvSpPr>
          <p:cNvPr id="48" name="object 48"/>
          <p:cNvSpPr txBox="1"/>
          <p:nvPr/>
        </p:nvSpPr>
        <p:spPr>
          <a:xfrm>
            <a:off x="8013805" y="1536700"/>
            <a:ext cx="417819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_tradnl" sz="2000" b="1" spc="-5">
                <a:solidFill>
                  <a:srgbClr val="3066BE"/>
                </a:solidFill>
                <a:latin typeface="Helvetica"/>
                <a:cs typeface="Helvetica"/>
              </a:rPr>
              <a:t>Clientes que suman </a:t>
            </a:r>
            <a:r>
              <a:rPr lang="es-ES_tradnl" sz="2400" b="1" spc="-5">
                <a:solidFill>
                  <a:srgbClr val="3066BE"/>
                </a:solidFill>
                <a:latin typeface="Helvetica"/>
                <a:cs typeface="Helvetica"/>
              </a:rPr>
              <a:t>22</a:t>
            </a:r>
            <a:r>
              <a:rPr lang="es-ES_tradnl" sz="2400" b="1" spc="-195">
                <a:solidFill>
                  <a:srgbClr val="3066BE"/>
                </a:solidFill>
                <a:latin typeface="Helvetica"/>
                <a:cs typeface="Helvetica"/>
              </a:rPr>
              <a:t> </a:t>
            </a:r>
            <a:r>
              <a:rPr lang="es-ES_tradnl" sz="2000" b="1">
                <a:solidFill>
                  <a:srgbClr val="3066BE"/>
                </a:solidFill>
                <a:latin typeface="Helvetica"/>
                <a:cs typeface="Helvetica"/>
              </a:rPr>
              <a:t>servicios</a:t>
            </a:r>
            <a:endParaRPr lang="es-ES_tradnl" sz="2000" dirty="0">
              <a:latin typeface="Helvetica"/>
              <a:cs typeface="Helvetica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703432" y="1777367"/>
            <a:ext cx="1905" cy="361315"/>
          </a:xfrm>
          <a:custGeom>
            <a:avLst/>
            <a:gdLst/>
            <a:ahLst/>
            <a:cxnLst/>
            <a:rect l="l" t="t" r="r" b="b"/>
            <a:pathLst>
              <a:path w="1904" h="361314">
                <a:moveTo>
                  <a:pt x="0" y="0"/>
                </a:moveTo>
                <a:lnTo>
                  <a:pt x="1574" y="360743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719687" y="2481783"/>
            <a:ext cx="0" cy="369570"/>
          </a:xfrm>
          <a:custGeom>
            <a:avLst/>
            <a:gdLst/>
            <a:ahLst/>
            <a:cxnLst/>
            <a:rect l="l" t="t" r="r" b="b"/>
            <a:pathLst>
              <a:path h="369569">
                <a:moveTo>
                  <a:pt x="0" y="0"/>
                </a:moveTo>
                <a:lnTo>
                  <a:pt x="0" y="369189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606800" y="660400"/>
            <a:ext cx="53086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2400" dirty="0">
                <a:solidFill>
                  <a:srgbClr val="61C7C5"/>
                </a:solidFill>
              </a:rPr>
              <a:t>INGRESO RESIDUAL POR NIVELES</a:t>
            </a:r>
            <a:endParaRPr sz="2400" dirty="0"/>
          </a:p>
        </p:txBody>
      </p:sp>
      <p:sp>
        <p:nvSpPr>
          <p:cNvPr id="5" name="object 5"/>
          <p:cNvSpPr txBox="1"/>
          <p:nvPr/>
        </p:nvSpPr>
        <p:spPr>
          <a:xfrm>
            <a:off x="3810000" y="177800"/>
            <a:ext cx="5562600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47090" algn="l"/>
                <a:tab pos="3680460" algn="l"/>
              </a:tabLst>
            </a:pPr>
            <a:r>
              <a:rPr lang="es-ES" sz="2200" b="1" spc="195">
                <a:solidFill>
                  <a:srgbClr val="132247"/>
                </a:solidFill>
                <a:latin typeface="Helvetica"/>
                <a:cs typeface="Helvetica"/>
              </a:rPr>
              <a:t>PLAN DE COMPENSACIÓN DE ACN</a:t>
            </a:r>
            <a:endParaRPr lang="es-ES" sz="2200" dirty="0">
              <a:latin typeface="Helvetica"/>
              <a:cs typeface="Helvetic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20095" y="626541"/>
            <a:ext cx="11139805" cy="0"/>
          </a:xfrm>
          <a:custGeom>
            <a:avLst/>
            <a:gdLst/>
            <a:ahLst/>
            <a:cxnLst/>
            <a:rect l="l" t="t" r="r" b="b"/>
            <a:pathLst>
              <a:path w="11139805">
                <a:moveTo>
                  <a:pt x="0" y="0"/>
                </a:moveTo>
                <a:lnTo>
                  <a:pt x="11139716" y="0"/>
                </a:lnTo>
              </a:path>
            </a:pathLst>
          </a:custGeom>
          <a:ln w="6350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876634" y="1965994"/>
            <a:ext cx="635" cy="172085"/>
          </a:xfrm>
          <a:custGeom>
            <a:avLst/>
            <a:gdLst/>
            <a:ahLst/>
            <a:cxnLst/>
            <a:rect l="l" t="t" r="r" b="b"/>
            <a:pathLst>
              <a:path w="635" h="172085">
                <a:moveTo>
                  <a:pt x="0" y="0"/>
                </a:moveTo>
                <a:lnTo>
                  <a:pt x="76" y="171945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717712" y="2137943"/>
            <a:ext cx="318003" cy="3880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46001" y="2138121"/>
            <a:ext cx="317996" cy="388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09450" y="2138121"/>
            <a:ext cx="317995" cy="388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193800" y="2100579"/>
            <a:ext cx="1133475" cy="2832100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60"/>
              </a:spcBef>
              <a:tabLst>
                <a:tab pos="532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1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.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4%</a:t>
            </a:r>
            <a:endParaRPr sz="3200">
              <a:latin typeface="Helvetica"/>
              <a:cs typeface="Helvetica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  <a:tabLst>
                <a:tab pos="532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2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.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4%</a:t>
            </a:r>
            <a:endParaRPr sz="3200">
              <a:latin typeface="Helvetica"/>
              <a:cs typeface="Helvetica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  <a:tabLst>
                <a:tab pos="532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3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.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4%</a:t>
            </a:r>
            <a:endParaRPr sz="3200">
              <a:latin typeface="Helvetica"/>
              <a:cs typeface="Helvetica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  <a:tabLst>
                <a:tab pos="532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.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4%</a:t>
            </a:r>
            <a:endParaRPr sz="3200">
              <a:latin typeface="Helvetica"/>
              <a:cs typeface="Helvetica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  <a:tabLst>
                <a:tab pos="532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5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.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4%</a:t>
            </a:r>
            <a:endParaRPr sz="3200">
              <a:latin typeface="Helvetica"/>
              <a:cs typeface="Helvetic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91753" y="2216737"/>
            <a:ext cx="153670" cy="2627630"/>
          </a:xfrm>
          <a:custGeom>
            <a:avLst/>
            <a:gdLst/>
            <a:ahLst/>
            <a:cxnLst/>
            <a:rect l="l" t="t" r="r" b="b"/>
            <a:pathLst>
              <a:path w="153670" h="2627629">
                <a:moveTo>
                  <a:pt x="153365" y="2550896"/>
                </a:moveTo>
                <a:lnTo>
                  <a:pt x="0" y="2550896"/>
                </a:lnTo>
                <a:lnTo>
                  <a:pt x="76682" y="2627579"/>
                </a:lnTo>
                <a:lnTo>
                  <a:pt x="153365" y="2550896"/>
                </a:lnTo>
                <a:close/>
              </a:path>
              <a:path w="153670" h="2627629">
                <a:moveTo>
                  <a:pt x="115023" y="0"/>
                </a:moveTo>
                <a:lnTo>
                  <a:pt x="38341" y="0"/>
                </a:lnTo>
                <a:lnTo>
                  <a:pt x="38341" y="2550896"/>
                </a:lnTo>
                <a:lnTo>
                  <a:pt x="115023" y="2550896"/>
                </a:lnTo>
                <a:lnTo>
                  <a:pt x="115023" y="0"/>
                </a:lnTo>
                <a:close/>
              </a:path>
            </a:pathLst>
          </a:custGeom>
          <a:solidFill>
            <a:srgbClr val="1322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04800" y="1460500"/>
            <a:ext cx="247332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23925" algn="l"/>
              </a:tabLst>
            </a:pPr>
            <a:r>
              <a:rPr lang="es-ES" sz="3200" spc="-295" dirty="0">
                <a:solidFill>
                  <a:srgbClr val="3066BE"/>
                </a:solidFill>
                <a:latin typeface="Helvetica"/>
                <a:cs typeface="Helvetica"/>
              </a:rPr>
              <a:t>Tú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3%-20%</a:t>
            </a:r>
            <a:endParaRPr sz="3200" dirty="0">
              <a:latin typeface="Helvetica"/>
              <a:cs typeface="Helvetic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463520" y="1133043"/>
            <a:ext cx="491270" cy="69432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4546600" y="1460500"/>
            <a:ext cx="30797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FFFFFF"/>
                </a:solidFill>
                <a:latin typeface="Helvetica"/>
                <a:cs typeface="Helvetica"/>
              </a:rPr>
              <a:t>22</a:t>
            </a:r>
            <a:endParaRPr sz="2000">
              <a:latin typeface="Helvetica"/>
              <a:cs typeface="Helvetic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876634" y="1965994"/>
            <a:ext cx="1692275" cy="0"/>
          </a:xfrm>
          <a:custGeom>
            <a:avLst/>
            <a:gdLst/>
            <a:ahLst/>
            <a:cxnLst/>
            <a:rect l="l" t="t" r="r" b="b"/>
            <a:pathLst>
              <a:path w="1692275">
                <a:moveTo>
                  <a:pt x="0" y="0"/>
                </a:moveTo>
                <a:lnTo>
                  <a:pt x="1691741" y="0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568373" y="1965994"/>
            <a:ext cx="635" cy="172720"/>
          </a:xfrm>
          <a:custGeom>
            <a:avLst/>
            <a:gdLst/>
            <a:ahLst/>
            <a:cxnLst/>
            <a:rect l="l" t="t" r="r" b="b"/>
            <a:pathLst>
              <a:path w="635" h="172719">
                <a:moveTo>
                  <a:pt x="0" y="0"/>
                </a:moveTo>
                <a:lnTo>
                  <a:pt x="76" y="172123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560685" y="2747421"/>
            <a:ext cx="318003" cy="3880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439274" y="2743034"/>
            <a:ext cx="318002" cy="38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592552" y="2623814"/>
            <a:ext cx="568325" cy="0"/>
          </a:xfrm>
          <a:custGeom>
            <a:avLst/>
            <a:gdLst/>
            <a:ahLst/>
            <a:cxnLst/>
            <a:rect l="l" t="t" r="r" b="b"/>
            <a:pathLst>
              <a:path w="568325">
                <a:moveTo>
                  <a:pt x="568159" y="0"/>
                </a:moveTo>
                <a:lnTo>
                  <a:pt x="0" y="0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592559" y="2639616"/>
            <a:ext cx="0" cy="131445"/>
          </a:xfrm>
          <a:custGeom>
            <a:avLst/>
            <a:gdLst/>
            <a:ahLst/>
            <a:cxnLst/>
            <a:rect l="l" t="t" r="r" b="b"/>
            <a:pathLst>
              <a:path h="131444">
                <a:moveTo>
                  <a:pt x="0" y="0"/>
                </a:moveTo>
                <a:lnTo>
                  <a:pt x="0" y="131381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160711" y="2629446"/>
            <a:ext cx="0" cy="131445"/>
          </a:xfrm>
          <a:custGeom>
            <a:avLst/>
            <a:gdLst/>
            <a:ahLst/>
            <a:cxnLst/>
            <a:rect l="l" t="t" r="r" b="b"/>
            <a:pathLst>
              <a:path h="131444">
                <a:moveTo>
                  <a:pt x="0" y="0"/>
                </a:moveTo>
                <a:lnTo>
                  <a:pt x="0" y="131381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003549" y="2739605"/>
            <a:ext cx="318003" cy="3880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880058" y="2487302"/>
            <a:ext cx="0" cy="131445"/>
          </a:xfrm>
          <a:custGeom>
            <a:avLst/>
            <a:gdLst/>
            <a:ahLst/>
            <a:cxnLst/>
            <a:rect l="l" t="t" r="r" b="b"/>
            <a:pathLst>
              <a:path h="131444">
                <a:moveTo>
                  <a:pt x="0" y="0"/>
                </a:moveTo>
                <a:lnTo>
                  <a:pt x="0" y="131394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117821" y="2743034"/>
            <a:ext cx="318003" cy="38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271100" y="2623814"/>
            <a:ext cx="568325" cy="0"/>
          </a:xfrm>
          <a:custGeom>
            <a:avLst/>
            <a:gdLst/>
            <a:ahLst/>
            <a:cxnLst/>
            <a:rect l="l" t="t" r="r" b="b"/>
            <a:pathLst>
              <a:path w="568325">
                <a:moveTo>
                  <a:pt x="568159" y="0"/>
                </a:moveTo>
                <a:lnTo>
                  <a:pt x="0" y="0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271105" y="2639616"/>
            <a:ext cx="0" cy="131445"/>
          </a:xfrm>
          <a:custGeom>
            <a:avLst/>
            <a:gdLst/>
            <a:ahLst/>
            <a:cxnLst/>
            <a:rect l="l" t="t" r="r" b="b"/>
            <a:pathLst>
              <a:path h="131444">
                <a:moveTo>
                  <a:pt x="0" y="0"/>
                </a:moveTo>
                <a:lnTo>
                  <a:pt x="0" y="131381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839259" y="2629446"/>
            <a:ext cx="0" cy="131445"/>
          </a:xfrm>
          <a:custGeom>
            <a:avLst/>
            <a:gdLst/>
            <a:ahLst/>
            <a:cxnLst/>
            <a:rect l="l" t="t" r="r" b="b"/>
            <a:pathLst>
              <a:path h="131444">
                <a:moveTo>
                  <a:pt x="0" y="0"/>
                </a:moveTo>
                <a:lnTo>
                  <a:pt x="0" y="131381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682098" y="2739605"/>
            <a:ext cx="318003" cy="3880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558608" y="2487302"/>
            <a:ext cx="0" cy="131445"/>
          </a:xfrm>
          <a:custGeom>
            <a:avLst/>
            <a:gdLst/>
            <a:ahLst/>
            <a:cxnLst/>
            <a:rect l="l" t="t" r="r" b="b"/>
            <a:pathLst>
              <a:path h="131444">
                <a:moveTo>
                  <a:pt x="0" y="0"/>
                </a:moveTo>
                <a:lnTo>
                  <a:pt x="0" y="131394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4584700" y="2260600"/>
            <a:ext cx="2482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250" dirty="0">
                <a:solidFill>
                  <a:srgbClr val="FFFFFF"/>
                </a:solidFill>
                <a:latin typeface="Helvetica"/>
                <a:cs typeface="Helvetica"/>
              </a:rPr>
              <a:t>1</a:t>
            </a:r>
            <a:r>
              <a:rPr sz="1800" b="1" dirty="0">
                <a:solidFill>
                  <a:srgbClr val="FFFFFF"/>
                </a:solidFill>
                <a:latin typeface="Helvetica"/>
                <a:cs typeface="Helvetica"/>
              </a:rPr>
              <a:t>1</a:t>
            </a:r>
            <a:endParaRPr sz="1800">
              <a:latin typeface="Helvetica"/>
              <a:cs typeface="Helvetic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778449" y="2857474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Helvetica"/>
                <a:cs typeface="Helvetica"/>
              </a:rPr>
              <a:t>9</a:t>
            </a:r>
            <a:endParaRPr sz="1800">
              <a:latin typeface="Helvetica"/>
              <a:cs typeface="Helvetic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584700" y="2870276"/>
            <a:ext cx="2609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50" dirty="0">
                <a:solidFill>
                  <a:srgbClr val="FFFFFF"/>
                </a:solidFill>
                <a:latin typeface="Helvetica"/>
                <a:cs typeface="Helvetica"/>
              </a:rPr>
              <a:t>1</a:t>
            </a:r>
            <a:r>
              <a:rPr sz="1800" b="1" dirty="0">
                <a:solidFill>
                  <a:srgbClr val="FFFFFF"/>
                </a:solidFill>
                <a:latin typeface="Helvetica"/>
                <a:cs typeface="Helvetica"/>
              </a:rPr>
              <a:t>4</a:t>
            </a:r>
            <a:endParaRPr sz="1800">
              <a:latin typeface="Helvetica"/>
              <a:cs typeface="Helvetic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809974" y="2260600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Helvetica"/>
                <a:cs typeface="Helvetica"/>
              </a:rPr>
              <a:t>7</a:t>
            </a:r>
            <a:endParaRPr sz="1800">
              <a:latin typeface="Helvetica"/>
              <a:cs typeface="Helvetic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499100" y="2260600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Helvetica"/>
                <a:cs typeface="Helvetica"/>
              </a:rPr>
              <a:t>5</a:t>
            </a:r>
            <a:endParaRPr sz="1800">
              <a:latin typeface="Helvetica"/>
              <a:cs typeface="Helvetic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530625" y="2857474"/>
            <a:ext cx="7562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08000" algn="l"/>
              </a:tabLst>
            </a:pPr>
            <a:r>
              <a:rPr sz="1800" b="1" dirty="0">
                <a:solidFill>
                  <a:srgbClr val="FFFFFF"/>
                </a:solidFill>
                <a:latin typeface="Helvetica"/>
                <a:cs typeface="Helvetica"/>
              </a:rPr>
              <a:t>8	</a:t>
            </a:r>
            <a:r>
              <a:rPr sz="1800" b="1" spc="-150" dirty="0">
                <a:solidFill>
                  <a:srgbClr val="FFFFFF"/>
                </a:solidFill>
                <a:latin typeface="Helvetica"/>
                <a:cs typeface="Helvetica"/>
              </a:rPr>
              <a:t>1</a:t>
            </a:r>
            <a:r>
              <a:rPr sz="1800" b="1" dirty="0">
                <a:solidFill>
                  <a:srgbClr val="FFFFFF"/>
                </a:solidFill>
                <a:latin typeface="Helvetica"/>
                <a:cs typeface="Helvetica"/>
              </a:rPr>
              <a:t>7</a:t>
            </a:r>
            <a:endParaRPr sz="1800">
              <a:latin typeface="Helvetica"/>
              <a:cs typeface="Helvetic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219750" y="2857474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Helvetica"/>
                <a:cs typeface="Helvetica"/>
              </a:rPr>
              <a:t>1</a:t>
            </a:r>
            <a:endParaRPr sz="1800">
              <a:latin typeface="Helvetica"/>
              <a:cs typeface="Helvetica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2582993" y="2386942"/>
            <a:ext cx="740410" cy="0"/>
          </a:xfrm>
          <a:custGeom>
            <a:avLst/>
            <a:gdLst/>
            <a:ahLst/>
            <a:cxnLst/>
            <a:rect l="l" t="t" r="r" b="b"/>
            <a:pathLst>
              <a:path w="740410">
                <a:moveTo>
                  <a:pt x="0" y="0"/>
                </a:moveTo>
                <a:lnTo>
                  <a:pt x="720915" y="0"/>
                </a:lnTo>
                <a:lnTo>
                  <a:pt x="739965" y="0"/>
                </a:lnTo>
              </a:path>
            </a:pathLst>
          </a:custGeom>
          <a:ln w="38100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327196" y="2326878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0" y="0"/>
                </a:moveTo>
                <a:lnTo>
                  <a:pt x="0" y="120142"/>
                </a:lnTo>
                <a:lnTo>
                  <a:pt x="120142" y="60058"/>
                </a:lnTo>
                <a:lnTo>
                  <a:pt x="0" y="0"/>
                </a:lnTo>
                <a:close/>
              </a:path>
            </a:pathLst>
          </a:custGeom>
          <a:solidFill>
            <a:srgbClr val="8787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582993" y="2936055"/>
            <a:ext cx="561975" cy="0"/>
          </a:xfrm>
          <a:custGeom>
            <a:avLst/>
            <a:gdLst/>
            <a:ahLst/>
            <a:cxnLst/>
            <a:rect l="l" t="t" r="r" b="b"/>
            <a:pathLst>
              <a:path w="561975">
                <a:moveTo>
                  <a:pt x="0" y="0"/>
                </a:moveTo>
                <a:lnTo>
                  <a:pt x="542378" y="0"/>
                </a:lnTo>
                <a:lnTo>
                  <a:pt x="561428" y="0"/>
                </a:lnTo>
              </a:path>
            </a:pathLst>
          </a:custGeom>
          <a:ln w="38100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148650" y="2875992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0" y="0"/>
                </a:moveTo>
                <a:lnTo>
                  <a:pt x="0" y="120142"/>
                </a:lnTo>
                <a:lnTo>
                  <a:pt x="120142" y="60058"/>
                </a:lnTo>
                <a:lnTo>
                  <a:pt x="0" y="0"/>
                </a:lnTo>
                <a:close/>
              </a:path>
            </a:pathLst>
          </a:custGeom>
          <a:solidFill>
            <a:srgbClr val="8787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971411" y="1734679"/>
            <a:ext cx="1195705" cy="0"/>
          </a:xfrm>
          <a:custGeom>
            <a:avLst/>
            <a:gdLst/>
            <a:ahLst/>
            <a:cxnLst/>
            <a:rect l="l" t="t" r="r" b="b"/>
            <a:pathLst>
              <a:path w="1195704">
                <a:moveTo>
                  <a:pt x="0" y="0"/>
                </a:moveTo>
                <a:lnTo>
                  <a:pt x="1176235" y="0"/>
                </a:lnTo>
                <a:lnTo>
                  <a:pt x="1195285" y="0"/>
                </a:lnTo>
              </a:path>
            </a:pathLst>
          </a:custGeom>
          <a:ln w="38100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170931" y="1674601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0" y="0"/>
                </a:moveTo>
                <a:lnTo>
                  <a:pt x="0" y="120142"/>
                </a:lnTo>
                <a:lnTo>
                  <a:pt x="120142" y="60071"/>
                </a:lnTo>
                <a:lnTo>
                  <a:pt x="0" y="0"/>
                </a:lnTo>
                <a:close/>
              </a:path>
            </a:pathLst>
          </a:custGeom>
          <a:solidFill>
            <a:srgbClr val="8787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322637" y="1737258"/>
            <a:ext cx="2376805" cy="6985"/>
          </a:xfrm>
          <a:custGeom>
            <a:avLst/>
            <a:gdLst/>
            <a:ahLst/>
            <a:cxnLst/>
            <a:rect l="l" t="t" r="r" b="b"/>
            <a:pathLst>
              <a:path w="2376804" h="6985">
                <a:moveTo>
                  <a:pt x="-19050" y="3219"/>
                </a:moveTo>
                <a:lnTo>
                  <a:pt x="2395232" y="3219"/>
                </a:lnTo>
              </a:path>
            </a:pathLst>
          </a:custGeom>
          <a:ln w="44538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702891" y="1683642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330" y="0"/>
                </a:moveTo>
                <a:lnTo>
                  <a:pt x="0" y="120142"/>
                </a:lnTo>
                <a:lnTo>
                  <a:pt x="120307" y="60388"/>
                </a:lnTo>
                <a:lnTo>
                  <a:pt x="330" y="0"/>
                </a:lnTo>
                <a:close/>
              </a:path>
            </a:pathLst>
          </a:custGeom>
          <a:solidFill>
            <a:srgbClr val="8787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939725" y="2375929"/>
            <a:ext cx="1759585" cy="20320"/>
          </a:xfrm>
          <a:custGeom>
            <a:avLst/>
            <a:gdLst/>
            <a:ahLst/>
            <a:cxnLst/>
            <a:rect l="l" t="t" r="r" b="b"/>
            <a:pathLst>
              <a:path w="1759584" h="20319">
                <a:moveTo>
                  <a:pt x="0" y="0"/>
                </a:moveTo>
                <a:lnTo>
                  <a:pt x="1740052" y="19938"/>
                </a:lnTo>
                <a:lnTo>
                  <a:pt x="1759102" y="20167"/>
                </a:lnTo>
              </a:path>
            </a:pathLst>
          </a:custGeom>
          <a:ln w="38100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702372" y="2336068"/>
            <a:ext cx="121285" cy="120650"/>
          </a:xfrm>
          <a:custGeom>
            <a:avLst/>
            <a:gdLst/>
            <a:ahLst/>
            <a:cxnLst/>
            <a:rect l="l" t="t" r="r" b="b"/>
            <a:pathLst>
              <a:path w="121284" h="120650">
                <a:moveTo>
                  <a:pt x="1384" y="0"/>
                </a:moveTo>
                <a:lnTo>
                  <a:pt x="0" y="120142"/>
                </a:lnTo>
                <a:lnTo>
                  <a:pt x="120827" y="61455"/>
                </a:lnTo>
                <a:lnTo>
                  <a:pt x="1384" y="0"/>
                </a:lnTo>
                <a:close/>
              </a:path>
            </a:pathLst>
          </a:custGeom>
          <a:solidFill>
            <a:srgbClr val="8787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242405" y="2930339"/>
            <a:ext cx="1456690" cy="12065"/>
          </a:xfrm>
          <a:custGeom>
            <a:avLst/>
            <a:gdLst/>
            <a:ahLst/>
            <a:cxnLst/>
            <a:rect l="l" t="t" r="r" b="b"/>
            <a:pathLst>
              <a:path w="1456690" h="12064">
                <a:moveTo>
                  <a:pt x="-19049" y="5784"/>
                </a:moveTo>
                <a:lnTo>
                  <a:pt x="1475473" y="5784"/>
                </a:lnTo>
              </a:path>
            </a:pathLst>
          </a:custGeom>
          <a:ln w="49669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7702587" y="2881882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952" y="0"/>
                </a:moveTo>
                <a:lnTo>
                  <a:pt x="0" y="120129"/>
                </a:lnTo>
                <a:lnTo>
                  <a:pt x="120611" y="61023"/>
                </a:lnTo>
                <a:lnTo>
                  <a:pt x="952" y="0"/>
                </a:lnTo>
                <a:close/>
              </a:path>
            </a:pathLst>
          </a:custGeom>
          <a:solidFill>
            <a:srgbClr val="8787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8178800" y="2768600"/>
            <a:ext cx="9912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61C7C5"/>
                </a:solidFill>
                <a:latin typeface="Helvetica"/>
                <a:cs typeface="Helvetica"/>
              </a:rPr>
              <a:t>5</a:t>
            </a:r>
            <a:r>
              <a:rPr sz="2400" b="1" spc="-95" dirty="0">
                <a:solidFill>
                  <a:srgbClr val="61C7C5"/>
                </a:solidFill>
                <a:latin typeface="Helvetica"/>
                <a:cs typeface="Helvetica"/>
              </a:rPr>
              <a:t> </a:t>
            </a:r>
            <a:r>
              <a:rPr sz="2400" b="1" dirty="0">
                <a:solidFill>
                  <a:srgbClr val="61C7C5"/>
                </a:solidFill>
                <a:latin typeface="Helvetica"/>
                <a:cs typeface="Helvetica"/>
              </a:rPr>
              <a:t>IBO</a:t>
            </a:r>
            <a:endParaRPr sz="2400" dirty="0">
              <a:latin typeface="Helvetica"/>
              <a:cs typeface="Helvetica"/>
            </a:endParaRPr>
          </a:p>
        </p:txBody>
      </p:sp>
      <p:sp>
        <p:nvSpPr>
          <p:cNvPr id="53" name="object 53"/>
          <p:cNvSpPr txBox="1">
            <a:spLocks noGrp="1"/>
          </p:cNvSpPr>
          <p:nvPr>
            <p:ph type="ftr" sz="quarter" idx="5"/>
          </p:nvPr>
        </p:nvSpPr>
        <p:spPr>
          <a:xfrm>
            <a:off x="673100" y="6150959"/>
            <a:ext cx="9730740" cy="5414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75"/>
              </a:lnSpc>
            </a:pPr>
            <a:r>
              <a:rPr lang="es-ES" spc="15" dirty="0"/>
              <a:t>Este ejemplo sólo se muestra para fines ilustrativos. No pretende representar resultados típicos. Menos del </a:t>
            </a:r>
            <a:r>
              <a:rPr lang="es-ES" spc="20" dirty="0"/>
              <a:t>5% de los IBO calificados alcanzan los requisitos para recibir comisiones a través de su 5to nivel. Mira el Plan de compensación de ACN para más detalles.</a:t>
            </a:r>
            <a:endParaRPr lang="es-ES" dirty="0"/>
          </a:p>
        </p:txBody>
      </p:sp>
      <p:sp>
        <p:nvSpPr>
          <p:cNvPr id="51" name="object 51"/>
          <p:cNvSpPr txBox="1"/>
          <p:nvPr/>
        </p:nvSpPr>
        <p:spPr>
          <a:xfrm>
            <a:off x="8013700" y="2209800"/>
            <a:ext cx="40259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_tradnl" sz="2000" b="1" spc="-5">
                <a:solidFill>
                  <a:srgbClr val="3066BE"/>
                </a:solidFill>
                <a:latin typeface="Helvetica"/>
                <a:cs typeface="Helvetica"/>
              </a:rPr>
              <a:t>Clientes que suman </a:t>
            </a:r>
            <a:r>
              <a:rPr lang="es-ES_tradnl" sz="2400" b="1" spc="-5">
                <a:solidFill>
                  <a:srgbClr val="3066BE"/>
                </a:solidFill>
                <a:latin typeface="Helvetica"/>
                <a:cs typeface="Helvetica"/>
              </a:rPr>
              <a:t>23</a:t>
            </a:r>
            <a:r>
              <a:rPr lang="es-ES_tradnl" sz="2400" b="1" spc="-195">
                <a:solidFill>
                  <a:srgbClr val="3066BE"/>
                </a:solidFill>
                <a:latin typeface="Helvetica"/>
                <a:cs typeface="Helvetica"/>
              </a:rPr>
              <a:t> </a:t>
            </a:r>
            <a:r>
              <a:rPr lang="es-ES_tradnl" sz="2000" b="1">
                <a:solidFill>
                  <a:srgbClr val="3066BE"/>
                </a:solidFill>
                <a:latin typeface="Helvetica"/>
                <a:cs typeface="Helvetica"/>
              </a:rPr>
              <a:t>servicios</a:t>
            </a:r>
            <a:endParaRPr lang="es-ES_tradnl" sz="2000" dirty="0">
              <a:latin typeface="Helvetica"/>
              <a:cs typeface="Helvetica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8013805" y="1536700"/>
            <a:ext cx="402579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_tradnl" sz="2000" b="1" spc="-5" dirty="0">
                <a:solidFill>
                  <a:srgbClr val="3066BE"/>
                </a:solidFill>
                <a:latin typeface="Helvetica"/>
                <a:cs typeface="Helvetica"/>
              </a:rPr>
              <a:t>Clientes que suman </a:t>
            </a:r>
            <a:r>
              <a:rPr lang="es-ES_tradnl" sz="2400" b="1" spc="-5" dirty="0">
                <a:solidFill>
                  <a:srgbClr val="3066BE"/>
                </a:solidFill>
                <a:latin typeface="Helvetica"/>
                <a:cs typeface="Helvetica"/>
              </a:rPr>
              <a:t>22</a:t>
            </a:r>
            <a:r>
              <a:rPr lang="es-ES_tradnl" sz="2400" b="1" spc="-195" dirty="0">
                <a:solidFill>
                  <a:srgbClr val="3066BE"/>
                </a:solidFill>
                <a:latin typeface="Helvetica"/>
                <a:cs typeface="Helvetica"/>
              </a:rPr>
              <a:t> </a:t>
            </a:r>
            <a:r>
              <a:rPr lang="es-ES_tradnl" sz="2000" b="1" dirty="0">
                <a:solidFill>
                  <a:srgbClr val="3066BE"/>
                </a:solidFill>
                <a:latin typeface="Helvetica"/>
                <a:cs typeface="Helvetica"/>
              </a:rPr>
              <a:t>servicios</a:t>
            </a:r>
            <a:endParaRPr lang="es-ES_tradnl" sz="2000" dirty="0">
              <a:latin typeface="Helvetica"/>
              <a:cs typeface="Helvetica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703433" y="1777367"/>
            <a:ext cx="1905" cy="361315"/>
          </a:xfrm>
          <a:custGeom>
            <a:avLst/>
            <a:gdLst/>
            <a:ahLst/>
            <a:cxnLst/>
            <a:rect l="l" t="t" r="r" b="b"/>
            <a:pathLst>
              <a:path w="1904" h="361314">
                <a:moveTo>
                  <a:pt x="0" y="0"/>
                </a:moveTo>
                <a:lnTo>
                  <a:pt x="1574" y="360743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719687" y="2481783"/>
            <a:ext cx="0" cy="369570"/>
          </a:xfrm>
          <a:custGeom>
            <a:avLst/>
            <a:gdLst/>
            <a:ahLst/>
            <a:cxnLst/>
            <a:rect l="l" t="t" r="r" b="b"/>
            <a:pathLst>
              <a:path h="369569">
                <a:moveTo>
                  <a:pt x="0" y="0"/>
                </a:moveTo>
                <a:lnTo>
                  <a:pt x="0" y="369189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606800" y="660400"/>
            <a:ext cx="57658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2400" dirty="0">
                <a:solidFill>
                  <a:srgbClr val="61C7C5"/>
                </a:solidFill>
              </a:rPr>
              <a:t>INGRESO RESIDUAL POR NIVELES</a:t>
            </a:r>
            <a:endParaRPr sz="2400" dirty="0"/>
          </a:p>
        </p:txBody>
      </p:sp>
      <p:sp>
        <p:nvSpPr>
          <p:cNvPr id="5" name="object 5"/>
          <p:cNvSpPr txBox="1"/>
          <p:nvPr/>
        </p:nvSpPr>
        <p:spPr>
          <a:xfrm>
            <a:off x="3810000" y="177800"/>
            <a:ext cx="5562600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47090" algn="l"/>
                <a:tab pos="3680460" algn="l"/>
              </a:tabLst>
            </a:pPr>
            <a:r>
              <a:rPr lang="es-ES" sz="2200" b="1" spc="195" dirty="0">
                <a:solidFill>
                  <a:srgbClr val="132247"/>
                </a:solidFill>
                <a:latin typeface="Helvetica"/>
                <a:cs typeface="Helvetica"/>
              </a:rPr>
              <a:t>PLAN DE COMPENSACIÓN DE ACN</a:t>
            </a:r>
            <a:endParaRPr lang="es-ES" sz="2200" dirty="0">
              <a:latin typeface="Helvetica"/>
              <a:cs typeface="Helvetic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20095" y="626541"/>
            <a:ext cx="11139805" cy="0"/>
          </a:xfrm>
          <a:custGeom>
            <a:avLst/>
            <a:gdLst/>
            <a:ahLst/>
            <a:cxnLst/>
            <a:rect l="l" t="t" r="r" b="b"/>
            <a:pathLst>
              <a:path w="11139805">
                <a:moveTo>
                  <a:pt x="0" y="0"/>
                </a:moveTo>
                <a:lnTo>
                  <a:pt x="11139716" y="0"/>
                </a:lnTo>
              </a:path>
            </a:pathLst>
          </a:custGeom>
          <a:ln w="6350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876634" y="1965994"/>
            <a:ext cx="635" cy="172085"/>
          </a:xfrm>
          <a:custGeom>
            <a:avLst/>
            <a:gdLst/>
            <a:ahLst/>
            <a:cxnLst/>
            <a:rect l="l" t="t" r="r" b="b"/>
            <a:pathLst>
              <a:path w="635" h="172085">
                <a:moveTo>
                  <a:pt x="0" y="0"/>
                </a:moveTo>
                <a:lnTo>
                  <a:pt x="76" y="171945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717712" y="2137943"/>
            <a:ext cx="318003" cy="3880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46001" y="2138121"/>
            <a:ext cx="317996" cy="388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09450" y="2138121"/>
            <a:ext cx="317995" cy="388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193800" y="2100579"/>
            <a:ext cx="1133475" cy="2832100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60"/>
              </a:spcBef>
              <a:tabLst>
                <a:tab pos="532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1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.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4%</a:t>
            </a:r>
            <a:endParaRPr sz="3200">
              <a:latin typeface="Helvetica"/>
              <a:cs typeface="Helvetica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  <a:tabLst>
                <a:tab pos="532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2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.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4%</a:t>
            </a:r>
            <a:endParaRPr sz="3200">
              <a:latin typeface="Helvetica"/>
              <a:cs typeface="Helvetica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  <a:tabLst>
                <a:tab pos="532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3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.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4%</a:t>
            </a:r>
            <a:endParaRPr sz="3200">
              <a:latin typeface="Helvetica"/>
              <a:cs typeface="Helvetica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  <a:tabLst>
                <a:tab pos="532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.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4%</a:t>
            </a:r>
            <a:endParaRPr sz="3200">
              <a:latin typeface="Helvetica"/>
              <a:cs typeface="Helvetica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  <a:tabLst>
                <a:tab pos="532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5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.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4%</a:t>
            </a:r>
            <a:endParaRPr sz="3200">
              <a:latin typeface="Helvetica"/>
              <a:cs typeface="Helvetic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91753" y="2216737"/>
            <a:ext cx="153670" cy="2627630"/>
          </a:xfrm>
          <a:custGeom>
            <a:avLst/>
            <a:gdLst/>
            <a:ahLst/>
            <a:cxnLst/>
            <a:rect l="l" t="t" r="r" b="b"/>
            <a:pathLst>
              <a:path w="153670" h="2627629">
                <a:moveTo>
                  <a:pt x="153365" y="2550896"/>
                </a:moveTo>
                <a:lnTo>
                  <a:pt x="0" y="2550896"/>
                </a:lnTo>
                <a:lnTo>
                  <a:pt x="76682" y="2627579"/>
                </a:lnTo>
                <a:lnTo>
                  <a:pt x="153365" y="2550896"/>
                </a:lnTo>
                <a:close/>
              </a:path>
              <a:path w="153670" h="2627629">
                <a:moveTo>
                  <a:pt x="115023" y="0"/>
                </a:moveTo>
                <a:lnTo>
                  <a:pt x="38341" y="0"/>
                </a:lnTo>
                <a:lnTo>
                  <a:pt x="38341" y="2550896"/>
                </a:lnTo>
                <a:lnTo>
                  <a:pt x="115023" y="2550896"/>
                </a:lnTo>
                <a:lnTo>
                  <a:pt x="115023" y="0"/>
                </a:lnTo>
                <a:close/>
              </a:path>
            </a:pathLst>
          </a:custGeom>
          <a:solidFill>
            <a:srgbClr val="1322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04800" y="1460500"/>
            <a:ext cx="247332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23925" algn="l"/>
              </a:tabLst>
            </a:pPr>
            <a:r>
              <a:rPr lang="es-ES" sz="3200" spc="-295" dirty="0">
                <a:solidFill>
                  <a:srgbClr val="3066BE"/>
                </a:solidFill>
                <a:latin typeface="Helvetica"/>
                <a:cs typeface="Helvetica"/>
              </a:rPr>
              <a:t>Tú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3%-20%</a:t>
            </a:r>
            <a:endParaRPr sz="3200" dirty="0">
              <a:latin typeface="Helvetica"/>
              <a:cs typeface="Helvetic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463520" y="1133043"/>
            <a:ext cx="491270" cy="69432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4546600" y="1460500"/>
            <a:ext cx="30797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FFFFFF"/>
                </a:solidFill>
                <a:latin typeface="Helvetica"/>
                <a:cs typeface="Helvetica"/>
              </a:rPr>
              <a:t>22</a:t>
            </a:r>
            <a:endParaRPr sz="2000">
              <a:latin typeface="Helvetica"/>
              <a:cs typeface="Helvetic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876634" y="1965994"/>
            <a:ext cx="1692275" cy="0"/>
          </a:xfrm>
          <a:custGeom>
            <a:avLst/>
            <a:gdLst/>
            <a:ahLst/>
            <a:cxnLst/>
            <a:rect l="l" t="t" r="r" b="b"/>
            <a:pathLst>
              <a:path w="1692275">
                <a:moveTo>
                  <a:pt x="0" y="0"/>
                </a:moveTo>
                <a:lnTo>
                  <a:pt x="1691741" y="0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568373" y="1965994"/>
            <a:ext cx="635" cy="172720"/>
          </a:xfrm>
          <a:custGeom>
            <a:avLst/>
            <a:gdLst/>
            <a:ahLst/>
            <a:cxnLst/>
            <a:rect l="l" t="t" r="r" b="b"/>
            <a:pathLst>
              <a:path w="635" h="172719">
                <a:moveTo>
                  <a:pt x="0" y="0"/>
                </a:moveTo>
                <a:lnTo>
                  <a:pt x="76" y="172123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560685" y="2747421"/>
            <a:ext cx="318003" cy="3880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439274" y="2743034"/>
            <a:ext cx="318002" cy="38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592553" y="2623814"/>
            <a:ext cx="568325" cy="0"/>
          </a:xfrm>
          <a:custGeom>
            <a:avLst/>
            <a:gdLst/>
            <a:ahLst/>
            <a:cxnLst/>
            <a:rect l="l" t="t" r="r" b="b"/>
            <a:pathLst>
              <a:path w="568325">
                <a:moveTo>
                  <a:pt x="568159" y="0"/>
                </a:moveTo>
                <a:lnTo>
                  <a:pt x="0" y="0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592559" y="2639616"/>
            <a:ext cx="0" cy="131445"/>
          </a:xfrm>
          <a:custGeom>
            <a:avLst/>
            <a:gdLst/>
            <a:ahLst/>
            <a:cxnLst/>
            <a:rect l="l" t="t" r="r" b="b"/>
            <a:pathLst>
              <a:path h="131444">
                <a:moveTo>
                  <a:pt x="0" y="0"/>
                </a:moveTo>
                <a:lnTo>
                  <a:pt x="0" y="131381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160713" y="2629446"/>
            <a:ext cx="0" cy="131445"/>
          </a:xfrm>
          <a:custGeom>
            <a:avLst/>
            <a:gdLst/>
            <a:ahLst/>
            <a:cxnLst/>
            <a:rect l="l" t="t" r="r" b="b"/>
            <a:pathLst>
              <a:path h="131444">
                <a:moveTo>
                  <a:pt x="0" y="0"/>
                </a:moveTo>
                <a:lnTo>
                  <a:pt x="0" y="131381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003549" y="2739605"/>
            <a:ext cx="318003" cy="3880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880058" y="2487302"/>
            <a:ext cx="0" cy="131445"/>
          </a:xfrm>
          <a:custGeom>
            <a:avLst/>
            <a:gdLst/>
            <a:ahLst/>
            <a:cxnLst/>
            <a:rect l="l" t="t" r="r" b="b"/>
            <a:pathLst>
              <a:path h="131444">
                <a:moveTo>
                  <a:pt x="0" y="0"/>
                </a:moveTo>
                <a:lnTo>
                  <a:pt x="0" y="131394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117821" y="2743034"/>
            <a:ext cx="318003" cy="38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271111" y="2623814"/>
            <a:ext cx="568325" cy="0"/>
          </a:xfrm>
          <a:custGeom>
            <a:avLst/>
            <a:gdLst/>
            <a:ahLst/>
            <a:cxnLst/>
            <a:rect l="l" t="t" r="r" b="b"/>
            <a:pathLst>
              <a:path w="568325">
                <a:moveTo>
                  <a:pt x="568147" y="0"/>
                </a:moveTo>
                <a:lnTo>
                  <a:pt x="0" y="0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271104" y="2639616"/>
            <a:ext cx="0" cy="131445"/>
          </a:xfrm>
          <a:custGeom>
            <a:avLst/>
            <a:gdLst/>
            <a:ahLst/>
            <a:cxnLst/>
            <a:rect l="l" t="t" r="r" b="b"/>
            <a:pathLst>
              <a:path h="131444">
                <a:moveTo>
                  <a:pt x="0" y="0"/>
                </a:moveTo>
                <a:lnTo>
                  <a:pt x="0" y="131381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839259" y="2629446"/>
            <a:ext cx="0" cy="131445"/>
          </a:xfrm>
          <a:custGeom>
            <a:avLst/>
            <a:gdLst/>
            <a:ahLst/>
            <a:cxnLst/>
            <a:rect l="l" t="t" r="r" b="b"/>
            <a:pathLst>
              <a:path h="131444">
                <a:moveTo>
                  <a:pt x="0" y="0"/>
                </a:moveTo>
                <a:lnTo>
                  <a:pt x="0" y="131381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682098" y="2739605"/>
            <a:ext cx="318003" cy="3880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558605" y="2487302"/>
            <a:ext cx="0" cy="131445"/>
          </a:xfrm>
          <a:custGeom>
            <a:avLst/>
            <a:gdLst/>
            <a:ahLst/>
            <a:cxnLst/>
            <a:rect l="l" t="t" r="r" b="b"/>
            <a:pathLst>
              <a:path h="131444">
                <a:moveTo>
                  <a:pt x="0" y="0"/>
                </a:moveTo>
                <a:lnTo>
                  <a:pt x="0" y="131394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4584700" y="2260600"/>
            <a:ext cx="2482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250" dirty="0">
                <a:solidFill>
                  <a:srgbClr val="FFFFFF"/>
                </a:solidFill>
                <a:latin typeface="Helvetica"/>
                <a:cs typeface="Helvetica"/>
              </a:rPr>
              <a:t>1</a:t>
            </a:r>
            <a:r>
              <a:rPr sz="1800" b="1" dirty="0">
                <a:solidFill>
                  <a:srgbClr val="FFFFFF"/>
                </a:solidFill>
                <a:latin typeface="Helvetica"/>
                <a:cs typeface="Helvetica"/>
              </a:rPr>
              <a:t>1</a:t>
            </a:r>
            <a:endParaRPr sz="1800">
              <a:latin typeface="Helvetica"/>
              <a:cs typeface="Helvetic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778449" y="2857474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Helvetica"/>
                <a:cs typeface="Helvetica"/>
              </a:rPr>
              <a:t>9</a:t>
            </a:r>
            <a:endParaRPr sz="1800">
              <a:latin typeface="Helvetica"/>
              <a:cs typeface="Helvetic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584700" y="2870276"/>
            <a:ext cx="2609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50" dirty="0">
                <a:solidFill>
                  <a:srgbClr val="FFFFFF"/>
                </a:solidFill>
                <a:latin typeface="Helvetica"/>
                <a:cs typeface="Helvetica"/>
              </a:rPr>
              <a:t>1</a:t>
            </a:r>
            <a:r>
              <a:rPr sz="1800" b="1" dirty="0">
                <a:solidFill>
                  <a:srgbClr val="FFFFFF"/>
                </a:solidFill>
                <a:latin typeface="Helvetica"/>
                <a:cs typeface="Helvetica"/>
              </a:rPr>
              <a:t>4</a:t>
            </a:r>
            <a:endParaRPr sz="1800">
              <a:latin typeface="Helvetica"/>
              <a:cs typeface="Helvetic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809974" y="2260600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Helvetica"/>
                <a:cs typeface="Helvetica"/>
              </a:rPr>
              <a:t>7</a:t>
            </a:r>
            <a:endParaRPr sz="1800">
              <a:latin typeface="Helvetica"/>
              <a:cs typeface="Helvetic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499100" y="2260600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Helvetica"/>
                <a:cs typeface="Helvetica"/>
              </a:rPr>
              <a:t>5</a:t>
            </a:r>
            <a:endParaRPr sz="1800">
              <a:latin typeface="Helvetica"/>
              <a:cs typeface="Helvetic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530625" y="2857474"/>
            <a:ext cx="7562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08000" algn="l"/>
              </a:tabLst>
            </a:pPr>
            <a:r>
              <a:rPr sz="1800" b="1" dirty="0">
                <a:solidFill>
                  <a:srgbClr val="FFFFFF"/>
                </a:solidFill>
                <a:latin typeface="Helvetica"/>
                <a:cs typeface="Helvetica"/>
              </a:rPr>
              <a:t>8	</a:t>
            </a:r>
            <a:r>
              <a:rPr sz="1800" b="1" spc="-150" dirty="0">
                <a:solidFill>
                  <a:srgbClr val="FFFFFF"/>
                </a:solidFill>
                <a:latin typeface="Helvetica"/>
                <a:cs typeface="Helvetica"/>
              </a:rPr>
              <a:t>1</a:t>
            </a:r>
            <a:r>
              <a:rPr sz="1800" b="1" dirty="0">
                <a:solidFill>
                  <a:srgbClr val="FFFFFF"/>
                </a:solidFill>
                <a:latin typeface="Helvetica"/>
                <a:cs typeface="Helvetica"/>
              </a:rPr>
              <a:t>7</a:t>
            </a:r>
            <a:endParaRPr sz="1800">
              <a:latin typeface="Helvetica"/>
              <a:cs typeface="Helvetic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219750" y="2857474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Helvetica"/>
                <a:cs typeface="Helvetica"/>
              </a:rPr>
              <a:t>1</a:t>
            </a:r>
            <a:endParaRPr sz="1800">
              <a:latin typeface="Helvetica"/>
              <a:cs typeface="Helvetica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2582993" y="2386942"/>
            <a:ext cx="740410" cy="0"/>
          </a:xfrm>
          <a:custGeom>
            <a:avLst/>
            <a:gdLst/>
            <a:ahLst/>
            <a:cxnLst/>
            <a:rect l="l" t="t" r="r" b="b"/>
            <a:pathLst>
              <a:path w="740410">
                <a:moveTo>
                  <a:pt x="0" y="0"/>
                </a:moveTo>
                <a:lnTo>
                  <a:pt x="720915" y="0"/>
                </a:lnTo>
                <a:lnTo>
                  <a:pt x="739965" y="0"/>
                </a:lnTo>
              </a:path>
            </a:pathLst>
          </a:custGeom>
          <a:ln w="38100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327195" y="2326878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0" y="0"/>
                </a:moveTo>
                <a:lnTo>
                  <a:pt x="0" y="120142"/>
                </a:lnTo>
                <a:lnTo>
                  <a:pt x="120142" y="60058"/>
                </a:lnTo>
                <a:lnTo>
                  <a:pt x="0" y="0"/>
                </a:lnTo>
                <a:close/>
              </a:path>
            </a:pathLst>
          </a:custGeom>
          <a:solidFill>
            <a:srgbClr val="8787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582993" y="2936055"/>
            <a:ext cx="561975" cy="0"/>
          </a:xfrm>
          <a:custGeom>
            <a:avLst/>
            <a:gdLst/>
            <a:ahLst/>
            <a:cxnLst/>
            <a:rect l="l" t="t" r="r" b="b"/>
            <a:pathLst>
              <a:path w="561975">
                <a:moveTo>
                  <a:pt x="0" y="0"/>
                </a:moveTo>
                <a:lnTo>
                  <a:pt x="542378" y="0"/>
                </a:lnTo>
                <a:lnTo>
                  <a:pt x="561428" y="0"/>
                </a:lnTo>
              </a:path>
            </a:pathLst>
          </a:custGeom>
          <a:ln w="38100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148651" y="2875992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0" y="0"/>
                </a:moveTo>
                <a:lnTo>
                  <a:pt x="0" y="120142"/>
                </a:lnTo>
                <a:lnTo>
                  <a:pt x="120142" y="60058"/>
                </a:lnTo>
                <a:lnTo>
                  <a:pt x="0" y="0"/>
                </a:lnTo>
                <a:close/>
              </a:path>
            </a:pathLst>
          </a:custGeom>
          <a:solidFill>
            <a:srgbClr val="8787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971408" y="1734679"/>
            <a:ext cx="1195705" cy="0"/>
          </a:xfrm>
          <a:custGeom>
            <a:avLst/>
            <a:gdLst/>
            <a:ahLst/>
            <a:cxnLst/>
            <a:rect l="l" t="t" r="r" b="b"/>
            <a:pathLst>
              <a:path w="1195704">
                <a:moveTo>
                  <a:pt x="0" y="0"/>
                </a:moveTo>
                <a:lnTo>
                  <a:pt x="1176235" y="0"/>
                </a:lnTo>
                <a:lnTo>
                  <a:pt x="1195285" y="0"/>
                </a:lnTo>
              </a:path>
            </a:pathLst>
          </a:custGeom>
          <a:ln w="38100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170932" y="1674601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0" y="0"/>
                </a:moveTo>
                <a:lnTo>
                  <a:pt x="0" y="120142"/>
                </a:lnTo>
                <a:lnTo>
                  <a:pt x="120142" y="60071"/>
                </a:lnTo>
                <a:lnTo>
                  <a:pt x="0" y="0"/>
                </a:lnTo>
                <a:close/>
              </a:path>
            </a:pathLst>
          </a:custGeom>
          <a:solidFill>
            <a:srgbClr val="8787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322639" y="1737258"/>
            <a:ext cx="2376805" cy="6985"/>
          </a:xfrm>
          <a:custGeom>
            <a:avLst/>
            <a:gdLst/>
            <a:ahLst/>
            <a:cxnLst/>
            <a:rect l="l" t="t" r="r" b="b"/>
            <a:pathLst>
              <a:path w="2376804" h="6985">
                <a:moveTo>
                  <a:pt x="-19050" y="3219"/>
                </a:moveTo>
                <a:lnTo>
                  <a:pt x="2395232" y="3219"/>
                </a:lnTo>
              </a:path>
            </a:pathLst>
          </a:custGeom>
          <a:ln w="44538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702901" y="1683642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317" y="0"/>
                </a:moveTo>
                <a:lnTo>
                  <a:pt x="0" y="120142"/>
                </a:lnTo>
                <a:lnTo>
                  <a:pt x="120294" y="60388"/>
                </a:lnTo>
                <a:lnTo>
                  <a:pt x="317" y="0"/>
                </a:lnTo>
                <a:close/>
              </a:path>
            </a:pathLst>
          </a:custGeom>
          <a:solidFill>
            <a:srgbClr val="8787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939723" y="2375929"/>
            <a:ext cx="1759585" cy="20320"/>
          </a:xfrm>
          <a:custGeom>
            <a:avLst/>
            <a:gdLst/>
            <a:ahLst/>
            <a:cxnLst/>
            <a:rect l="l" t="t" r="r" b="b"/>
            <a:pathLst>
              <a:path w="1759584" h="20319">
                <a:moveTo>
                  <a:pt x="0" y="0"/>
                </a:moveTo>
                <a:lnTo>
                  <a:pt x="1740065" y="19938"/>
                </a:lnTo>
                <a:lnTo>
                  <a:pt x="1759102" y="20167"/>
                </a:lnTo>
              </a:path>
            </a:pathLst>
          </a:custGeom>
          <a:ln w="38100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702372" y="2336068"/>
            <a:ext cx="121285" cy="120650"/>
          </a:xfrm>
          <a:custGeom>
            <a:avLst/>
            <a:gdLst/>
            <a:ahLst/>
            <a:cxnLst/>
            <a:rect l="l" t="t" r="r" b="b"/>
            <a:pathLst>
              <a:path w="121284" h="120650">
                <a:moveTo>
                  <a:pt x="1384" y="0"/>
                </a:moveTo>
                <a:lnTo>
                  <a:pt x="0" y="120142"/>
                </a:lnTo>
                <a:lnTo>
                  <a:pt x="120827" y="61455"/>
                </a:lnTo>
                <a:lnTo>
                  <a:pt x="1384" y="0"/>
                </a:lnTo>
                <a:close/>
              </a:path>
            </a:pathLst>
          </a:custGeom>
          <a:solidFill>
            <a:srgbClr val="8787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242403" y="2930339"/>
            <a:ext cx="1456690" cy="12065"/>
          </a:xfrm>
          <a:custGeom>
            <a:avLst/>
            <a:gdLst/>
            <a:ahLst/>
            <a:cxnLst/>
            <a:rect l="l" t="t" r="r" b="b"/>
            <a:pathLst>
              <a:path w="1456690" h="12064">
                <a:moveTo>
                  <a:pt x="-19050" y="5784"/>
                </a:moveTo>
                <a:lnTo>
                  <a:pt x="1475473" y="5784"/>
                </a:lnTo>
              </a:path>
            </a:pathLst>
          </a:custGeom>
          <a:ln w="49669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7702587" y="2881882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952" y="0"/>
                </a:moveTo>
                <a:lnTo>
                  <a:pt x="0" y="120129"/>
                </a:lnTo>
                <a:lnTo>
                  <a:pt x="120611" y="61023"/>
                </a:lnTo>
                <a:lnTo>
                  <a:pt x="952" y="0"/>
                </a:lnTo>
                <a:close/>
              </a:path>
            </a:pathLst>
          </a:custGeom>
          <a:solidFill>
            <a:srgbClr val="8787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8013805" y="1536700"/>
            <a:ext cx="4055183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_tradnl" sz="2000" b="1" spc="-5" dirty="0">
                <a:solidFill>
                  <a:srgbClr val="3066BE"/>
                </a:solidFill>
                <a:latin typeface="Helvetica"/>
                <a:cs typeface="Helvetica"/>
              </a:rPr>
              <a:t>Clientes que suman </a:t>
            </a:r>
            <a:r>
              <a:rPr lang="es-ES_tradnl" sz="2400" b="1" spc="-5" dirty="0">
                <a:solidFill>
                  <a:srgbClr val="3066BE"/>
                </a:solidFill>
                <a:latin typeface="Helvetica"/>
                <a:cs typeface="Helvetica"/>
              </a:rPr>
              <a:t>22</a:t>
            </a:r>
            <a:r>
              <a:rPr lang="es-ES_tradnl" sz="2400" b="1" spc="-195" dirty="0">
                <a:solidFill>
                  <a:srgbClr val="3066BE"/>
                </a:solidFill>
                <a:latin typeface="Helvetica"/>
                <a:cs typeface="Helvetica"/>
              </a:rPr>
              <a:t> </a:t>
            </a:r>
            <a:r>
              <a:rPr lang="es-ES_tradnl" sz="2000" b="1" dirty="0">
                <a:solidFill>
                  <a:srgbClr val="3066BE"/>
                </a:solidFill>
                <a:latin typeface="Helvetica"/>
                <a:cs typeface="Helvetica"/>
              </a:rPr>
              <a:t>servicios</a:t>
            </a:r>
            <a:endParaRPr lang="es-ES_tradnl" sz="2000" dirty="0">
              <a:latin typeface="Helvetica"/>
              <a:cs typeface="Helvetica"/>
            </a:endParaRPr>
          </a:p>
        </p:txBody>
      </p:sp>
      <p:sp>
        <p:nvSpPr>
          <p:cNvPr id="52" name="object 52"/>
          <p:cNvSpPr txBox="1">
            <a:spLocks noGrp="1"/>
          </p:cNvSpPr>
          <p:nvPr>
            <p:ph type="ftr" sz="quarter" idx="5"/>
          </p:nvPr>
        </p:nvSpPr>
        <p:spPr>
          <a:xfrm>
            <a:off x="673100" y="6150959"/>
            <a:ext cx="9730740" cy="5414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75"/>
              </a:lnSpc>
            </a:pPr>
            <a:r>
              <a:rPr lang="es-ES" spc="15" dirty="0"/>
              <a:t>Este ejemplo sólo se muestra para fines ilustrativos. No pretende representar resultados típicos. Menos del </a:t>
            </a:r>
            <a:r>
              <a:rPr lang="es-ES" spc="20" dirty="0"/>
              <a:t>5% de los IBO calificados alcanzan los requisitos para recibir comisiones a través de su 5to nivel. Mira el Plan de compensación de ACN para más detalles.</a:t>
            </a:r>
            <a:endParaRPr lang="es-ES" dirty="0"/>
          </a:p>
        </p:txBody>
      </p:sp>
      <p:sp>
        <p:nvSpPr>
          <p:cNvPr id="51" name="object 51"/>
          <p:cNvSpPr txBox="1"/>
          <p:nvPr/>
        </p:nvSpPr>
        <p:spPr>
          <a:xfrm>
            <a:off x="8013700" y="2029460"/>
            <a:ext cx="4055288" cy="9452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>
              <a:lnSpc>
                <a:spcPct val="149300"/>
              </a:lnSpc>
              <a:spcBef>
                <a:spcPts val="100"/>
              </a:spcBef>
            </a:pPr>
            <a:r>
              <a:rPr lang="es-ES_tradnl" sz="2000" b="1" spc="-5" dirty="0">
                <a:solidFill>
                  <a:srgbClr val="3066BE"/>
                </a:solidFill>
                <a:latin typeface="Helvetica"/>
                <a:cs typeface="Helvetica"/>
              </a:rPr>
              <a:t>Clientes que suman </a:t>
            </a:r>
            <a:r>
              <a:rPr lang="es-ES_tradnl" sz="2400" b="1" spc="-5" dirty="0">
                <a:solidFill>
                  <a:srgbClr val="3066BE"/>
                </a:solidFill>
                <a:latin typeface="Helvetica"/>
                <a:cs typeface="Helvetica"/>
              </a:rPr>
              <a:t>23</a:t>
            </a:r>
            <a:r>
              <a:rPr lang="es-ES_tradnl" sz="2400" b="1" spc="-195" dirty="0">
                <a:solidFill>
                  <a:srgbClr val="3066BE"/>
                </a:solidFill>
                <a:latin typeface="Helvetica"/>
                <a:cs typeface="Helvetica"/>
              </a:rPr>
              <a:t> </a:t>
            </a:r>
            <a:r>
              <a:rPr lang="es-ES_tradnl" sz="2000" b="1" dirty="0">
                <a:solidFill>
                  <a:srgbClr val="3066BE"/>
                </a:solidFill>
                <a:latin typeface="Helvetica"/>
                <a:cs typeface="Helvetica"/>
              </a:rPr>
              <a:t>servicios</a:t>
            </a:r>
            <a:endParaRPr lang="es-ES_tradnl" sz="2000" dirty="0">
              <a:latin typeface="Helvetica"/>
              <a:cs typeface="Helvetica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_tradnl" sz="2000" b="1" spc="-5" dirty="0">
                <a:solidFill>
                  <a:srgbClr val="3066BE"/>
                </a:solidFill>
                <a:latin typeface="Helvetica"/>
                <a:cs typeface="Helvetica"/>
              </a:rPr>
              <a:t>Clientes que suman </a:t>
            </a:r>
            <a:r>
              <a:rPr lang="es-ES_tradnl" sz="2400" b="1" spc="-5" dirty="0">
                <a:solidFill>
                  <a:srgbClr val="3066BE"/>
                </a:solidFill>
                <a:latin typeface="Helvetica"/>
                <a:cs typeface="Helvetica"/>
              </a:rPr>
              <a:t>49</a:t>
            </a:r>
            <a:r>
              <a:rPr lang="es-ES_tradnl" sz="2400" b="1" spc="-195" dirty="0">
                <a:solidFill>
                  <a:srgbClr val="3066BE"/>
                </a:solidFill>
                <a:latin typeface="Helvetica"/>
                <a:cs typeface="Helvetica"/>
              </a:rPr>
              <a:t> </a:t>
            </a:r>
            <a:r>
              <a:rPr lang="es-ES_tradnl" sz="2000" b="1" dirty="0">
                <a:solidFill>
                  <a:srgbClr val="3066BE"/>
                </a:solidFill>
                <a:latin typeface="Helvetica"/>
                <a:cs typeface="Helvetica"/>
              </a:rPr>
              <a:t>servicios</a:t>
            </a:r>
            <a:endParaRPr lang="es-ES_tradnl" sz="2000" dirty="0">
              <a:latin typeface="Helvetica"/>
              <a:cs typeface="Helvetica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703433" y="1777367"/>
            <a:ext cx="1905" cy="361315"/>
          </a:xfrm>
          <a:custGeom>
            <a:avLst/>
            <a:gdLst/>
            <a:ahLst/>
            <a:cxnLst/>
            <a:rect l="l" t="t" r="r" b="b"/>
            <a:pathLst>
              <a:path w="1904" h="361314">
                <a:moveTo>
                  <a:pt x="0" y="0"/>
                </a:moveTo>
                <a:lnTo>
                  <a:pt x="1574" y="360743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719687" y="2481783"/>
            <a:ext cx="0" cy="369570"/>
          </a:xfrm>
          <a:custGeom>
            <a:avLst/>
            <a:gdLst/>
            <a:ahLst/>
            <a:cxnLst/>
            <a:rect l="l" t="t" r="r" b="b"/>
            <a:pathLst>
              <a:path h="369569">
                <a:moveTo>
                  <a:pt x="0" y="0"/>
                </a:moveTo>
                <a:lnTo>
                  <a:pt x="0" y="369189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606800" y="660400"/>
            <a:ext cx="56134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2400" dirty="0">
                <a:solidFill>
                  <a:srgbClr val="61C7C5"/>
                </a:solidFill>
              </a:rPr>
              <a:t>INGRESO RESIDUAL POR NIVELES</a:t>
            </a:r>
            <a:endParaRPr sz="2400" dirty="0"/>
          </a:p>
        </p:txBody>
      </p:sp>
      <p:sp>
        <p:nvSpPr>
          <p:cNvPr id="5" name="object 5"/>
          <p:cNvSpPr txBox="1"/>
          <p:nvPr/>
        </p:nvSpPr>
        <p:spPr>
          <a:xfrm>
            <a:off x="3810000" y="177799"/>
            <a:ext cx="5562600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47090" algn="l"/>
                <a:tab pos="3680460" algn="l"/>
              </a:tabLst>
            </a:pPr>
            <a:r>
              <a:rPr lang="es-ES" sz="2200" b="1" spc="195" dirty="0">
                <a:solidFill>
                  <a:srgbClr val="132247"/>
                </a:solidFill>
                <a:latin typeface="Helvetica"/>
                <a:cs typeface="Helvetica"/>
              </a:rPr>
              <a:t>PLAN DE COMPENSACIÓN DE ACN</a:t>
            </a:r>
            <a:endParaRPr lang="es-ES" sz="2200" dirty="0">
              <a:latin typeface="Helvetica"/>
              <a:cs typeface="Helvetic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20095" y="626541"/>
            <a:ext cx="11139805" cy="0"/>
          </a:xfrm>
          <a:custGeom>
            <a:avLst/>
            <a:gdLst/>
            <a:ahLst/>
            <a:cxnLst/>
            <a:rect l="l" t="t" r="r" b="b"/>
            <a:pathLst>
              <a:path w="11139805">
                <a:moveTo>
                  <a:pt x="0" y="0"/>
                </a:moveTo>
                <a:lnTo>
                  <a:pt x="11139716" y="0"/>
                </a:lnTo>
              </a:path>
            </a:pathLst>
          </a:custGeom>
          <a:ln w="6350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876634" y="1965994"/>
            <a:ext cx="635" cy="172085"/>
          </a:xfrm>
          <a:custGeom>
            <a:avLst/>
            <a:gdLst/>
            <a:ahLst/>
            <a:cxnLst/>
            <a:rect l="l" t="t" r="r" b="b"/>
            <a:pathLst>
              <a:path w="635" h="172085">
                <a:moveTo>
                  <a:pt x="0" y="0"/>
                </a:moveTo>
                <a:lnTo>
                  <a:pt x="76" y="171945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717712" y="2137943"/>
            <a:ext cx="318003" cy="3880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46001" y="2138121"/>
            <a:ext cx="317996" cy="388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09450" y="2138121"/>
            <a:ext cx="317995" cy="388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193800" y="2100579"/>
            <a:ext cx="1133475" cy="2832100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60"/>
              </a:spcBef>
              <a:tabLst>
                <a:tab pos="532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1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.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4%</a:t>
            </a:r>
            <a:endParaRPr sz="3200">
              <a:latin typeface="Helvetica"/>
              <a:cs typeface="Helvetica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  <a:tabLst>
                <a:tab pos="532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2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.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4%</a:t>
            </a:r>
            <a:endParaRPr sz="3200">
              <a:latin typeface="Helvetica"/>
              <a:cs typeface="Helvetica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  <a:tabLst>
                <a:tab pos="532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3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.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4%</a:t>
            </a:r>
            <a:endParaRPr sz="3200">
              <a:latin typeface="Helvetica"/>
              <a:cs typeface="Helvetica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  <a:tabLst>
                <a:tab pos="532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.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4%</a:t>
            </a:r>
            <a:endParaRPr sz="3200">
              <a:latin typeface="Helvetica"/>
              <a:cs typeface="Helvetica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  <a:tabLst>
                <a:tab pos="532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5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.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4%</a:t>
            </a:r>
            <a:endParaRPr sz="3200">
              <a:latin typeface="Helvetica"/>
              <a:cs typeface="Helvetic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91752" y="2216737"/>
            <a:ext cx="153670" cy="2627630"/>
          </a:xfrm>
          <a:custGeom>
            <a:avLst/>
            <a:gdLst/>
            <a:ahLst/>
            <a:cxnLst/>
            <a:rect l="l" t="t" r="r" b="b"/>
            <a:pathLst>
              <a:path w="153670" h="2627629">
                <a:moveTo>
                  <a:pt x="153365" y="2550896"/>
                </a:moveTo>
                <a:lnTo>
                  <a:pt x="0" y="2550896"/>
                </a:lnTo>
                <a:lnTo>
                  <a:pt x="76682" y="2627579"/>
                </a:lnTo>
                <a:lnTo>
                  <a:pt x="153365" y="2550896"/>
                </a:lnTo>
                <a:close/>
              </a:path>
              <a:path w="153670" h="2627629">
                <a:moveTo>
                  <a:pt x="115023" y="0"/>
                </a:moveTo>
                <a:lnTo>
                  <a:pt x="38341" y="0"/>
                </a:lnTo>
                <a:lnTo>
                  <a:pt x="38341" y="2550896"/>
                </a:lnTo>
                <a:lnTo>
                  <a:pt x="115023" y="2550896"/>
                </a:lnTo>
                <a:lnTo>
                  <a:pt x="115023" y="0"/>
                </a:lnTo>
                <a:close/>
              </a:path>
            </a:pathLst>
          </a:custGeom>
          <a:solidFill>
            <a:srgbClr val="1322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04800" y="1460500"/>
            <a:ext cx="247332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23925" algn="l"/>
              </a:tabLst>
            </a:pPr>
            <a:r>
              <a:rPr lang="es-ES" sz="3200" spc="-295" dirty="0">
                <a:solidFill>
                  <a:srgbClr val="3066BE"/>
                </a:solidFill>
                <a:latin typeface="Helvetica"/>
                <a:cs typeface="Helvetica"/>
              </a:rPr>
              <a:t>Tú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3%-20%</a:t>
            </a:r>
            <a:endParaRPr sz="3200" dirty="0">
              <a:latin typeface="Helvetica"/>
              <a:cs typeface="Helvetic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463520" y="1133043"/>
            <a:ext cx="491270" cy="69432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4546600" y="1460500"/>
            <a:ext cx="30797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FFFFFF"/>
                </a:solidFill>
                <a:latin typeface="Helvetica"/>
                <a:cs typeface="Helvetica"/>
              </a:rPr>
              <a:t>22</a:t>
            </a:r>
            <a:endParaRPr sz="2000">
              <a:latin typeface="Helvetica"/>
              <a:cs typeface="Helvetic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876634" y="1965994"/>
            <a:ext cx="1692275" cy="0"/>
          </a:xfrm>
          <a:custGeom>
            <a:avLst/>
            <a:gdLst/>
            <a:ahLst/>
            <a:cxnLst/>
            <a:rect l="l" t="t" r="r" b="b"/>
            <a:pathLst>
              <a:path w="1692275">
                <a:moveTo>
                  <a:pt x="0" y="0"/>
                </a:moveTo>
                <a:lnTo>
                  <a:pt x="1691741" y="0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568373" y="1965994"/>
            <a:ext cx="635" cy="172720"/>
          </a:xfrm>
          <a:custGeom>
            <a:avLst/>
            <a:gdLst/>
            <a:ahLst/>
            <a:cxnLst/>
            <a:rect l="l" t="t" r="r" b="b"/>
            <a:pathLst>
              <a:path w="635" h="172719">
                <a:moveTo>
                  <a:pt x="0" y="0"/>
                </a:moveTo>
                <a:lnTo>
                  <a:pt x="76" y="172123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560685" y="2747421"/>
            <a:ext cx="318003" cy="3880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439274" y="2743034"/>
            <a:ext cx="318002" cy="38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592553" y="2623814"/>
            <a:ext cx="568325" cy="0"/>
          </a:xfrm>
          <a:custGeom>
            <a:avLst/>
            <a:gdLst/>
            <a:ahLst/>
            <a:cxnLst/>
            <a:rect l="l" t="t" r="r" b="b"/>
            <a:pathLst>
              <a:path w="568325">
                <a:moveTo>
                  <a:pt x="568159" y="0"/>
                </a:moveTo>
                <a:lnTo>
                  <a:pt x="0" y="0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592559" y="2639616"/>
            <a:ext cx="0" cy="131445"/>
          </a:xfrm>
          <a:custGeom>
            <a:avLst/>
            <a:gdLst/>
            <a:ahLst/>
            <a:cxnLst/>
            <a:rect l="l" t="t" r="r" b="b"/>
            <a:pathLst>
              <a:path h="131444">
                <a:moveTo>
                  <a:pt x="0" y="0"/>
                </a:moveTo>
                <a:lnTo>
                  <a:pt x="0" y="131381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160713" y="2629446"/>
            <a:ext cx="0" cy="131445"/>
          </a:xfrm>
          <a:custGeom>
            <a:avLst/>
            <a:gdLst/>
            <a:ahLst/>
            <a:cxnLst/>
            <a:rect l="l" t="t" r="r" b="b"/>
            <a:pathLst>
              <a:path h="131444">
                <a:moveTo>
                  <a:pt x="0" y="0"/>
                </a:moveTo>
                <a:lnTo>
                  <a:pt x="0" y="131381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003549" y="2739605"/>
            <a:ext cx="318003" cy="3880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880058" y="2487302"/>
            <a:ext cx="0" cy="131445"/>
          </a:xfrm>
          <a:custGeom>
            <a:avLst/>
            <a:gdLst/>
            <a:ahLst/>
            <a:cxnLst/>
            <a:rect l="l" t="t" r="r" b="b"/>
            <a:pathLst>
              <a:path h="131444">
                <a:moveTo>
                  <a:pt x="0" y="0"/>
                </a:moveTo>
                <a:lnTo>
                  <a:pt x="0" y="131394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117821" y="2743034"/>
            <a:ext cx="318003" cy="38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271111" y="2623814"/>
            <a:ext cx="568325" cy="0"/>
          </a:xfrm>
          <a:custGeom>
            <a:avLst/>
            <a:gdLst/>
            <a:ahLst/>
            <a:cxnLst/>
            <a:rect l="l" t="t" r="r" b="b"/>
            <a:pathLst>
              <a:path w="568325">
                <a:moveTo>
                  <a:pt x="568147" y="0"/>
                </a:moveTo>
                <a:lnTo>
                  <a:pt x="0" y="0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271104" y="2639616"/>
            <a:ext cx="0" cy="131445"/>
          </a:xfrm>
          <a:custGeom>
            <a:avLst/>
            <a:gdLst/>
            <a:ahLst/>
            <a:cxnLst/>
            <a:rect l="l" t="t" r="r" b="b"/>
            <a:pathLst>
              <a:path h="131444">
                <a:moveTo>
                  <a:pt x="0" y="0"/>
                </a:moveTo>
                <a:lnTo>
                  <a:pt x="0" y="131381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839259" y="2629446"/>
            <a:ext cx="0" cy="131445"/>
          </a:xfrm>
          <a:custGeom>
            <a:avLst/>
            <a:gdLst/>
            <a:ahLst/>
            <a:cxnLst/>
            <a:rect l="l" t="t" r="r" b="b"/>
            <a:pathLst>
              <a:path h="131444">
                <a:moveTo>
                  <a:pt x="0" y="0"/>
                </a:moveTo>
                <a:lnTo>
                  <a:pt x="0" y="131381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682098" y="2739605"/>
            <a:ext cx="318003" cy="3880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558605" y="2487302"/>
            <a:ext cx="0" cy="131445"/>
          </a:xfrm>
          <a:custGeom>
            <a:avLst/>
            <a:gdLst/>
            <a:ahLst/>
            <a:cxnLst/>
            <a:rect l="l" t="t" r="r" b="b"/>
            <a:pathLst>
              <a:path h="131444">
                <a:moveTo>
                  <a:pt x="0" y="0"/>
                </a:moveTo>
                <a:lnTo>
                  <a:pt x="0" y="131394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270959" y="3354019"/>
            <a:ext cx="318000" cy="38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424236" y="3234804"/>
            <a:ext cx="568325" cy="0"/>
          </a:xfrm>
          <a:custGeom>
            <a:avLst/>
            <a:gdLst/>
            <a:ahLst/>
            <a:cxnLst/>
            <a:rect l="l" t="t" r="r" b="b"/>
            <a:pathLst>
              <a:path w="568325">
                <a:moveTo>
                  <a:pt x="568159" y="0"/>
                </a:moveTo>
                <a:lnTo>
                  <a:pt x="0" y="0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424241" y="3250591"/>
            <a:ext cx="0" cy="131445"/>
          </a:xfrm>
          <a:custGeom>
            <a:avLst/>
            <a:gdLst/>
            <a:ahLst/>
            <a:cxnLst/>
            <a:rect l="l" t="t" r="r" b="b"/>
            <a:pathLst>
              <a:path h="131445">
                <a:moveTo>
                  <a:pt x="0" y="0"/>
                </a:moveTo>
                <a:lnTo>
                  <a:pt x="0" y="131394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992396" y="3240434"/>
            <a:ext cx="0" cy="131445"/>
          </a:xfrm>
          <a:custGeom>
            <a:avLst/>
            <a:gdLst/>
            <a:ahLst/>
            <a:cxnLst/>
            <a:rect l="l" t="t" r="r" b="b"/>
            <a:pathLst>
              <a:path h="131445">
                <a:moveTo>
                  <a:pt x="0" y="0"/>
                </a:moveTo>
                <a:lnTo>
                  <a:pt x="0" y="131381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835232" y="3350593"/>
            <a:ext cx="318003" cy="3880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711743" y="3098292"/>
            <a:ext cx="0" cy="131445"/>
          </a:xfrm>
          <a:custGeom>
            <a:avLst/>
            <a:gdLst/>
            <a:ahLst/>
            <a:cxnLst/>
            <a:rect l="l" t="t" r="r" b="b"/>
            <a:pathLst>
              <a:path h="131444">
                <a:moveTo>
                  <a:pt x="0" y="0"/>
                </a:moveTo>
                <a:lnTo>
                  <a:pt x="0" y="131381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403202" y="3354019"/>
            <a:ext cx="318003" cy="38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556479" y="3234804"/>
            <a:ext cx="568325" cy="0"/>
          </a:xfrm>
          <a:custGeom>
            <a:avLst/>
            <a:gdLst/>
            <a:ahLst/>
            <a:cxnLst/>
            <a:rect l="l" t="t" r="r" b="b"/>
            <a:pathLst>
              <a:path w="568325">
                <a:moveTo>
                  <a:pt x="568159" y="0"/>
                </a:moveTo>
                <a:lnTo>
                  <a:pt x="0" y="0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556486" y="3250591"/>
            <a:ext cx="0" cy="131445"/>
          </a:xfrm>
          <a:custGeom>
            <a:avLst/>
            <a:gdLst/>
            <a:ahLst/>
            <a:cxnLst/>
            <a:rect l="l" t="t" r="r" b="b"/>
            <a:pathLst>
              <a:path h="131445">
                <a:moveTo>
                  <a:pt x="0" y="0"/>
                </a:moveTo>
                <a:lnTo>
                  <a:pt x="0" y="131394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124639" y="3240434"/>
            <a:ext cx="0" cy="131445"/>
          </a:xfrm>
          <a:custGeom>
            <a:avLst/>
            <a:gdLst/>
            <a:ahLst/>
            <a:cxnLst/>
            <a:rect l="l" t="t" r="r" b="b"/>
            <a:pathLst>
              <a:path h="131445">
                <a:moveTo>
                  <a:pt x="0" y="0"/>
                </a:moveTo>
                <a:lnTo>
                  <a:pt x="0" y="131381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967478" y="3350593"/>
            <a:ext cx="318003" cy="3880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843987" y="3098292"/>
            <a:ext cx="0" cy="131445"/>
          </a:xfrm>
          <a:custGeom>
            <a:avLst/>
            <a:gdLst/>
            <a:ahLst/>
            <a:cxnLst/>
            <a:rect l="l" t="t" r="r" b="b"/>
            <a:pathLst>
              <a:path h="131444">
                <a:moveTo>
                  <a:pt x="0" y="0"/>
                </a:moveTo>
                <a:lnTo>
                  <a:pt x="0" y="131381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606341" y="3079614"/>
            <a:ext cx="0" cy="369570"/>
          </a:xfrm>
          <a:custGeom>
            <a:avLst/>
            <a:gdLst/>
            <a:ahLst/>
            <a:cxnLst/>
            <a:rect l="l" t="t" r="r" b="b"/>
            <a:pathLst>
              <a:path h="369570">
                <a:moveTo>
                  <a:pt x="0" y="0"/>
                </a:moveTo>
                <a:lnTo>
                  <a:pt x="0" y="369189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447338" y="3345269"/>
            <a:ext cx="317995" cy="38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4584700" y="2260600"/>
            <a:ext cx="2482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250" dirty="0">
                <a:solidFill>
                  <a:srgbClr val="FFFFFF"/>
                </a:solidFill>
                <a:latin typeface="Helvetica"/>
                <a:cs typeface="Helvetica"/>
              </a:rPr>
              <a:t>1</a:t>
            </a:r>
            <a:r>
              <a:rPr sz="1800" b="1" dirty="0">
                <a:solidFill>
                  <a:srgbClr val="FFFFFF"/>
                </a:solidFill>
                <a:latin typeface="Helvetica"/>
                <a:cs typeface="Helvetica"/>
              </a:rPr>
              <a:t>1</a:t>
            </a:r>
            <a:endParaRPr sz="1800">
              <a:latin typeface="Helvetica"/>
              <a:cs typeface="Helvetica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778449" y="2857474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Helvetica"/>
                <a:cs typeface="Helvetica"/>
              </a:rPr>
              <a:t>9</a:t>
            </a:r>
            <a:endParaRPr sz="1800">
              <a:latin typeface="Helvetica"/>
              <a:cs typeface="Helvetic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584700" y="2870276"/>
            <a:ext cx="2609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50" dirty="0">
                <a:solidFill>
                  <a:srgbClr val="FFFFFF"/>
                </a:solidFill>
                <a:latin typeface="Helvetica"/>
                <a:cs typeface="Helvetica"/>
              </a:rPr>
              <a:t>1</a:t>
            </a:r>
            <a:r>
              <a:rPr sz="1800" b="1" dirty="0">
                <a:solidFill>
                  <a:srgbClr val="FFFFFF"/>
                </a:solidFill>
                <a:latin typeface="Helvetica"/>
                <a:cs typeface="Helvetica"/>
              </a:rPr>
              <a:t>4</a:t>
            </a:r>
            <a:endParaRPr sz="1800">
              <a:latin typeface="Helvetica"/>
              <a:cs typeface="Helvetica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809974" y="2260600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Helvetica"/>
                <a:cs typeface="Helvetica"/>
              </a:rPr>
              <a:t>7</a:t>
            </a:r>
            <a:endParaRPr sz="1800">
              <a:latin typeface="Helvetica"/>
              <a:cs typeface="Helvetica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499100" y="2260600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Helvetica"/>
                <a:cs typeface="Helvetica"/>
              </a:rPr>
              <a:t>5</a:t>
            </a:r>
            <a:endParaRPr sz="1800">
              <a:latin typeface="Helvetica"/>
              <a:cs typeface="Helvetica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530625" y="2857474"/>
            <a:ext cx="7562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08000" algn="l"/>
              </a:tabLst>
            </a:pPr>
            <a:r>
              <a:rPr sz="1800" b="1" dirty="0">
                <a:solidFill>
                  <a:srgbClr val="FFFFFF"/>
                </a:solidFill>
                <a:latin typeface="Helvetica"/>
                <a:cs typeface="Helvetica"/>
              </a:rPr>
              <a:t>8	</a:t>
            </a:r>
            <a:r>
              <a:rPr sz="1800" b="1" spc="-150" dirty="0">
                <a:solidFill>
                  <a:srgbClr val="FFFFFF"/>
                </a:solidFill>
                <a:latin typeface="Helvetica"/>
                <a:cs typeface="Helvetica"/>
              </a:rPr>
              <a:t>1</a:t>
            </a:r>
            <a:r>
              <a:rPr sz="1800" b="1" dirty="0">
                <a:solidFill>
                  <a:srgbClr val="FFFFFF"/>
                </a:solidFill>
                <a:latin typeface="Helvetica"/>
                <a:cs typeface="Helvetica"/>
              </a:rPr>
              <a:t>7</a:t>
            </a:r>
            <a:endParaRPr sz="1800">
              <a:latin typeface="Helvetica"/>
              <a:cs typeface="Helvetica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219750" y="2857474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Helvetica"/>
                <a:cs typeface="Helvetica"/>
              </a:rPr>
              <a:t>1</a:t>
            </a:r>
            <a:endParaRPr sz="1800">
              <a:latin typeface="Helvetica"/>
              <a:cs typeface="Helvetica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2582993" y="2386942"/>
            <a:ext cx="740410" cy="0"/>
          </a:xfrm>
          <a:custGeom>
            <a:avLst/>
            <a:gdLst/>
            <a:ahLst/>
            <a:cxnLst/>
            <a:rect l="l" t="t" r="r" b="b"/>
            <a:pathLst>
              <a:path w="740410">
                <a:moveTo>
                  <a:pt x="0" y="0"/>
                </a:moveTo>
                <a:lnTo>
                  <a:pt x="720915" y="0"/>
                </a:lnTo>
                <a:lnTo>
                  <a:pt x="739965" y="0"/>
                </a:lnTo>
              </a:path>
            </a:pathLst>
          </a:custGeom>
          <a:ln w="38100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327195" y="2326878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0" y="0"/>
                </a:moveTo>
                <a:lnTo>
                  <a:pt x="0" y="120142"/>
                </a:lnTo>
                <a:lnTo>
                  <a:pt x="120142" y="60058"/>
                </a:lnTo>
                <a:lnTo>
                  <a:pt x="0" y="0"/>
                </a:lnTo>
                <a:close/>
              </a:path>
            </a:pathLst>
          </a:custGeom>
          <a:solidFill>
            <a:srgbClr val="8787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582993" y="2936055"/>
            <a:ext cx="561975" cy="0"/>
          </a:xfrm>
          <a:custGeom>
            <a:avLst/>
            <a:gdLst/>
            <a:ahLst/>
            <a:cxnLst/>
            <a:rect l="l" t="t" r="r" b="b"/>
            <a:pathLst>
              <a:path w="561975">
                <a:moveTo>
                  <a:pt x="0" y="0"/>
                </a:moveTo>
                <a:lnTo>
                  <a:pt x="542378" y="0"/>
                </a:lnTo>
                <a:lnTo>
                  <a:pt x="561428" y="0"/>
                </a:lnTo>
              </a:path>
            </a:pathLst>
          </a:custGeom>
          <a:ln w="38100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148651" y="2875992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0" y="0"/>
                </a:moveTo>
                <a:lnTo>
                  <a:pt x="0" y="120142"/>
                </a:lnTo>
                <a:lnTo>
                  <a:pt x="120142" y="60058"/>
                </a:lnTo>
                <a:lnTo>
                  <a:pt x="0" y="0"/>
                </a:lnTo>
                <a:close/>
              </a:path>
            </a:pathLst>
          </a:custGeom>
          <a:solidFill>
            <a:srgbClr val="8787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971408" y="1734679"/>
            <a:ext cx="1195705" cy="0"/>
          </a:xfrm>
          <a:custGeom>
            <a:avLst/>
            <a:gdLst/>
            <a:ahLst/>
            <a:cxnLst/>
            <a:rect l="l" t="t" r="r" b="b"/>
            <a:pathLst>
              <a:path w="1195704">
                <a:moveTo>
                  <a:pt x="0" y="0"/>
                </a:moveTo>
                <a:lnTo>
                  <a:pt x="1176235" y="0"/>
                </a:lnTo>
                <a:lnTo>
                  <a:pt x="1195285" y="0"/>
                </a:lnTo>
              </a:path>
            </a:pathLst>
          </a:custGeom>
          <a:ln w="38100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170932" y="1674601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0" y="0"/>
                </a:moveTo>
                <a:lnTo>
                  <a:pt x="0" y="120142"/>
                </a:lnTo>
                <a:lnTo>
                  <a:pt x="120142" y="60071"/>
                </a:lnTo>
                <a:lnTo>
                  <a:pt x="0" y="0"/>
                </a:lnTo>
                <a:close/>
              </a:path>
            </a:pathLst>
          </a:custGeom>
          <a:solidFill>
            <a:srgbClr val="8787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582993" y="3500052"/>
            <a:ext cx="561975" cy="0"/>
          </a:xfrm>
          <a:custGeom>
            <a:avLst/>
            <a:gdLst/>
            <a:ahLst/>
            <a:cxnLst/>
            <a:rect l="l" t="t" r="r" b="b"/>
            <a:pathLst>
              <a:path w="561975">
                <a:moveTo>
                  <a:pt x="0" y="0"/>
                </a:moveTo>
                <a:lnTo>
                  <a:pt x="542378" y="0"/>
                </a:lnTo>
                <a:lnTo>
                  <a:pt x="561428" y="0"/>
                </a:lnTo>
              </a:path>
            </a:pathLst>
          </a:custGeom>
          <a:ln w="38100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148647" y="3439976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0" y="0"/>
                </a:moveTo>
                <a:lnTo>
                  <a:pt x="0" y="120142"/>
                </a:lnTo>
                <a:lnTo>
                  <a:pt x="120142" y="60071"/>
                </a:lnTo>
                <a:lnTo>
                  <a:pt x="0" y="0"/>
                </a:lnTo>
                <a:close/>
              </a:path>
            </a:pathLst>
          </a:custGeom>
          <a:solidFill>
            <a:srgbClr val="8787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322639" y="1737258"/>
            <a:ext cx="2376805" cy="6985"/>
          </a:xfrm>
          <a:custGeom>
            <a:avLst/>
            <a:gdLst/>
            <a:ahLst/>
            <a:cxnLst/>
            <a:rect l="l" t="t" r="r" b="b"/>
            <a:pathLst>
              <a:path w="2376804" h="6985">
                <a:moveTo>
                  <a:pt x="-19050" y="3219"/>
                </a:moveTo>
                <a:lnTo>
                  <a:pt x="2395232" y="3219"/>
                </a:lnTo>
              </a:path>
            </a:pathLst>
          </a:custGeom>
          <a:ln w="44538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702901" y="1683642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317" y="0"/>
                </a:moveTo>
                <a:lnTo>
                  <a:pt x="0" y="120142"/>
                </a:lnTo>
                <a:lnTo>
                  <a:pt x="120294" y="60388"/>
                </a:lnTo>
                <a:lnTo>
                  <a:pt x="317" y="0"/>
                </a:lnTo>
                <a:close/>
              </a:path>
            </a:pathLst>
          </a:custGeom>
          <a:solidFill>
            <a:srgbClr val="8787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939723" y="2375929"/>
            <a:ext cx="1759585" cy="20320"/>
          </a:xfrm>
          <a:custGeom>
            <a:avLst/>
            <a:gdLst/>
            <a:ahLst/>
            <a:cxnLst/>
            <a:rect l="l" t="t" r="r" b="b"/>
            <a:pathLst>
              <a:path w="1759584" h="20319">
                <a:moveTo>
                  <a:pt x="0" y="0"/>
                </a:moveTo>
                <a:lnTo>
                  <a:pt x="1740065" y="19938"/>
                </a:lnTo>
                <a:lnTo>
                  <a:pt x="1759102" y="20167"/>
                </a:lnTo>
              </a:path>
            </a:pathLst>
          </a:custGeom>
          <a:ln w="38100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702372" y="2336068"/>
            <a:ext cx="121285" cy="120650"/>
          </a:xfrm>
          <a:custGeom>
            <a:avLst/>
            <a:gdLst/>
            <a:ahLst/>
            <a:cxnLst/>
            <a:rect l="l" t="t" r="r" b="b"/>
            <a:pathLst>
              <a:path w="121284" h="120650">
                <a:moveTo>
                  <a:pt x="1384" y="0"/>
                </a:moveTo>
                <a:lnTo>
                  <a:pt x="0" y="120142"/>
                </a:lnTo>
                <a:lnTo>
                  <a:pt x="120827" y="61455"/>
                </a:lnTo>
                <a:lnTo>
                  <a:pt x="1384" y="0"/>
                </a:lnTo>
                <a:close/>
              </a:path>
            </a:pathLst>
          </a:custGeom>
          <a:solidFill>
            <a:srgbClr val="8787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242403" y="2930339"/>
            <a:ext cx="1456690" cy="12065"/>
          </a:xfrm>
          <a:custGeom>
            <a:avLst/>
            <a:gdLst/>
            <a:ahLst/>
            <a:cxnLst/>
            <a:rect l="l" t="t" r="r" b="b"/>
            <a:pathLst>
              <a:path w="1456690" h="12064">
                <a:moveTo>
                  <a:pt x="-19050" y="5784"/>
                </a:moveTo>
                <a:lnTo>
                  <a:pt x="1475473" y="5784"/>
                </a:lnTo>
              </a:path>
            </a:pathLst>
          </a:custGeom>
          <a:ln w="49669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702587" y="2881882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952" y="0"/>
                </a:moveTo>
                <a:lnTo>
                  <a:pt x="0" y="120129"/>
                </a:lnTo>
                <a:lnTo>
                  <a:pt x="120611" y="61023"/>
                </a:lnTo>
                <a:lnTo>
                  <a:pt x="952" y="0"/>
                </a:lnTo>
                <a:close/>
              </a:path>
            </a:pathLst>
          </a:custGeom>
          <a:solidFill>
            <a:srgbClr val="8787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401318" y="3500052"/>
            <a:ext cx="1297940" cy="0"/>
          </a:xfrm>
          <a:custGeom>
            <a:avLst/>
            <a:gdLst/>
            <a:ahLst/>
            <a:cxnLst/>
            <a:rect l="l" t="t" r="r" b="b"/>
            <a:pathLst>
              <a:path w="1297940">
                <a:moveTo>
                  <a:pt x="0" y="0"/>
                </a:moveTo>
                <a:lnTo>
                  <a:pt x="1278458" y="0"/>
                </a:lnTo>
                <a:lnTo>
                  <a:pt x="1297508" y="0"/>
                </a:lnTo>
              </a:path>
            </a:pathLst>
          </a:custGeom>
          <a:ln w="38100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7703057" y="3439976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0" y="0"/>
                </a:moveTo>
                <a:lnTo>
                  <a:pt x="0" y="120142"/>
                </a:lnTo>
                <a:lnTo>
                  <a:pt x="120142" y="60071"/>
                </a:lnTo>
                <a:lnTo>
                  <a:pt x="0" y="0"/>
                </a:lnTo>
                <a:close/>
              </a:path>
            </a:pathLst>
          </a:custGeom>
          <a:solidFill>
            <a:srgbClr val="8787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8013805" y="1536700"/>
            <a:ext cx="4092997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_tradnl" sz="2000" b="1" spc="-5">
                <a:solidFill>
                  <a:srgbClr val="3066BE"/>
                </a:solidFill>
                <a:latin typeface="Helvetica"/>
                <a:cs typeface="Helvetica"/>
              </a:rPr>
              <a:t>Clientes que suman </a:t>
            </a:r>
            <a:r>
              <a:rPr lang="es-ES_tradnl" sz="2400" b="1" spc="-5">
                <a:solidFill>
                  <a:srgbClr val="3066BE"/>
                </a:solidFill>
                <a:latin typeface="Helvetica"/>
                <a:cs typeface="Helvetica"/>
              </a:rPr>
              <a:t>22</a:t>
            </a:r>
            <a:r>
              <a:rPr lang="es-ES_tradnl" sz="2400" b="1" spc="-195">
                <a:solidFill>
                  <a:srgbClr val="3066BE"/>
                </a:solidFill>
                <a:latin typeface="Helvetica"/>
                <a:cs typeface="Helvetica"/>
              </a:rPr>
              <a:t> </a:t>
            </a:r>
            <a:r>
              <a:rPr lang="es-ES_tradnl" sz="2000" b="1">
                <a:solidFill>
                  <a:srgbClr val="3066BE"/>
                </a:solidFill>
                <a:latin typeface="Helvetica"/>
                <a:cs typeface="Helvetica"/>
              </a:rPr>
              <a:t>servicios</a:t>
            </a:r>
            <a:endParaRPr lang="es-ES_tradnl" sz="2000" dirty="0">
              <a:latin typeface="Helvetica"/>
              <a:cs typeface="Helvetica"/>
            </a:endParaRPr>
          </a:p>
        </p:txBody>
      </p:sp>
      <p:sp>
        <p:nvSpPr>
          <p:cNvPr id="70" name="object 70"/>
          <p:cNvSpPr txBox="1">
            <a:spLocks noGrp="1"/>
          </p:cNvSpPr>
          <p:nvPr>
            <p:ph type="ftr" sz="quarter" idx="5"/>
          </p:nvPr>
        </p:nvSpPr>
        <p:spPr>
          <a:xfrm>
            <a:off x="673100" y="6150959"/>
            <a:ext cx="9730740" cy="5414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75"/>
              </a:lnSpc>
            </a:pPr>
            <a:r>
              <a:rPr lang="es-ES" spc="15" dirty="0"/>
              <a:t>Este ejemplo sólo se muestra para fines ilustrativos. No pretende representar resultados típicos. Menos del </a:t>
            </a:r>
            <a:r>
              <a:rPr lang="es-ES" spc="20" dirty="0"/>
              <a:t>5% de los IBO calificados alcanzan los requisitos para recibir comisiones a través de su 5to nivel. Mira el Plan de compensación de ACN para más detalles.</a:t>
            </a:r>
            <a:endParaRPr lang="es-ES" dirty="0"/>
          </a:p>
        </p:txBody>
      </p:sp>
      <p:sp>
        <p:nvSpPr>
          <p:cNvPr id="69" name="object 69"/>
          <p:cNvSpPr txBox="1"/>
          <p:nvPr/>
        </p:nvSpPr>
        <p:spPr>
          <a:xfrm>
            <a:off x="8013700" y="2029459"/>
            <a:ext cx="4093102" cy="1710405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2700" marR="5080" indent="-635" algn="just">
              <a:lnSpc>
                <a:spcPct val="147600"/>
              </a:lnSpc>
              <a:spcBef>
                <a:spcPts val="150"/>
              </a:spcBef>
            </a:pPr>
            <a:r>
              <a:rPr lang="es-ES_tradnl" sz="2000" b="1" spc="-5" dirty="0">
                <a:solidFill>
                  <a:srgbClr val="3066BE"/>
                </a:solidFill>
                <a:latin typeface="Helvetica"/>
                <a:cs typeface="Helvetica"/>
              </a:rPr>
              <a:t>Clientes que suman </a:t>
            </a:r>
            <a:r>
              <a:rPr lang="es-ES_tradnl" sz="2400" b="1" spc="-5" dirty="0">
                <a:solidFill>
                  <a:srgbClr val="3066BE"/>
                </a:solidFill>
                <a:latin typeface="Helvetica"/>
                <a:cs typeface="Helvetica"/>
              </a:rPr>
              <a:t>23</a:t>
            </a:r>
            <a:r>
              <a:rPr lang="es-ES_tradnl" sz="2400" b="1" spc="-195" dirty="0">
                <a:solidFill>
                  <a:srgbClr val="3066BE"/>
                </a:solidFill>
                <a:latin typeface="Helvetica"/>
                <a:cs typeface="Helvetica"/>
              </a:rPr>
              <a:t> </a:t>
            </a:r>
            <a:r>
              <a:rPr lang="es-ES_tradnl" sz="2000" b="1" dirty="0">
                <a:solidFill>
                  <a:srgbClr val="3066BE"/>
                </a:solidFill>
                <a:latin typeface="Helvetica"/>
                <a:cs typeface="Helvetica"/>
              </a:rPr>
              <a:t>servicios</a:t>
            </a:r>
            <a:endParaRPr lang="es-ES_tradnl" sz="2000" dirty="0">
              <a:latin typeface="Helvetica"/>
              <a:cs typeface="Helvetica"/>
            </a:endParaRPr>
          </a:p>
          <a:p>
            <a:pPr marL="12700" marR="5080" indent="-635" algn="just">
              <a:lnSpc>
                <a:spcPct val="147600"/>
              </a:lnSpc>
              <a:spcBef>
                <a:spcPts val="150"/>
              </a:spcBef>
            </a:pPr>
            <a:r>
              <a:rPr lang="es-ES_tradnl" sz="2000" b="1" spc="-5" dirty="0">
                <a:solidFill>
                  <a:srgbClr val="3066BE"/>
                </a:solidFill>
                <a:latin typeface="Helvetica"/>
                <a:cs typeface="Helvetica"/>
              </a:rPr>
              <a:t>Clientes que suman </a:t>
            </a:r>
            <a:r>
              <a:rPr lang="es-ES_tradnl" sz="2400" b="1" spc="-5" dirty="0">
                <a:solidFill>
                  <a:srgbClr val="3066BE"/>
                </a:solidFill>
                <a:latin typeface="Helvetica"/>
                <a:cs typeface="Helvetica"/>
              </a:rPr>
              <a:t>49</a:t>
            </a:r>
            <a:r>
              <a:rPr lang="es-ES_tradnl" sz="2400" b="1" spc="-195" dirty="0">
                <a:solidFill>
                  <a:srgbClr val="3066BE"/>
                </a:solidFill>
                <a:latin typeface="Helvetica"/>
                <a:cs typeface="Helvetica"/>
              </a:rPr>
              <a:t> </a:t>
            </a:r>
            <a:r>
              <a:rPr lang="es-ES_tradnl" sz="2000" b="1" dirty="0">
                <a:solidFill>
                  <a:srgbClr val="3066BE"/>
                </a:solidFill>
                <a:latin typeface="Helvetica"/>
                <a:cs typeface="Helvetica"/>
              </a:rPr>
              <a:t>servicios</a:t>
            </a:r>
            <a:endParaRPr lang="es-ES_tradnl" sz="2000" dirty="0">
              <a:latin typeface="Helvetica"/>
              <a:cs typeface="Helvetica"/>
            </a:endParaRPr>
          </a:p>
          <a:p>
            <a:pPr marL="12700" marR="5080" indent="-635" algn="just">
              <a:lnSpc>
                <a:spcPct val="147600"/>
              </a:lnSpc>
              <a:spcBef>
                <a:spcPts val="150"/>
              </a:spcBef>
            </a:pPr>
            <a:r>
              <a:rPr sz="2400" b="1" dirty="0">
                <a:solidFill>
                  <a:srgbClr val="61C7C5"/>
                </a:solidFill>
                <a:latin typeface="Helvetica"/>
                <a:cs typeface="Helvetica"/>
              </a:rPr>
              <a:t>5</a:t>
            </a:r>
            <a:r>
              <a:rPr sz="2400" b="1" spc="-10" dirty="0">
                <a:solidFill>
                  <a:srgbClr val="61C7C5"/>
                </a:solidFill>
                <a:latin typeface="Helvetica"/>
                <a:cs typeface="Helvetica"/>
              </a:rPr>
              <a:t> </a:t>
            </a:r>
            <a:r>
              <a:rPr sz="2400" b="1" dirty="0">
                <a:solidFill>
                  <a:srgbClr val="61C7C5"/>
                </a:solidFill>
                <a:latin typeface="Helvetica"/>
                <a:cs typeface="Helvetica"/>
              </a:rPr>
              <a:t>IBO</a:t>
            </a:r>
            <a:endParaRPr sz="2400" dirty="0">
              <a:latin typeface="Helvetica"/>
              <a:cs typeface="Helvetic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10000" y="177800"/>
            <a:ext cx="5943600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47090" algn="l"/>
                <a:tab pos="3680460" algn="l"/>
              </a:tabLst>
            </a:pPr>
            <a:r>
              <a:rPr lang="es-ES" sz="2200" b="1" spc="195" dirty="0">
                <a:solidFill>
                  <a:srgbClr val="132247"/>
                </a:solidFill>
                <a:latin typeface="Helvetica"/>
                <a:cs typeface="Helvetica"/>
              </a:rPr>
              <a:t>PLAN DE COMPENSACIÓN DE ACN</a:t>
            </a:r>
            <a:endParaRPr lang="es-ES" sz="2200" dirty="0">
              <a:latin typeface="Helvetica"/>
              <a:cs typeface="Helvetic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20091" y="626541"/>
            <a:ext cx="11139805" cy="0"/>
          </a:xfrm>
          <a:custGeom>
            <a:avLst/>
            <a:gdLst/>
            <a:ahLst/>
            <a:cxnLst/>
            <a:rect l="l" t="t" r="r" b="b"/>
            <a:pathLst>
              <a:path w="11139805">
                <a:moveTo>
                  <a:pt x="0" y="0"/>
                </a:moveTo>
                <a:lnTo>
                  <a:pt x="11139728" y="0"/>
                </a:lnTo>
              </a:path>
            </a:pathLst>
          </a:custGeom>
          <a:ln w="6350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933700" y="1016000"/>
            <a:ext cx="8039100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_tradnl" sz="4200"/>
              <a:t>Plan de compensación de ACN</a:t>
            </a:r>
            <a:endParaRPr sz="4200" dirty="0"/>
          </a:p>
        </p:txBody>
      </p:sp>
      <p:sp>
        <p:nvSpPr>
          <p:cNvPr id="5" name="object 5"/>
          <p:cNvSpPr/>
          <p:nvPr/>
        </p:nvSpPr>
        <p:spPr>
          <a:xfrm>
            <a:off x="1985545" y="2042123"/>
            <a:ext cx="318770" cy="367665"/>
          </a:xfrm>
          <a:custGeom>
            <a:avLst/>
            <a:gdLst/>
            <a:ahLst/>
            <a:cxnLst/>
            <a:rect l="l" t="t" r="r" b="b"/>
            <a:pathLst>
              <a:path w="318769" h="367664">
                <a:moveTo>
                  <a:pt x="36525" y="174853"/>
                </a:moveTo>
                <a:lnTo>
                  <a:pt x="27892" y="175867"/>
                </a:lnTo>
                <a:lnTo>
                  <a:pt x="18929" y="178909"/>
                </a:lnTo>
                <a:lnTo>
                  <a:pt x="9632" y="183977"/>
                </a:lnTo>
                <a:lnTo>
                  <a:pt x="0" y="191071"/>
                </a:lnTo>
                <a:lnTo>
                  <a:pt x="17001" y="208223"/>
                </a:lnTo>
                <a:lnTo>
                  <a:pt x="33675" y="227523"/>
                </a:lnTo>
                <a:lnTo>
                  <a:pt x="66027" y="272567"/>
                </a:lnTo>
                <a:lnTo>
                  <a:pt x="88519" y="307390"/>
                </a:lnTo>
                <a:lnTo>
                  <a:pt x="112502" y="348160"/>
                </a:lnTo>
                <a:lnTo>
                  <a:pt x="123101" y="367131"/>
                </a:lnTo>
                <a:lnTo>
                  <a:pt x="145836" y="301685"/>
                </a:lnTo>
                <a:lnTo>
                  <a:pt x="165543" y="248145"/>
                </a:lnTo>
                <a:lnTo>
                  <a:pt x="114388" y="248145"/>
                </a:lnTo>
                <a:lnTo>
                  <a:pt x="102588" y="228457"/>
                </a:lnTo>
                <a:lnTo>
                  <a:pt x="73520" y="190106"/>
                </a:lnTo>
                <a:lnTo>
                  <a:pt x="46631" y="175806"/>
                </a:lnTo>
                <a:lnTo>
                  <a:pt x="36525" y="174853"/>
                </a:lnTo>
                <a:close/>
              </a:path>
              <a:path w="318769" h="367664">
                <a:moveTo>
                  <a:pt x="278130" y="0"/>
                </a:moveTo>
                <a:lnTo>
                  <a:pt x="238557" y="8642"/>
                </a:lnTo>
                <a:lnTo>
                  <a:pt x="208384" y="38003"/>
                </a:lnTo>
                <a:lnTo>
                  <a:pt x="185737" y="75222"/>
                </a:lnTo>
                <a:lnTo>
                  <a:pt x="165041" y="116684"/>
                </a:lnTo>
                <a:lnTo>
                  <a:pt x="146253" y="159326"/>
                </a:lnTo>
                <a:lnTo>
                  <a:pt x="129369" y="203147"/>
                </a:lnTo>
                <a:lnTo>
                  <a:pt x="114388" y="248145"/>
                </a:lnTo>
                <a:lnTo>
                  <a:pt x="165543" y="248145"/>
                </a:lnTo>
                <a:lnTo>
                  <a:pt x="166828" y="244654"/>
                </a:lnTo>
                <a:lnTo>
                  <a:pt x="186078" y="196040"/>
                </a:lnTo>
                <a:lnTo>
                  <a:pt x="203586" y="155844"/>
                </a:lnTo>
                <a:lnTo>
                  <a:pt x="239533" y="90783"/>
                </a:lnTo>
                <a:lnTo>
                  <a:pt x="262826" y="59858"/>
                </a:lnTo>
                <a:lnTo>
                  <a:pt x="289234" y="31290"/>
                </a:lnTo>
                <a:lnTo>
                  <a:pt x="318757" y="5080"/>
                </a:lnTo>
                <a:lnTo>
                  <a:pt x="307144" y="2861"/>
                </a:lnTo>
                <a:lnTo>
                  <a:pt x="296500" y="1273"/>
                </a:lnTo>
                <a:lnTo>
                  <a:pt x="286828" y="318"/>
                </a:lnTo>
                <a:lnTo>
                  <a:pt x="278130" y="0"/>
                </a:lnTo>
                <a:close/>
              </a:path>
            </a:pathLst>
          </a:custGeom>
          <a:solidFill>
            <a:srgbClr val="3066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985545" y="2575523"/>
            <a:ext cx="318770" cy="367665"/>
          </a:xfrm>
          <a:custGeom>
            <a:avLst/>
            <a:gdLst/>
            <a:ahLst/>
            <a:cxnLst/>
            <a:rect l="l" t="t" r="r" b="b"/>
            <a:pathLst>
              <a:path w="318769" h="367664">
                <a:moveTo>
                  <a:pt x="36525" y="174853"/>
                </a:moveTo>
                <a:lnTo>
                  <a:pt x="27892" y="175867"/>
                </a:lnTo>
                <a:lnTo>
                  <a:pt x="18929" y="178909"/>
                </a:lnTo>
                <a:lnTo>
                  <a:pt x="9632" y="183977"/>
                </a:lnTo>
                <a:lnTo>
                  <a:pt x="0" y="191071"/>
                </a:lnTo>
                <a:lnTo>
                  <a:pt x="17001" y="208223"/>
                </a:lnTo>
                <a:lnTo>
                  <a:pt x="33675" y="227523"/>
                </a:lnTo>
                <a:lnTo>
                  <a:pt x="66027" y="272567"/>
                </a:lnTo>
                <a:lnTo>
                  <a:pt x="88519" y="307390"/>
                </a:lnTo>
                <a:lnTo>
                  <a:pt x="112502" y="348160"/>
                </a:lnTo>
                <a:lnTo>
                  <a:pt x="123101" y="367131"/>
                </a:lnTo>
                <a:lnTo>
                  <a:pt x="145836" y="301685"/>
                </a:lnTo>
                <a:lnTo>
                  <a:pt x="165543" y="248145"/>
                </a:lnTo>
                <a:lnTo>
                  <a:pt x="114388" y="248145"/>
                </a:lnTo>
                <a:lnTo>
                  <a:pt x="102588" y="228457"/>
                </a:lnTo>
                <a:lnTo>
                  <a:pt x="73520" y="190106"/>
                </a:lnTo>
                <a:lnTo>
                  <a:pt x="46631" y="175806"/>
                </a:lnTo>
                <a:lnTo>
                  <a:pt x="36525" y="174853"/>
                </a:lnTo>
                <a:close/>
              </a:path>
              <a:path w="318769" h="367664">
                <a:moveTo>
                  <a:pt x="278130" y="0"/>
                </a:moveTo>
                <a:lnTo>
                  <a:pt x="238557" y="8642"/>
                </a:lnTo>
                <a:lnTo>
                  <a:pt x="208384" y="38003"/>
                </a:lnTo>
                <a:lnTo>
                  <a:pt x="185737" y="75222"/>
                </a:lnTo>
                <a:lnTo>
                  <a:pt x="165041" y="116684"/>
                </a:lnTo>
                <a:lnTo>
                  <a:pt x="146253" y="159326"/>
                </a:lnTo>
                <a:lnTo>
                  <a:pt x="129369" y="203147"/>
                </a:lnTo>
                <a:lnTo>
                  <a:pt x="114388" y="248145"/>
                </a:lnTo>
                <a:lnTo>
                  <a:pt x="165543" y="248145"/>
                </a:lnTo>
                <a:lnTo>
                  <a:pt x="166828" y="244654"/>
                </a:lnTo>
                <a:lnTo>
                  <a:pt x="186078" y="196040"/>
                </a:lnTo>
                <a:lnTo>
                  <a:pt x="203586" y="155844"/>
                </a:lnTo>
                <a:lnTo>
                  <a:pt x="239533" y="90783"/>
                </a:lnTo>
                <a:lnTo>
                  <a:pt x="262826" y="59858"/>
                </a:lnTo>
                <a:lnTo>
                  <a:pt x="289234" y="31290"/>
                </a:lnTo>
                <a:lnTo>
                  <a:pt x="318757" y="5080"/>
                </a:lnTo>
                <a:lnTo>
                  <a:pt x="307144" y="2861"/>
                </a:lnTo>
                <a:lnTo>
                  <a:pt x="296500" y="1273"/>
                </a:lnTo>
                <a:lnTo>
                  <a:pt x="286828" y="318"/>
                </a:lnTo>
                <a:lnTo>
                  <a:pt x="278130" y="0"/>
                </a:lnTo>
                <a:close/>
              </a:path>
            </a:pathLst>
          </a:custGeom>
          <a:solidFill>
            <a:srgbClr val="3066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985545" y="3121623"/>
            <a:ext cx="318770" cy="367665"/>
          </a:xfrm>
          <a:custGeom>
            <a:avLst/>
            <a:gdLst/>
            <a:ahLst/>
            <a:cxnLst/>
            <a:rect l="l" t="t" r="r" b="b"/>
            <a:pathLst>
              <a:path w="318769" h="367664">
                <a:moveTo>
                  <a:pt x="36525" y="174853"/>
                </a:moveTo>
                <a:lnTo>
                  <a:pt x="27892" y="175867"/>
                </a:lnTo>
                <a:lnTo>
                  <a:pt x="18929" y="178909"/>
                </a:lnTo>
                <a:lnTo>
                  <a:pt x="9632" y="183977"/>
                </a:lnTo>
                <a:lnTo>
                  <a:pt x="0" y="191071"/>
                </a:lnTo>
                <a:lnTo>
                  <a:pt x="17001" y="208223"/>
                </a:lnTo>
                <a:lnTo>
                  <a:pt x="33675" y="227523"/>
                </a:lnTo>
                <a:lnTo>
                  <a:pt x="66027" y="272567"/>
                </a:lnTo>
                <a:lnTo>
                  <a:pt x="88519" y="307390"/>
                </a:lnTo>
                <a:lnTo>
                  <a:pt x="112502" y="348160"/>
                </a:lnTo>
                <a:lnTo>
                  <a:pt x="123101" y="367131"/>
                </a:lnTo>
                <a:lnTo>
                  <a:pt x="145836" y="301685"/>
                </a:lnTo>
                <a:lnTo>
                  <a:pt x="165543" y="248145"/>
                </a:lnTo>
                <a:lnTo>
                  <a:pt x="114388" y="248145"/>
                </a:lnTo>
                <a:lnTo>
                  <a:pt x="102588" y="228457"/>
                </a:lnTo>
                <a:lnTo>
                  <a:pt x="73520" y="190106"/>
                </a:lnTo>
                <a:lnTo>
                  <a:pt x="46631" y="175806"/>
                </a:lnTo>
                <a:lnTo>
                  <a:pt x="36525" y="174853"/>
                </a:lnTo>
                <a:close/>
              </a:path>
              <a:path w="318769" h="367664">
                <a:moveTo>
                  <a:pt x="278130" y="0"/>
                </a:moveTo>
                <a:lnTo>
                  <a:pt x="238557" y="8642"/>
                </a:lnTo>
                <a:lnTo>
                  <a:pt x="208384" y="38003"/>
                </a:lnTo>
                <a:lnTo>
                  <a:pt x="185737" y="75222"/>
                </a:lnTo>
                <a:lnTo>
                  <a:pt x="165041" y="116684"/>
                </a:lnTo>
                <a:lnTo>
                  <a:pt x="146253" y="159326"/>
                </a:lnTo>
                <a:lnTo>
                  <a:pt x="129369" y="203147"/>
                </a:lnTo>
                <a:lnTo>
                  <a:pt x="114388" y="248145"/>
                </a:lnTo>
                <a:lnTo>
                  <a:pt x="165543" y="248145"/>
                </a:lnTo>
                <a:lnTo>
                  <a:pt x="166828" y="244654"/>
                </a:lnTo>
                <a:lnTo>
                  <a:pt x="186078" y="196040"/>
                </a:lnTo>
                <a:lnTo>
                  <a:pt x="203586" y="155844"/>
                </a:lnTo>
                <a:lnTo>
                  <a:pt x="239533" y="90783"/>
                </a:lnTo>
                <a:lnTo>
                  <a:pt x="262826" y="59858"/>
                </a:lnTo>
                <a:lnTo>
                  <a:pt x="289234" y="31290"/>
                </a:lnTo>
                <a:lnTo>
                  <a:pt x="318757" y="5080"/>
                </a:lnTo>
                <a:lnTo>
                  <a:pt x="307144" y="2861"/>
                </a:lnTo>
                <a:lnTo>
                  <a:pt x="296500" y="1273"/>
                </a:lnTo>
                <a:lnTo>
                  <a:pt x="286828" y="318"/>
                </a:lnTo>
                <a:lnTo>
                  <a:pt x="278130" y="0"/>
                </a:lnTo>
                <a:close/>
              </a:path>
            </a:pathLst>
          </a:custGeom>
          <a:solidFill>
            <a:srgbClr val="1322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985545" y="3655023"/>
            <a:ext cx="318770" cy="367665"/>
          </a:xfrm>
          <a:custGeom>
            <a:avLst/>
            <a:gdLst/>
            <a:ahLst/>
            <a:cxnLst/>
            <a:rect l="l" t="t" r="r" b="b"/>
            <a:pathLst>
              <a:path w="318769" h="367664">
                <a:moveTo>
                  <a:pt x="36525" y="174853"/>
                </a:moveTo>
                <a:lnTo>
                  <a:pt x="27892" y="175867"/>
                </a:lnTo>
                <a:lnTo>
                  <a:pt x="18929" y="178909"/>
                </a:lnTo>
                <a:lnTo>
                  <a:pt x="9632" y="183977"/>
                </a:lnTo>
                <a:lnTo>
                  <a:pt x="0" y="191071"/>
                </a:lnTo>
                <a:lnTo>
                  <a:pt x="17001" y="208223"/>
                </a:lnTo>
                <a:lnTo>
                  <a:pt x="33675" y="227523"/>
                </a:lnTo>
                <a:lnTo>
                  <a:pt x="66027" y="272567"/>
                </a:lnTo>
                <a:lnTo>
                  <a:pt x="88519" y="307390"/>
                </a:lnTo>
                <a:lnTo>
                  <a:pt x="112502" y="348160"/>
                </a:lnTo>
                <a:lnTo>
                  <a:pt x="123101" y="367131"/>
                </a:lnTo>
                <a:lnTo>
                  <a:pt x="145836" y="301685"/>
                </a:lnTo>
                <a:lnTo>
                  <a:pt x="165543" y="248145"/>
                </a:lnTo>
                <a:lnTo>
                  <a:pt x="114388" y="248145"/>
                </a:lnTo>
                <a:lnTo>
                  <a:pt x="102588" y="228457"/>
                </a:lnTo>
                <a:lnTo>
                  <a:pt x="73520" y="190106"/>
                </a:lnTo>
                <a:lnTo>
                  <a:pt x="46631" y="175806"/>
                </a:lnTo>
                <a:lnTo>
                  <a:pt x="36525" y="174853"/>
                </a:lnTo>
                <a:close/>
              </a:path>
              <a:path w="318769" h="367664">
                <a:moveTo>
                  <a:pt x="278130" y="0"/>
                </a:moveTo>
                <a:lnTo>
                  <a:pt x="238557" y="8642"/>
                </a:lnTo>
                <a:lnTo>
                  <a:pt x="208384" y="38003"/>
                </a:lnTo>
                <a:lnTo>
                  <a:pt x="185737" y="75222"/>
                </a:lnTo>
                <a:lnTo>
                  <a:pt x="165041" y="116684"/>
                </a:lnTo>
                <a:lnTo>
                  <a:pt x="146253" y="159326"/>
                </a:lnTo>
                <a:lnTo>
                  <a:pt x="129369" y="203147"/>
                </a:lnTo>
                <a:lnTo>
                  <a:pt x="114388" y="248145"/>
                </a:lnTo>
                <a:lnTo>
                  <a:pt x="165543" y="248145"/>
                </a:lnTo>
                <a:lnTo>
                  <a:pt x="166828" y="244654"/>
                </a:lnTo>
                <a:lnTo>
                  <a:pt x="186078" y="196040"/>
                </a:lnTo>
                <a:lnTo>
                  <a:pt x="203586" y="155844"/>
                </a:lnTo>
                <a:lnTo>
                  <a:pt x="239533" y="90783"/>
                </a:lnTo>
                <a:lnTo>
                  <a:pt x="262826" y="59858"/>
                </a:lnTo>
                <a:lnTo>
                  <a:pt x="289234" y="31290"/>
                </a:lnTo>
                <a:lnTo>
                  <a:pt x="318757" y="5079"/>
                </a:lnTo>
                <a:lnTo>
                  <a:pt x="307144" y="2861"/>
                </a:lnTo>
                <a:lnTo>
                  <a:pt x="296500" y="1273"/>
                </a:lnTo>
                <a:lnTo>
                  <a:pt x="286828" y="318"/>
                </a:lnTo>
                <a:lnTo>
                  <a:pt x="278130" y="0"/>
                </a:lnTo>
                <a:close/>
              </a:path>
            </a:pathLst>
          </a:custGeom>
          <a:solidFill>
            <a:srgbClr val="1322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985545" y="4188423"/>
            <a:ext cx="318770" cy="367665"/>
          </a:xfrm>
          <a:custGeom>
            <a:avLst/>
            <a:gdLst/>
            <a:ahLst/>
            <a:cxnLst/>
            <a:rect l="l" t="t" r="r" b="b"/>
            <a:pathLst>
              <a:path w="318769" h="367664">
                <a:moveTo>
                  <a:pt x="36525" y="174853"/>
                </a:moveTo>
                <a:lnTo>
                  <a:pt x="27892" y="175867"/>
                </a:lnTo>
                <a:lnTo>
                  <a:pt x="18929" y="178909"/>
                </a:lnTo>
                <a:lnTo>
                  <a:pt x="9632" y="183977"/>
                </a:lnTo>
                <a:lnTo>
                  <a:pt x="0" y="191071"/>
                </a:lnTo>
                <a:lnTo>
                  <a:pt x="17001" y="208223"/>
                </a:lnTo>
                <a:lnTo>
                  <a:pt x="33675" y="227523"/>
                </a:lnTo>
                <a:lnTo>
                  <a:pt x="66027" y="272567"/>
                </a:lnTo>
                <a:lnTo>
                  <a:pt x="88519" y="307390"/>
                </a:lnTo>
                <a:lnTo>
                  <a:pt x="112502" y="348160"/>
                </a:lnTo>
                <a:lnTo>
                  <a:pt x="123101" y="367131"/>
                </a:lnTo>
                <a:lnTo>
                  <a:pt x="145836" y="301685"/>
                </a:lnTo>
                <a:lnTo>
                  <a:pt x="165543" y="248145"/>
                </a:lnTo>
                <a:lnTo>
                  <a:pt x="114388" y="248145"/>
                </a:lnTo>
                <a:lnTo>
                  <a:pt x="102588" y="228457"/>
                </a:lnTo>
                <a:lnTo>
                  <a:pt x="73520" y="190106"/>
                </a:lnTo>
                <a:lnTo>
                  <a:pt x="46631" y="175806"/>
                </a:lnTo>
                <a:lnTo>
                  <a:pt x="36525" y="174853"/>
                </a:lnTo>
                <a:close/>
              </a:path>
              <a:path w="318769" h="367664">
                <a:moveTo>
                  <a:pt x="278130" y="0"/>
                </a:moveTo>
                <a:lnTo>
                  <a:pt x="238557" y="8642"/>
                </a:lnTo>
                <a:lnTo>
                  <a:pt x="208384" y="38003"/>
                </a:lnTo>
                <a:lnTo>
                  <a:pt x="185737" y="75222"/>
                </a:lnTo>
                <a:lnTo>
                  <a:pt x="165041" y="116684"/>
                </a:lnTo>
                <a:lnTo>
                  <a:pt x="146253" y="159326"/>
                </a:lnTo>
                <a:lnTo>
                  <a:pt x="129369" y="203147"/>
                </a:lnTo>
                <a:lnTo>
                  <a:pt x="114388" y="248145"/>
                </a:lnTo>
                <a:lnTo>
                  <a:pt x="165543" y="248145"/>
                </a:lnTo>
                <a:lnTo>
                  <a:pt x="166828" y="244654"/>
                </a:lnTo>
                <a:lnTo>
                  <a:pt x="186078" y="196040"/>
                </a:lnTo>
                <a:lnTo>
                  <a:pt x="203586" y="155844"/>
                </a:lnTo>
                <a:lnTo>
                  <a:pt x="239533" y="90783"/>
                </a:lnTo>
                <a:lnTo>
                  <a:pt x="262826" y="59858"/>
                </a:lnTo>
                <a:lnTo>
                  <a:pt x="289234" y="31290"/>
                </a:lnTo>
                <a:lnTo>
                  <a:pt x="318757" y="5079"/>
                </a:lnTo>
                <a:lnTo>
                  <a:pt x="307144" y="2861"/>
                </a:lnTo>
                <a:lnTo>
                  <a:pt x="296500" y="1273"/>
                </a:lnTo>
                <a:lnTo>
                  <a:pt x="286828" y="318"/>
                </a:lnTo>
                <a:lnTo>
                  <a:pt x="278130" y="0"/>
                </a:lnTo>
                <a:close/>
              </a:path>
            </a:pathLst>
          </a:custGeom>
          <a:solidFill>
            <a:srgbClr val="1322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body" idx="1"/>
          </p:nvPr>
        </p:nvSpPr>
        <p:spPr>
          <a:xfrm>
            <a:off x="846454" y="1892301"/>
            <a:ext cx="11650346" cy="2877711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680845" marR="2230755">
              <a:lnSpc>
                <a:spcPts val="4200"/>
              </a:lnSpc>
              <a:spcBef>
                <a:spcPts val="640"/>
              </a:spcBef>
            </a:pPr>
            <a:r>
              <a:rPr lang="es-ES_tradnl" sz="3600" dirty="0"/>
              <a:t>Ingreso residual personal </a:t>
            </a:r>
          </a:p>
          <a:p>
            <a:pPr marL="1680845" marR="2230755">
              <a:lnSpc>
                <a:spcPts val="4200"/>
              </a:lnSpc>
              <a:spcBef>
                <a:spcPts val="640"/>
              </a:spcBef>
            </a:pPr>
            <a:r>
              <a:rPr lang="es-ES_tradnl" sz="3600" dirty="0"/>
              <a:t>Ingreso residual por niveles</a:t>
            </a:r>
          </a:p>
          <a:p>
            <a:pPr marL="1680845">
              <a:lnSpc>
                <a:spcPts val="3950"/>
              </a:lnSpc>
            </a:pPr>
            <a:r>
              <a:rPr lang="es-ES_tradnl" sz="3600" spc="-5" dirty="0">
                <a:solidFill>
                  <a:srgbClr val="132247"/>
                </a:solidFill>
              </a:rPr>
              <a:t>Bonos mensuales por clientes personales</a:t>
            </a:r>
          </a:p>
          <a:p>
            <a:pPr marL="1680845" marR="2864485">
              <a:lnSpc>
                <a:spcPts val="4200"/>
              </a:lnSpc>
              <a:spcBef>
                <a:spcPts val="350"/>
              </a:spcBef>
            </a:pPr>
            <a:r>
              <a:rPr lang="es-ES_tradnl" sz="3600" dirty="0">
                <a:solidFill>
                  <a:srgbClr val="132247"/>
                </a:solidFill>
              </a:rPr>
              <a:t>Bonos CAB por niveles  Viajes de incentivo </a:t>
            </a:r>
            <a:endParaRPr lang="es-ES_tradnl" sz="3600" spc="-50" dirty="0">
              <a:solidFill>
                <a:srgbClr val="132247"/>
              </a:solidFill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843383" y="1852380"/>
            <a:ext cx="9750425" cy="1263015"/>
          </a:xfrm>
          <a:custGeom>
            <a:avLst/>
            <a:gdLst/>
            <a:ahLst/>
            <a:cxnLst/>
            <a:rect l="l" t="t" r="r" b="b"/>
            <a:pathLst>
              <a:path w="9750425" h="1263014">
                <a:moveTo>
                  <a:pt x="8322172" y="184927"/>
                </a:moveTo>
                <a:lnTo>
                  <a:pt x="8390157" y="193906"/>
                </a:lnTo>
                <a:lnTo>
                  <a:pt x="8456484" y="203014"/>
                </a:lnTo>
                <a:lnTo>
                  <a:pt x="8521153" y="212250"/>
                </a:lnTo>
                <a:lnTo>
                  <a:pt x="8584163" y="221609"/>
                </a:lnTo>
                <a:lnTo>
                  <a:pt x="8645515" y="231089"/>
                </a:lnTo>
                <a:lnTo>
                  <a:pt x="8705210" y="240686"/>
                </a:lnTo>
                <a:lnTo>
                  <a:pt x="8763246" y="250398"/>
                </a:lnTo>
                <a:lnTo>
                  <a:pt x="8819623" y="260220"/>
                </a:lnTo>
                <a:lnTo>
                  <a:pt x="8874343" y="270150"/>
                </a:lnTo>
                <a:lnTo>
                  <a:pt x="8927405" y="280185"/>
                </a:lnTo>
                <a:lnTo>
                  <a:pt x="8978808" y="290321"/>
                </a:lnTo>
                <a:lnTo>
                  <a:pt x="9028553" y="300555"/>
                </a:lnTo>
                <a:lnTo>
                  <a:pt x="9076640" y="310883"/>
                </a:lnTo>
                <a:lnTo>
                  <a:pt x="9123069" y="321304"/>
                </a:lnTo>
                <a:lnTo>
                  <a:pt x="9167839" y="331812"/>
                </a:lnTo>
                <a:lnTo>
                  <a:pt x="9210952" y="342406"/>
                </a:lnTo>
                <a:lnTo>
                  <a:pt x="9252406" y="353082"/>
                </a:lnTo>
                <a:lnTo>
                  <a:pt x="9292202" y="363837"/>
                </a:lnTo>
                <a:lnTo>
                  <a:pt x="9330340" y="374667"/>
                </a:lnTo>
                <a:lnTo>
                  <a:pt x="9401642" y="396542"/>
                </a:lnTo>
                <a:lnTo>
                  <a:pt x="9466310" y="418680"/>
                </a:lnTo>
                <a:lnTo>
                  <a:pt x="9524346" y="441056"/>
                </a:lnTo>
                <a:lnTo>
                  <a:pt x="9575750" y="463644"/>
                </a:lnTo>
                <a:lnTo>
                  <a:pt x="9620520" y="486418"/>
                </a:lnTo>
                <a:lnTo>
                  <a:pt x="9658658" y="509354"/>
                </a:lnTo>
                <a:lnTo>
                  <a:pt x="9690163" y="532424"/>
                </a:lnTo>
                <a:lnTo>
                  <a:pt x="9724985" y="567227"/>
                </a:lnTo>
                <a:lnTo>
                  <a:pt x="9744883" y="602188"/>
                </a:lnTo>
                <a:lnTo>
                  <a:pt x="9749858" y="625541"/>
                </a:lnTo>
                <a:lnTo>
                  <a:pt x="9749858" y="637222"/>
                </a:lnTo>
                <a:lnTo>
                  <a:pt x="9733276" y="683896"/>
                </a:lnTo>
                <a:lnTo>
                  <a:pt x="9703429" y="718761"/>
                </a:lnTo>
                <a:lnTo>
                  <a:pt x="9658658" y="753409"/>
                </a:lnTo>
                <a:lnTo>
                  <a:pt x="9620520" y="776344"/>
                </a:lnTo>
                <a:lnTo>
                  <a:pt x="9575750" y="799118"/>
                </a:lnTo>
                <a:lnTo>
                  <a:pt x="9524346" y="821706"/>
                </a:lnTo>
                <a:lnTo>
                  <a:pt x="9466310" y="844081"/>
                </a:lnTo>
                <a:lnTo>
                  <a:pt x="9401642" y="866219"/>
                </a:lnTo>
                <a:lnTo>
                  <a:pt x="9330340" y="888093"/>
                </a:lnTo>
                <a:lnTo>
                  <a:pt x="9292202" y="898923"/>
                </a:lnTo>
                <a:lnTo>
                  <a:pt x="9252406" y="909677"/>
                </a:lnTo>
                <a:lnTo>
                  <a:pt x="9210952" y="920353"/>
                </a:lnTo>
                <a:lnTo>
                  <a:pt x="9167839" y="930947"/>
                </a:lnTo>
                <a:lnTo>
                  <a:pt x="9123069" y="941455"/>
                </a:lnTo>
                <a:lnTo>
                  <a:pt x="9076640" y="951875"/>
                </a:lnTo>
                <a:lnTo>
                  <a:pt x="9028553" y="962204"/>
                </a:lnTo>
                <a:lnTo>
                  <a:pt x="8978808" y="972437"/>
                </a:lnTo>
                <a:lnTo>
                  <a:pt x="8927405" y="982573"/>
                </a:lnTo>
                <a:lnTo>
                  <a:pt x="8874343" y="992607"/>
                </a:lnTo>
                <a:lnTo>
                  <a:pt x="8819623" y="1002537"/>
                </a:lnTo>
                <a:lnTo>
                  <a:pt x="8763246" y="1012359"/>
                </a:lnTo>
                <a:lnTo>
                  <a:pt x="8705210" y="1022070"/>
                </a:lnTo>
                <a:lnTo>
                  <a:pt x="8645515" y="1031667"/>
                </a:lnTo>
                <a:lnTo>
                  <a:pt x="8584163" y="1041146"/>
                </a:lnTo>
                <a:lnTo>
                  <a:pt x="8521153" y="1050505"/>
                </a:lnTo>
                <a:lnTo>
                  <a:pt x="8456484" y="1059740"/>
                </a:lnTo>
                <a:lnTo>
                  <a:pt x="8390157" y="1068848"/>
                </a:lnTo>
                <a:lnTo>
                  <a:pt x="8322172" y="1077826"/>
                </a:lnTo>
                <a:lnTo>
                  <a:pt x="8279984" y="1083225"/>
                </a:lnTo>
                <a:lnTo>
                  <a:pt x="8237418" y="1088544"/>
                </a:lnTo>
                <a:lnTo>
                  <a:pt x="8194480" y="1093784"/>
                </a:lnTo>
                <a:lnTo>
                  <a:pt x="8151175" y="1098943"/>
                </a:lnTo>
                <a:lnTo>
                  <a:pt x="8107509" y="1104022"/>
                </a:lnTo>
                <a:lnTo>
                  <a:pt x="8063487" y="1109021"/>
                </a:lnTo>
                <a:lnTo>
                  <a:pt x="8019115" y="1113940"/>
                </a:lnTo>
                <a:lnTo>
                  <a:pt x="7974399" y="1118779"/>
                </a:lnTo>
                <a:lnTo>
                  <a:pt x="7929345" y="1123538"/>
                </a:lnTo>
                <a:lnTo>
                  <a:pt x="7883958" y="1128218"/>
                </a:lnTo>
                <a:lnTo>
                  <a:pt x="7838243" y="1132817"/>
                </a:lnTo>
                <a:lnTo>
                  <a:pt x="7792206" y="1137336"/>
                </a:lnTo>
                <a:lnTo>
                  <a:pt x="7745854" y="1141775"/>
                </a:lnTo>
                <a:lnTo>
                  <a:pt x="7699191" y="1146134"/>
                </a:lnTo>
                <a:lnTo>
                  <a:pt x="7652224" y="1150414"/>
                </a:lnTo>
                <a:lnTo>
                  <a:pt x="7604957" y="1154613"/>
                </a:lnTo>
                <a:lnTo>
                  <a:pt x="7557397" y="1158732"/>
                </a:lnTo>
                <a:lnTo>
                  <a:pt x="7509549" y="1162772"/>
                </a:lnTo>
                <a:lnTo>
                  <a:pt x="7461420" y="1166731"/>
                </a:lnTo>
                <a:lnTo>
                  <a:pt x="7413013" y="1170610"/>
                </a:lnTo>
                <a:lnTo>
                  <a:pt x="7364336" y="1174409"/>
                </a:lnTo>
                <a:lnTo>
                  <a:pt x="7315393" y="1178129"/>
                </a:lnTo>
                <a:lnTo>
                  <a:pt x="7266191" y="1181768"/>
                </a:lnTo>
                <a:lnTo>
                  <a:pt x="7216735" y="1185328"/>
                </a:lnTo>
                <a:lnTo>
                  <a:pt x="7167030" y="1188807"/>
                </a:lnTo>
                <a:lnTo>
                  <a:pt x="7117083" y="1192206"/>
                </a:lnTo>
                <a:lnTo>
                  <a:pt x="7066899" y="1195526"/>
                </a:lnTo>
                <a:lnTo>
                  <a:pt x="7016484" y="1198765"/>
                </a:lnTo>
                <a:lnTo>
                  <a:pt x="6965843" y="1201925"/>
                </a:lnTo>
                <a:lnTo>
                  <a:pt x="6914982" y="1205004"/>
                </a:lnTo>
                <a:lnTo>
                  <a:pt x="6863906" y="1208004"/>
                </a:lnTo>
                <a:lnTo>
                  <a:pt x="6812621" y="1210923"/>
                </a:lnTo>
                <a:lnTo>
                  <a:pt x="6761134" y="1213763"/>
                </a:lnTo>
                <a:lnTo>
                  <a:pt x="6709449" y="1216522"/>
                </a:lnTo>
                <a:lnTo>
                  <a:pt x="6657572" y="1219202"/>
                </a:lnTo>
                <a:lnTo>
                  <a:pt x="6605508" y="1221801"/>
                </a:lnTo>
                <a:lnTo>
                  <a:pt x="6553265" y="1224321"/>
                </a:lnTo>
                <a:lnTo>
                  <a:pt x="6500846" y="1226760"/>
                </a:lnTo>
                <a:lnTo>
                  <a:pt x="6448258" y="1229120"/>
                </a:lnTo>
                <a:lnTo>
                  <a:pt x="6395506" y="1231400"/>
                </a:lnTo>
                <a:lnTo>
                  <a:pt x="6342597" y="1233599"/>
                </a:lnTo>
                <a:lnTo>
                  <a:pt x="6289535" y="1235719"/>
                </a:lnTo>
                <a:lnTo>
                  <a:pt x="6236326" y="1237758"/>
                </a:lnTo>
                <a:lnTo>
                  <a:pt x="6182976" y="1239718"/>
                </a:lnTo>
                <a:lnTo>
                  <a:pt x="6129491" y="1241598"/>
                </a:lnTo>
                <a:lnTo>
                  <a:pt x="6075876" y="1243398"/>
                </a:lnTo>
                <a:lnTo>
                  <a:pt x="6022136" y="1245117"/>
                </a:lnTo>
                <a:lnTo>
                  <a:pt x="5968279" y="1246757"/>
                </a:lnTo>
                <a:lnTo>
                  <a:pt x="5914308" y="1248317"/>
                </a:lnTo>
                <a:lnTo>
                  <a:pt x="5860230" y="1249796"/>
                </a:lnTo>
                <a:lnTo>
                  <a:pt x="5806051" y="1251196"/>
                </a:lnTo>
                <a:lnTo>
                  <a:pt x="5751776" y="1252516"/>
                </a:lnTo>
                <a:lnTo>
                  <a:pt x="5697410" y="1253756"/>
                </a:lnTo>
                <a:lnTo>
                  <a:pt x="5642960" y="1254916"/>
                </a:lnTo>
                <a:lnTo>
                  <a:pt x="5588430" y="1255995"/>
                </a:lnTo>
                <a:lnTo>
                  <a:pt x="5533828" y="1256995"/>
                </a:lnTo>
                <a:lnTo>
                  <a:pt x="5479158" y="1257915"/>
                </a:lnTo>
                <a:lnTo>
                  <a:pt x="5424425" y="1258755"/>
                </a:lnTo>
                <a:lnTo>
                  <a:pt x="5369636" y="1259515"/>
                </a:lnTo>
                <a:lnTo>
                  <a:pt x="5314797" y="1260195"/>
                </a:lnTo>
                <a:lnTo>
                  <a:pt x="5259912" y="1260794"/>
                </a:lnTo>
                <a:lnTo>
                  <a:pt x="5204988" y="1261314"/>
                </a:lnTo>
                <a:lnTo>
                  <a:pt x="5150030" y="1261754"/>
                </a:lnTo>
                <a:lnTo>
                  <a:pt x="5095043" y="1262114"/>
                </a:lnTo>
                <a:lnTo>
                  <a:pt x="5040034" y="1262394"/>
                </a:lnTo>
                <a:lnTo>
                  <a:pt x="4985008" y="1262594"/>
                </a:lnTo>
                <a:lnTo>
                  <a:pt x="4929971" y="1262714"/>
                </a:lnTo>
                <a:lnTo>
                  <a:pt x="4874929" y="1262754"/>
                </a:lnTo>
                <a:lnTo>
                  <a:pt x="4819886" y="1262714"/>
                </a:lnTo>
                <a:lnTo>
                  <a:pt x="4764849" y="1262594"/>
                </a:lnTo>
                <a:lnTo>
                  <a:pt x="4709823" y="1262394"/>
                </a:lnTo>
                <a:lnTo>
                  <a:pt x="4654814" y="1262114"/>
                </a:lnTo>
                <a:lnTo>
                  <a:pt x="4599828" y="1261754"/>
                </a:lnTo>
                <a:lnTo>
                  <a:pt x="4544869" y="1261314"/>
                </a:lnTo>
                <a:lnTo>
                  <a:pt x="4489945" y="1260794"/>
                </a:lnTo>
                <a:lnTo>
                  <a:pt x="4435060" y="1260195"/>
                </a:lnTo>
                <a:lnTo>
                  <a:pt x="4380221" y="1259515"/>
                </a:lnTo>
                <a:lnTo>
                  <a:pt x="4325432" y="1258755"/>
                </a:lnTo>
                <a:lnTo>
                  <a:pt x="4270700" y="1257915"/>
                </a:lnTo>
                <a:lnTo>
                  <a:pt x="4216029" y="1256995"/>
                </a:lnTo>
                <a:lnTo>
                  <a:pt x="4161427" y="1255995"/>
                </a:lnTo>
                <a:lnTo>
                  <a:pt x="4106897" y="1254916"/>
                </a:lnTo>
                <a:lnTo>
                  <a:pt x="4052447" y="1253756"/>
                </a:lnTo>
                <a:lnTo>
                  <a:pt x="3998081" y="1252516"/>
                </a:lnTo>
                <a:lnTo>
                  <a:pt x="3943806" y="1251196"/>
                </a:lnTo>
                <a:lnTo>
                  <a:pt x="3889627" y="1249796"/>
                </a:lnTo>
                <a:lnTo>
                  <a:pt x="3835549" y="1248317"/>
                </a:lnTo>
                <a:lnTo>
                  <a:pt x="3781578" y="1246757"/>
                </a:lnTo>
                <a:lnTo>
                  <a:pt x="3727721" y="1245117"/>
                </a:lnTo>
                <a:lnTo>
                  <a:pt x="3673981" y="1243398"/>
                </a:lnTo>
                <a:lnTo>
                  <a:pt x="3620366" y="1241598"/>
                </a:lnTo>
                <a:lnTo>
                  <a:pt x="3566881" y="1239718"/>
                </a:lnTo>
                <a:lnTo>
                  <a:pt x="3513531" y="1237758"/>
                </a:lnTo>
                <a:lnTo>
                  <a:pt x="3460323" y="1235719"/>
                </a:lnTo>
                <a:lnTo>
                  <a:pt x="3407260" y="1233599"/>
                </a:lnTo>
                <a:lnTo>
                  <a:pt x="3354351" y="1231400"/>
                </a:lnTo>
                <a:lnTo>
                  <a:pt x="3301599" y="1229120"/>
                </a:lnTo>
                <a:lnTo>
                  <a:pt x="3249011" y="1226760"/>
                </a:lnTo>
                <a:lnTo>
                  <a:pt x="3196592" y="1224321"/>
                </a:lnTo>
                <a:lnTo>
                  <a:pt x="3144349" y="1221801"/>
                </a:lnTo>
                <a:lnTo>
                  <a:pt x="3092285" y="1219202"/>
                </a:lnTo>
                <a:lnTo>
                  <a:pt x="3040408" y="1216522"/>
                </a:lnTo>
                <a:lnTo>
                  <a:pt x="2988723" y="1213763"/>
                </a:lnTo>
                <a:lnTo>
                  <a:pt x="2937236" y="1210923"/>
                </a:lnTo>
                <a:lnTo>
                  <a:pt x="2885951" y="1208004"/>
                </a:lnTo>
                <a:lnTo>
                  <a:pt x="2834875" y="1205004"/>
                </a:lnTo>
                <a:lnTo>
                  <a:pt x="2784014" y="1201925"/>
                </a:lnTo>
                <a:lnTo>
                  <a:pt x="2733373" y="1198765"/>
                </a:lnTo>
                <a:lnTo>
                  <a:pt x="2682958" y="1195526"/>
                </a:lnTo>
                <a:lnTo>
                  <a:pt x="2632774" y="1192206"/>
                </a:lnTo>
                <a:lnTo>
                  <a:pt x="2582827" y="1188807"/>
                </a:lnTo>
                <a:lnTo>
                  <a:pt x="2533122" y="1185328"/>
                </a:lnTo>
                <a:lnTo>
                  <a:pt x="2483666" y="1181768"/>
                </a:lnTo>
                <a:lnTo>
                  <a:pt x="2434464" y="1178129"/>
                </a:lnTo>
                <a:lnTo>
                  <a:pt x="2385521" y="1174409"/>
                </a:lnTo>
                <a:lnTo>
                  <a:pt x="2336844" y="1170610"/>
                </a:lnTo>
                <a:lnTo>
                  <a:pt x="2288438" y="1166731"/>
                </a:lnTo>
                <a:lnTo>
                  <a:pt x="2240308" y="1162772"/>
                </a:lnTo>
                <a:lnTo>
                  <a:pt x="2192460" y="1158732"/>
                </a:lnTo>
                <a:lnTo>
                  <a:pt x="2144900" y="1154613"/>
                </a:lnTo>
                <a:lnTo>
                  <a:pt x="2097633" y="1150414"/>
                </a:lnTo>
                <a:lnTo>
                  <a:pt x="2050666" y="1146134"/>
                </a:lnTo>
                <a:lnTo>
                  <a:pt x="2004003" y="1141775"/>
                </a:lnTo>
                <a:lnTo>
                  <a:pt x="1957651" y="1137336"/>
                </a:lnTo>
                <a:lnTo>
                  <a:pt x="1911614" y="1132817"/>
                </a:lnTo>
                <a:lnTo>
                  <a:pt x="1865899" y="1128218"/>
                </a:lnTo>
                <a:lnTo>
                  <a:pt x="1820512" y="1123538"/>
                </a:lnTo>
                <a:lnTo>
                  <a:pt x="1775458" y="1118779"/>
                </a:lnTo>
                <a:lnTo>
                  <a:pt x="1730742" y="1113940"/>
                </a:lnTo>
                <a:lnTo>
                  <a:pt x="1686370" y="1109021"/>
                </a:lnTo>
                <a:lnTo>
                  <a:pt x="1642348" y="1104022"/>
                </a:lnTo>
                <a:lnTo>
                  <a:pt x="1598682" y="1098943"/>
                </a:lnTo>
                <a:lnTo>
                  <a:pt x="1555377" y="1093784"/>
                </a:lnTo>
                <a:lnTo>
                  <a:pt x="1512439" y="1088544"/>
                </a:lnTo>
                <a:lnTo>
                  <a:pt x="1469873" y="1083225"/>
                </a:lnTo>
                <a:lnTo>
                  <a:pt x="1427685" y="1077826"/>
                </a:lnTo>
                <a:lnTo>
                  <a:pt x="1359700" y="1068848"/>
                </a:lnTo>
                <a:lnTo>
                  <a:pt x="1293373" y="1059740"/>
                </a:lnTo>
                <a:lnTo>
                  <a:pt x="1228704" y="1050505"/>
                </a:lnTo>
                <a:lnTo>
                  <a:pt x="1165694" y="1041146"/>
                </a:lnTo>
                <a:lnTo>
                  <a:pt x="1104342" y="1031667"/>
                </a:lnTo>
                <a:lnTo>
                  <a:pt x="1044647" y="1022070"/>
                </a:lnTo>
                <a:lnTo>
                  <a:pt x="986611" y="1012359"/>
                </a:lnTo>
                <a:lnTo>
                  <a:pt x="930234" y="1002537"/>
                </a:lnTo>
                <a:lnTo>
                  <a:pt x="875514" y="992607"/>
                </a:lnTo>
                <a:lnTo>
                  <a:pt x="822452" y="982573"/>
                </a:lnTo>
                <a:lnTo>
                  <a:pt x="771049" y="972437"/>
                </a:lnTo>
                <a:lnTo>
                  <a:pt x="721304" y="962204"/>
                </a:lnTo>
                <a:lnTo>
                  <a:pt x="673217" y="951875"/>
                </a:lnTo>
                <a:lnTo>
                  <a:pt x="626788" y="941455"/>
                </a:lnTo>
                <a:lnTo>
                  <a:pt x="582018" y="930947"/>
                </a:lnTo>
                <a:lnTo>
                  <a:pt x="538905" y="920353"/>
                </a:lnTo>
                <a:lnTo>
                  <a:pt x="497451" y="909677"/>
                </a:lnTo>
                <a:lnTo>
                  <a:pt x="457655" y="898923"/>
                </a:lnTo>
                <a:lnTo>
                  <a:pt x="419517" y="888093"/>
                </a:lnTo>
                <a:lnTo>
                  <a:pt x="348215" y="866219"/>
                </a:lnTo>
                <a:lnTo>
                  <a:pt x="283547" y="844081"/>
                </a:lnTo>
                <a:lnTo>
                  <a:pt x="225511" y="821706"/>
                </a:lnTo>
                <a:lnTo>
                  <a:pt x="174107" y="799118"/>
                </a:lnTo>
                <a:lnTo>
                  <a:pt x="129337" y="776344"/>
                </a:lnTo>
                <a:lnTo>
                  <a:pt x="91199" y="753409"/>
                </a:lnTo>
                <a:lnTo>
                  <a:pt x="59694" y="730339"/>
                </a:lnTo>
                <a:lnTo>
                  <a:pt x="24872" y="695536"/>
                </a:lnTo>
                <a:lnTo>
                  <a:pt x="4974" y="660575"/>
                </a:lnTo>
                <a:lnTo>
                  <a:pt x="0" y="637222"/>
                </a:lnTo>
                <a:lnTo>
                  <a:pt x="0" y="625541"/>
                </a:lnTo>
                <a:lnTo>
                  <a:pt x="16581" y="578867"/>
                </a:lnTo>
                <a:lnTo>
                  <a:pt x="46428" y="544002"/>
                </a:lnTo>
                <a:lnTo>
                  <a:pt x="91199" y="509354"/>
                </a:lnTo>
                <a:lnTo>
                  <a:pt x="129337" y="486418"/>
                </a:lnTo>
                <a:lnTo>
                  <a:pt x="174107" y="463644"/>
                </a:lnTo>
                <a:lnTo>
                  <a:pt x="225511" y="441056"/>
                </a:lnTo>
                <a:lnTo>
                  <a:pt x="283547" y="418680"/>
                </a:lnTo>
                <a:lnTo>
                  <a:pt x="348215" y="396542"/>
                </a:lnTo>
                <a:lnTo>
                  <a:pt x="419517" y="374667"/>
                </a:lnTo>
                <a:lnTo>
                  <a:pt x="457655" y="363837"/>
                </a:lnTo>
                <a:lnTo>
                  <a:pt x="497451" y="353082"/>
                </a:lnTo>
                <a:lnTo>
                  <a:pt x="538905" y="342406"/>
                </a:lnTo>
                <a:lnTo>
                  <a:pt x="582018" y="331812"/>
                </a:lnTo>
                <a:lnTo>
                  <a:pt x="626788" y="321304"/>
                </a:lnTo>
                <a:lnTo>
                  <a:pt x="673217" y="310883"/>
                </a:lnTo>
                <a:lnTo>
                  <a:pt x="721304" y="300555"/>
                </a:lnTo>
                <a:lnTo>
                  <a:pt x="771049" y="290321"/>
                </a:lnTo>
                <a:lnTo>
                  <a:pt x="822452" y="280185"/>
                </a:lnTo>
                <a:lnTo>
                  <a:pt x="875514" y="270150"/>
                </a:lnTo>
                <a:lnTo>
                  <a:pt x="930234" y="260220"/>
                </a:lnTo>
                <a:lnTo>
                  <a:pt x="986611" y="250398"/>
                </a:lnTo>
                <a:lnTo>
                  <a:pt x="1044647" y="240686"/>
                </a:lnTo>
                <a:lnTo>
                  <a:pt x="1104342" y="231089"/>
                </a:lnTo>
                <a:lnTo>
                  <a:pt x="1165694" y="221609"/>
                </a:lnTo>
                <a:lnTo>
                  <a:pt x="1228704" y="212250"/>
                </a:lnTo>
                <a:lnTo>
                  <a:pt x="1293373" y="203014"/>
                </a:lnTo>
                <a:lnTo>
                  <a:pt x="1359700" y="193906"/>
                </a:lnTo>
                <a:lnTo>
                  <a:pt x="1427685" y="184927"/>
                </a:lnTo>
                <a:lnTo>
                  <a:pt x="1469873" y="179528"/>
                </a:lnTo>
                <a:lnTo>
                  <a:pt x="1512439" y="174209"/>
                </a:lnTo>
                <a:lnTo>
                  <a:pt x="1555377" y="168970"/>
                </a:lnTo>
                <a:lnTo>
                  <a:pt x="1598682" y="163811"/>
                </a:lnTo>
                <a:lnTo>
                  <a:pt x="1642348" y="158732"/>
                </a:lnTo>
                <a:lnTo>
                  <a:pt x="1686370" y="153733"/>
                </a:lnTo>
                <a:lnTo>
                  <a:pt x="1730742" y="148814"/>
                </a:lnTo>
                <a:lnTo>
                  <a:pt x="1775458" y="143974"/>
                </a:lnTo>
                <a:lnTo>
                  <a:pt x="1820512" y="139215"/>
                </a:lnTo>
                <a:lnTo>
                  <a:pt x="1865899" y="134536"/>
                </a:lnTo>
                <a:lnTo>
                  <a:pt x="1911614" y="129937"/>
                </a:lnTo>
                <a:lnTo>
                  <a:pt x="1957651" y="125418"/>
                </a:lnTo>
                <a:lnTo>
                  <a:pt x="2004003" y="120978"/>
                </a:lnTo>
                <a:lnTo>
                  <a:pt x="2050666" y="116619"/>
                </a:lnTo>
                <a:lnTo>
                  <a:pt x="2097633" y="112340"/>
                </a:lnTo>
                <a:lnTo>
                  <a:pt x="2144900" y="108141"/>
                </a:lnTo>
                <a:lnTo>
                  <a:pt x="2192460" y="104021"/>
                </a:lnTo>
                <a:lnTo>
                  <a:pt x="2240308" y="99982"/>
                </a:lnTo>
                <a:lnTo>
                  <a:pt x="2288438" y="96023"/>
                </a:lnTo>
                <a:lnTo>
                  <a:pt x="2336844" y="92143"/>
                </a:lnTo>
                <a:lnTo>
                  <a:pt x="2385521" y="88344"/>
                </a:lnTo>
                <a:lnTo>
                  <a:pt x="2434464" y="84625"/>
                </a:lnTo>
                <a:lnTo>
                  <a:pt x="2483666" y="80985"/>
                </a:lnTo>
                <a:lnTo>
                  <a:pt x="2533122" y="77426"/>
                </a:lnTo>
                <a:lnTo>
                  <a:pt x="2582827" y="73947"/>
                </a:lnTo>
                <a:lnTo>
                  <a:pt x="2632774" y="70547"/>
                </a:lnTo>
                <a:lnTo>
                  <a:pt x="2682958" y="67228"/>
                </a:lnTo>
                <a:lnTo>
                  <a:pt x="2733373" y="63988"/>
                </a:lnTo>
                <a:lnTo>
                  <a:pt x="2784014" y="60829"/>
                </a:lnTo>
                <a:lnTo>
                  <a:pt x="2834875" y="57749"/>
                </a:lnTo>
                <a:lnTo>
                  <a:pt x="2885951" y="54750"/>
                </a:lnTo>
                <a:lnTo>
                  <a:pt x="2937236" y="51830"/>
                </a:lnTo>
                <a:lnTo>
                  <a:pt x="2988723" y="48991"/>
                </a:lnTo>
                <a:lnTo>
                  <a:pt x="3040408" y="46231"/>
                </a:lnTo>
                <a:lnTo>
                  <a:pt x="3092285" y="43552"/>
                </a:lnTo>
                <a:lnTo>
                  <a:pt x="3144349" y="40952"/>
                </a:lnTo>
                <a:lnTo>
                  <a:pt x="3196592" y="38433"/>
                </a:lnTo>
                <a:lnTo>
                  <a:pt x="3249011" y="35993"/>
                </a:lnTo>
                <a:lnTo>
                  <a:pt x="3301599" y="33634"/>
                </a:lnTo>
                <a:lnTo>
                  <a:pt x="3354351" y="31354"/>
                </a:lnTo>
                <a:lnTo>
                  <a:pt x="3407260" y="29154"/>
                </a:lnTo>
                <a:lnTo>
                  <a:pt x="3460323" y="27035"/>
                </a:lnTo>
                <a:lnTo>
                  <a:pt x="3513531" y="24995"/>
                </a:lnTo>
                <a:lnTo>
                  <a:pt x="3566881" y="23035"/>
                </a:lnTo>
                <a:lnTo>
                  <a:pt x="3620366" y="21156"/>
                </a:lnTo>
                <a:lnTo>
                  <a:pt x="3673981" y="19356"/>
                </a:lnTo>
                <a:lnTo>
                  <a:pt x="3727721" y="17636"/>
                </a:lnTo>
                <a:lnTo>
                  <a:pt x="3781578" y="15997"/>
                </a:lnTo>
                <a:lnTo>
                  <a:pt x="3835549" y="14437"/>
                </a:lnTo>
                <a:lnTo>
                  <a:pt x="3889627" y="12957"/>
                </a:lnTo>
                <a:lnTo>
                  <a:pt x="3943806" y="11557"/>
                </a:lnTo>
                <a:lnTo>
                  <a:pt x="3998081" y="10238"/>
                </a:lnTo>
                <a:lnTo>
                  <a:pt x="4052447" y="8998"/>
                </a:lnTo>
                <a:lnTo>
                  <a:pt x="4106897" y="7838"/>
                </a:lnTo>
                <a:lnTo>
                  <a:pt x="4161427" y="6758"/>
                </a:lnTo>
                <a:lnTo>
                  <a:pt x="4216029" y="5758"/>
                </a:lnTo>
                <a:lnTo>
                  <a:pt x="4270700" y="4839"/>
                </a:lnTo>
                <a:lnTo>
                  <a:pt x="4325432" y="3999"/>
                </a:lnTo>
                <a:lnTo>
                  <a:pt x="4380221" y="3239"/>
                </a:lnTo>
                <a:lnTo>
                  <a:pt x="4435060" y="2559"/>
                </a:lnTo>
                <a:lnTo>
                  <a:pt x="4489945" y="1959"/>
                </a:lnTo>
                <a:lnTo>
                  <a:pt x="4544869" y="1439"/>
                </a:lnTo>
                <a:lnTo>
                  <a:pt x="4599828" y="999"/>
                </a:lnTo>
                <a:lnTo>
                  <a:pt x="4654814" y="639"/>
                </a:lnTo>
                <a:lnTo>
                  <a:pt x="4709823" y="359"/>
                </a:lnTo>
                <a:lnTo>
                  <a:pt x="4764849" y="159"/>
                </a:lnTo>
                <a:lnTo>
                  <a:pt x="4819886" y="39"/>
                </a:lnTo>
                <a:lnTo>
                  <a:pt x="4874929" y="0"/>
                </a:lnTo>
                <a:lnTo>
                  <a:pt x="4929971" y="39"/>
                </a:lnTo>
                <a:lnTo>
                  <a:pt x="4985008" y="159"/>
                </a:lnTo>
                <a:lnTo>
                  <a:pt x="5040034" y="359"/>
                </a:lnTo>
                <a:lnTo>
                  <a:pt x="5095043" y="639"/>
                </a:lnTo>
                <a:lnTo>
                  <a:pt x="5150030" y="999"/>
                </a:lnTo>
                <a:lnTo>
                  <a:pt x="5204988" y="1439"/>
                </a:lnTo>
                <a:lnTo>
                  <a:pt x="5259912" y="1959"/>
                </a:lnTo>
                <a:lnTo>
                  <a:pt x="5314797" y="2559"/>
                </a:lnTo>
                <a:lnTo>
                  <a:pt x="5369636" y="3239"/>
                </a:lnTo>
                <a:lnTo>
                  <a:pt x="5424425" y="3999"/>
                </a:lnTo>
                <a:lnTo>
                  <a:pt x="5479158" y="4839"/>
                </a:lnTo>
                <a:lnTo>
                  <a:pt x="5533828" y="5758"/>
                </a:lnTo>
                <a:lnTo>
                  <a:pt x="5588430" y="6758"/>
                </a:lnTo>
                <a:lnTo>
                  <a:pt x="5642960" y="7838"/>
                </a:lnTo>
                <a:lnTo>
                  <a:pt x="5697410" y="8998"/>
                </a:lnTo>
                <a:lnTo>
                  <a:pt x="5751776" y="10238"/>
                </a:lnTo>
                <a:lnTo>
                  <a:pt x="5806051" y="11557"/>
                </a:lnTo>
                <a:lnTo>
                  <a:pt x="5860230" y="12957"/>
                </a:lnTo>
                <a:lnTo>
                  <a:pt x="5914308" y="14437"/>
                </a:lnTo>
                <a:lnTo>
                  <a:pt x="5968279" y="15997"/>
                </a:lnTo>
                <a:lnTo>
                  <a:pt x="6022136" y="17636"/>
                </a:lnTo>
                <a:lnTo>
                  <a:pt x="6075876" y="19356"/>
                </a:lnTo>
                <a:lnTo>
                  <a:pt x="6129491" y="21156"/>
                </a:lnTo>
                <a:lnTo>
                  <a:pt x="6182976" y="23035"/>
                </a:lnTo>
                <a:lnTo>
                  <a:pt x="6236326" y="24995"/>
                </a:lnTo>
                <a:lnTo>
                  <a:pt x="6289535" y="27035"/>
                </a:lnTo>
                <a:lnTo>
                  <a:pt x="6342597" y="29154"/>
                </a:lnTo>
                <a:lnTo>
                  <a:pt x="6395506" y="31354"/>
                </a:lnTo>
                <a:lnTo>
                  <a:pt x="6448258" y="33634"/>
                </a:lnTo>
                <a:lnTo>
                  <a:pt x="6500846" y="35993"/>
                </a:lnTo>
                <a:lnTo>
                  <a:pt x="6553265" y="38433"/>
                </a:lnTo>
                <a:lnTo>
                  <a:pt x="6605508" y="40952"/>
                </a:lnTo>
                <a:lnTo>
                  <a:pt x="6657572" y="43552"/>
                </a:lnTo>
                <a:lnTo>
                  <a:pt x="6709449" y="46231"/>
                </a:lnTo>
                <a:lnTo>
                  <a:pt x="6761134" y="48991"/>
                </a:lnTo>
                <a:lnTo>
                  <a:pt x="6812621" y="51830"/>
                </a:lnTo>
                <a:lnTo>
                  <a:pt x="6863906" y="54750"/>
                </a:lnTo>
                <a:lnTo>
                  <a:pt x="6914982" y="57749"/>
                </a:lnTo>
                <a:lnTo>
                  <a:pt x="6965843" y="60829"/>
                </a:lnTo>
                <a:lnTo>
                  <a:pt x="7016484" y="63988"/>
                </a:lnTo>
                <a:lnTo>
                  <a:pt x="7066899" y="67228"/>
                </a:lnTo>
                <a:lnTo>
                  <a:pt x="7117083" y="70547"/>
                </a:lnTo>
                <a:lnTo>
                  <a:pt x="7167030" y="73947"/>
                </a:lnTo>
                <a:lnTo>
                  <a:pt x="7216735" y="77426"/>
                </a:lnTo>
                <a:lnTo>
                  <a:pt x="7266191" y="80985"/>
                </a:lnTo>
                <a:lnTo>
                  <a:pt x="7315393" y="84625"/>
                </a:lnTo>
                <a:lnTo>
                  <a:pt x="7364336" y="88344"/>
                </a:lnTo>
                <a:lnTo>
                  <a:pt x="7413013" y="92143"/>
                </a:lnTo>
                <a:lnTo>
                  <a:pt x="7461420" y="96023"/>
                </a:lnTo>
                <a:lnTo>
                  <a:pt x="7509549" y="99982"/>
                </a:lnTo>
                <a:lnTo>
                  <a:pt x="7557397" y="104021"/>
                </a:lnTo>
                <a:lnTo>
                  <a:pt x="7604957" y="108141"/>
                </a:lnTo>
                <a:lnTo>
                  <a:pt x="7652224" y="112340"/>
                </a:lnTo>
                <a:lnTo>
                  <a:pt x="7699191" y="116619"/>
                </a:lnTo>
                <a:lnTo>
                  <a:pt x="7745854" y="120978"/>
                </a:lnTo>
                <a:lnTo>
                  <a:pt x="7792206" y="125418"/>
                </a:lnTo>
                <a:lnTo>
                  <a:pt x="7838243" y="129937"/>
                </a:lnTo>
                <a:lnTo>
                  <a:pt x="7883958" y="134536"/>
                </a:lnTo>
                <a:lnTo>
                  <a:pt x="7929345" y="139215"/>
                </a:lnTo>
                <a:lnTo>
                  <a:pt x="7974399" y="143974"/>
                </a:lnTo>
                <a:lnTo>
                  <a:pt x="8019115" y="148814"/>
                </a:lnTo>
                <a:lnTo>
                  <a:pt x="8063487" y="153733"/>
                </a:lnTo>
                <a:lnTo>
                  <a:pt x="8107509" y="158732"/>
                </a:lnTo>
                <a:lnTo>
                  <a:pt x="8151175" y="163811"/>
                </a:lnTo>
                <a:lnTo>
                  <a:pt x="8194480" y="168970"/>
                </a:lnTo>
                <a:lnTo>
                  <a:pt x="8237418" y="174209"/>
                </a:lnTo>
                <a:lnTo>
                  <a:pt x="8279984" y="179528"/>
                </a:lnTo>
                <a:lnTo>
                  <a:pt x="8322172" y="184927"/>
                </a:lnTo>
                <a:close/>
              </a:path>
            </a:pathLst>
          </a:custGeom>
          <a:ln w="57150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098800" y="6279511"/>
            <a:ext cx="6346825" cy="580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05"/>
              </a:lnSpc>
            </a:pPr>
            <a:r>
              <a:rPr lang="es-ES" sz="1500" i="1" dirty="0">
                <a:solidFill>
                  <a:srgbClr val="878787"/>
                </a:solidFill>
                <a:latin typeface="Helvetica"/>
                <a:cs typeface="Helvetica"/>
              </a:rPr>
              <a:t>Esta información se muestra sólo para fines ilustrativos. </a:t>
            </a:r>
            <a:r>
              <a:rPr lang="es-ES" sz="1500" i="1" spc="-5" dirty="0">
                <a:solidFill>
                  <a:srgbClr val="878787"/>
                </a:solidFill>
                <a:latin typeface="Helvetica"/>
                <a:cs typeface="Helvetica"/>
              </a:rPr>
              <a:t>No pretende representar resultados típicos. Mira el Plan de compensación 2020 de ACN para más detalles.</a:t>
            </a:r>
            <a:endParaRPr lang="es-ES" sz="1500" dirty="0">
              <a:latin typeface="Helvetica"/>
              <a:cs typeface="Helvetica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703433" y="1777367"/>
            <a:ext cx="1905" cy="361315"/>
          </a:xfrm>
          <a:custGeom>
            <a:avLst/>
            <a:gdLst/>
            <a:ahLst/>
            <a:cxnLst/>
            <a:rect l="l" t="t" r="r" b="b"/>
            <a:pathLst>
              <a:path w="1904" h="361314">
                <a:moveTo>
                  <a:pt x="0" y="0"/>
                </a:moveTo>
                <a:lnTo>
                  <a:pt x="1574" y="360743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719687" y="2481783"/>
            <a:ext cx="0" cy="369570"/>
          </a:xfrm>
          <a:custGeom>
            <a:avLst/>
            <a:gdLst/>
            <a:ahLst/>
            <a:cxnLst/>
            <a:rect l="l" t="t" r="r" b="b"/>
            <a:pathLst>
              <a:path h="369569">
                <a:moveTo>
                  <a:pt x="0" y="0"/>
                </a:moveTo>
                <a:lnTo>
                  <a:pt x="0" y="369189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606800" y="660399"/>
            <a:ext cx="53086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2400" dirty="0">
                <a:solidFill>
                  <a:srgbClr val="61C7C5"/>
                </a:solidFill>
              </a:rPr>
              <a:t>INGRESO RESIDUAL POR NIVELES</a:t>
            </a:r>
            <a:endParaRPr sz="2400" dirty="0"/>
          </a:p>
        </p:txBody>
      </p:sp>
      <p:sp>
        <p:nvSpPr>
          <p:cNvPr id="5" name="object 5"/>
          <p:cNvSpPr txBox="1"/>
          <p:nvPr/>
        </p:nvSpPr>
        <p:spPr>
          <a:xfrm>
            <a:off x="3810000" y="177800"/>
            <a:ext cx="5562600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47090" algn="l"/>
                <a:tab pos="3680460" algn="l"/>
              </a:tabLst>
            </a:pPr>
            <a:r>
              <a:rPr lang="es-ES" sz="2200" b="1" spc="195">
                <a:solidFill>
                  <a:srgbClr val="132247"/>
                </a:solidFill>
                <a:latin typeface="Helvetica"/>
                <a:cs typeface="Helvetica"/>
              </a:rPr>
              <a:t>PLAN DE COMPENSACIÓN DE ACN</a:t>
            </a:r>
            <a:endParaRPr lang="es-ES" sz="2200" dirty="0">
              <a:latin typeface="Helvetica"/>
              <a:cs typeface="Helvetic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20095" y="626541"/>
            <a:ext cx="11139805" cy="0"/>
          </a:xfrm>
          <a:custGeom>
            <a:avLst/>
            <a:gdLst/>
            <a:ahLst/>
            <a:cxnLst/>
            <a:rect l="l" t="t" r="r" b="b"/>
            <a:pathLst>
              <a:path w="11139805">
                <a:moveTo>
                  <a:pt x="0" y="0"/>
                </a:moveTo>
                <a:lnTo>
                  <a:pt x="11139716" y="0"/>
                </a:lnTo>
              </a:path>
            </a:pathLst>
          </a:custGeom>
          <a:ln w="6350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876638" y="1965994"/>
            <a:ext cx="635" cy="172085"/>
          </a:xfrm>
          <a:custGeom>
            <a:avLst/>
            <a:gdLst/>
            <a:ahLst/>
            <a:cxnLst/>
            <a:rect l="l" t="t" r="r" b="b"/>
            <a:pathLst>
              <a:path w="635" h="172085">
                <a:moveTo>
                  <a:pt x="0" y="0"/>
                </a:moveTo>
                <a:lnTo>
                  <a:pt x="76" y="171945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717712" y="2137943"/>
            <a:ext cx="318003" cy="3880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46003" y="2138121"/>
            <a:ext cx="317995" cy="388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09450" y="2138121"/>
            <a:ext cx="317995" cy="388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193800" y="2100579"/>
            <a:ext cx="1133475" cy="2832100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60"/>
              </a:spcBef>
              <a:tabLst>
                <a:tab pos="532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1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.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4%</a:t>
            </a:r>
            <a:endParaRPr sz="3200">
              <a:latin typeface="Helvetica"/>
              <a:cs typeface="Helvetica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  <a:tabLst>
                <a:tab pos="532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2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.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4%</a:t>
            </a:r>
            <a:endParaRPr sz="3200">
              <a:latin typeface="Helvetica"/>
              <a:cs typeface="Helvetica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  <a:tabLst>
                <a:tab pos="532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3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.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4%</a:t>
            </a:r>
            <a:endParaRPr sz="3200">
              <a:latin typeface="Helvetica"/>
              <a:cs typeface="Helvetica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  <a:tabLst>
                <a:tab pos="532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.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4%</a:t>
            </a:r>
            <a:endParaRPr sz="3200">
              <a:latin typeface="Helvetica"/>
              <a:cs typeface="Helvetica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  <a:tabLst>
                <a:tab pos="532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5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.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4%</a:t>
            </a:r>
            <a:endParaRPr sz="3200">
              <a:latin typeface="Helvetica"/>
              <a:cs typeface="Helvetic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91752" y="2216737"/>
            <a:ext cx="153670" cy="2627630"/>
          </a:xfrm>
          <a:custGeom>
            <a:avLst/>
            <a:gdLst/>
            <a:ahLst/>
            <a:cxnLst/>
            <a:rect l="l" t="t" r="r" b="b"/>
            <a:pathLst>
              <a:path w="153670" h="2627629">
                <a:moveTo>
                  <a:pt x="153365" y="2550896"/>
                </a:moveTo>
                <a:lnTo>
                  <a:pt x="0" y="2550896"/>
                </a:lnTo>
                <a:lnTo>
                  <a:pt x="76682" y="2627579"/>
                </a:lnTo>
                <a:lnTo>
                  <a:pt x="153365" y="2550896"/>
                </a:lnTo>
                <a:close/>
              </a:path>
              <a:path w="153670" h="2627629">
                <a:moveTo>
                  <a:pt x="115023" y="0"/>
                </a:moveTo>
                <a:lnTo>
                  <a:pt x="38341" y="0"/>
                </a:lnTo>
                <a:lnTo>
                  <a:pt x="38341" y="2550896"/>
                </a:lnTo>
                <a:lnTo>
                  <a:pt x="115023" y="2550896"/>
                </a:lnTo>
                <a:lnTo>
                  <a:pt x="115023" y="0"/>
                </a:lnTo>
                <a:close/>
              </a:path>
            </a:pathLst>
          </a:custGeom>
          <a:solidFill>
            <a:srgbClr val="1322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04800" y="1460500"/>
            <a:ext cx="247332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23925" algn="l"/>
              </a:tabLst>
            </a:pPr>
            <a:r>
              <a:rPr lang="es-ES" sz="3200" spc="-295" dirty="0">
                <a:solidFill>
                  <a:srgbClr val="3066BE"/>
                </a:solidFill>
                <a:latin typeface="Helvetica"/>
                <a:cs typeface="Helvetica"/>
              </a:rPr>
              <a:t>Tú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3%-20%</a:t>
            </a:r>
            <a:endParaRPr sz="3200" dirty="0">
              <a:latin typeface="Helvetica"/>
              <a:cs typeface="Helvetic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463520" y="1133043"/>
            <a:ext cx="491270" cy="69432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4546600" y="1460500"/>
            <a:ext cx="30797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FFFFFF"/>
                </a:solidFill>
                <a:latin typeface="Helvetica"/>
                <a:cs typeface="Helvetica"/>
              </a:rPr>
              <a:t>22</a:t>
            </a:r>
            <a:endParaRPr sz="2000">
              <a:latin typeface="Helvetica"/>
              <a:cs typeface="Helvetic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876638" y="1965994"/>
            <a:ext cx="1692275" cy="0"/>
          </a:xfrm>
          <a:custGeom>
            <a:avLst/>
            <a:gdLst/>
            <a:ahLst/>
            <a:cxnLst/>
            <a:rect l="l" t="t" r="r" b="b"/>
            <a:pathLst>
              <a:path w="1692275">
                <a:moveTo>
                  <a:pt x="0" y="0"/>
                </a:moveTo>
                <a:lnTo>
                  <a:pt x="1691741" y="0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568373" y="1965994"/>
            <a:ext cx="635" cy="172720"/>
          </a:xfrm>
          <a:custGeom>
            <a:avLst/>
            <a:gdLst/>
            <a:ahLst/>
            <a:cxnLst/>
            <a:rect l="l" t="t" r="r" b="b"/>
            <a:pathLst>
              <a:path w="635" h="172719">
                <a:moveTo>
                  <a:pt x="0" y="0"/>
                </a:moveTo>
                <a:lnTo>
                  <a:pt x="76" y="172123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560685" y="2747421"/>
            <a:ext cx="318003" cy="3880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439274" y="2743034"/>
            <a:ext cx="318002" cy="38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592553" y="2623814"/>
            <a:ext cx="568325" cy="0"/>
          </a:xfrm>
          <a:custGeom>
            <a:avLst/>
            <a:gdLst/>
            <a:ahLst/>
            <a:cxnLst/>
            <a:rect l="l" t="t" r="r" b="b"/>
            <a:pathLst>
              <a:path w="568325">
                <a:moveTo>
                  <a:pt x="568159" y="0"/>
                </a:moveTo>
                <a:lnTo>
                  <a:pt x="0" y="0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592555" y="2639616"/>
            <a:ext cx="0" cy="131445"/>
          </a:xfrm>
          <a:custGeom>
            <a:avLst/>
            <a:gdLst/>
            <a:ahLst/>
            <a:cxnLst/>
            <a:rect l="l" t="t" r="r" b="b"/>
            <a:pathLst>
              <a:path h="131444">
                <a:moveTo>
                  <a:pt x="0" y="0"/>
                </a:moveTo>
                <a:lnTo>
                  <a:pt x="0" y="131381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160713" y="2629446"/>
            <a:ext cx="0" cy="131445"/>
          </a:xfrm>
          <a:custGeom>
            <a:avLst/>
            <a:gdLst/>
            <a:ahLst/>
            <a:cxnLst/>
            <a:rect l="l" t="t" r="r" b="b"/>
            <a:pathLst>
              <a:path h="131444">
                <a:moveTo>
                  <a:pt x="0" y="0"/>
                </a:moveTo>
                <a:lnTo>
                  <a:pt x="0" y="131381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003549" y="2739605"/>
            <a:ext cx="318003" cy="3880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880060" y="2487302"/>
            <a:ext cx="0" cy="131445"/>
          </a:xfrm>
          <a:custGeom>
            <a:avLst/>
            <a:gdLst/>
            <a:ahLst/>
            <a:cxnLst/>
            <a:rect l="l" t="t" r="r" b="b"/>
            <a:pathLst>
              <a:path h="131444">
                <a:moveTo>
                  <a:pt x="0" y="0"/>
                </a:moveTo>
                <a:lnTo>
                  <a:pt x="0" y="131394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117821" y="2743034"/>
            <a:ext cx="318003" cy="38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271111" y="2623814"/>
            <a:ext cx="568325" cy="0"/>
          </a:xfrm>
          <a:custGeom>
            <a:avLst/>
            <a:gdLst/>
            <a:ahLst/>
            <a:cxnLst/>
            <a:rect l="l" t="t" r="r" b="b"/>
            <a:pathLst>
              <a:path w="568325">
                <a:moveTo>
                  <a:pt x="568147" y="0"/>
                </a:moveTo>
                <a:lnTo>
                  <a:pt x="0" y="0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271108" y="2639616"/>
            <a:ext cx="0" cy="131445"/>
          </a:xfrm>
          <a:custGeom>
            <a:avLst/>
            <a:gdLst/>
            <a:ahLst/>
            <a:cxnLst/>
            <a:rect l="l" t="t" r="r" b="b"/>
            <a:pathLst>
              <a:path h="131444">
                <a:moveTo>
                  <a:pt x="0" y="0"/>
                </a:moveTo>
                <a:lnTo>
                  <a:pt x="0" y="131381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839259" y="2629446"/>
            <a:ext cx="0" cy="131445"/>
          </a:xfrm>
          <a:custGeom>
            <a:avLst/>
            <a:gdLst/>
            <a:ahLst/>
            <a:cxnLst/>
            <a:rect l="l" t="t" r="r" b="b"/>
            <a:pathLst>
              <a:path h="131444">
                <a:moveTo>
                  <a:pt x="0" y="0"/>
                </a:moveTo>
                <a:lnTo>
                  <a:pt x="0" y="131381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682098" y="2739605"/>
            <a:ext cx="318003" cy="3880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558605" y="2487302"/>
            <a:ext cx="0" cy="131445"/>
          </a:xfrm>
          <a:custGeom>
            <a:avLst/>
            <a:gdLst/>
            <a:ahLst/>
            <a:cxnLst/>
            <a:rect l="l" t="t" r="r" b="b"/>
            <a:pathLst>
              <a:path h="131444">
                <a:moveTo>
                  <a:pt x="0" y="0"/>
                </a:moveTo>
                <a:lnTo>
                  <a:pt x="0" y="131394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270959" y="3354019"/>
            <a:ext cx="318000" cy="38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424236" y="3234804"/>
            <a:ext cx="568325" cy="0"/>
          </a:xfrm>
          <a:custGeom>
            <a:avLst/>
            <a:gdLst/>
            <a:ahLst/>
            <a:cxnLst/>
            <a:rect l="l" t="t" r="r" b="b"/>
            <a:pathLst>
              <a:path w="568325">
                <a:moveTo>
                  <a:pt x="568159" y="0"/>
                </a:moveTo>
                <a:lnTo>
                  <a:pt x="0" y="0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424238" y="3250591"/>
            <a:ext cx="0" cy="131445"/>
          </a:xfrm>
          <a:custGeom>
            <a:avLst/>
            <a:gdLst/>
            <a:ahLst/>
            <a:cxnLst/>
            <a:rect l="l" t="t" r="r" b="b"/>
            <a:pathLst>
              <a:path h="131445">
                <a:moveTo>
                  <a:pt x="0" y="0"/>
                </a:moveTo>
                <a:lnTo>
                  <a:pt x="0" y="131394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992396" y="3240434"/>
            <a:ext cx="0" cy="131445"/>
          </a:xfrm>
          <a:custGeom>
            <a:avLst/>
            <a:gdLst/>
            <a:ahLst/>
            <a:cxnLst/>
            <a:rect l="l" t="t" r="r" b="b"/>
            <a:pathLst>
              <a:path h="131445">
                <a:moveTo>
                  <a:pt x="0" y="0"/>
                </a:moveTo>
                <a:lnTo>
                  <a:pt x="0" y="131381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835232" y="3350593"/>
            <a:ext cx="318003" cy="3880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711743" y="3098292"/>
            <a:ext cx="0" cy="131445"/>
          </a:xfrm>
          <a:custGeom>
            <a:avLst/>
            <a:gdLst/>
            <a:ahLst/>
            <a:cxnLst/>
            <a:rect l="l" t="t" r="r" b="b"/>
            <a:pathLst>
              <a:path h="131444">
                <a:moveTo>
                  <a:pt x="0" y="0"/>
                </a:moveTo>
                <a:lnTo>
                  <a:pt x="0" y="131381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403202" y="3354019"/>
            <a:ext cx="318003" cy="38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556489" y="3234804"/>
            <a:ext cx="568325" cy="0"/>
          </a:xfrm>
          <a:custGeom>
            <a:avLst/>
            <a:gdLst/>
            <a:ahLst/>
            <a:cxnLst/>
            <a:rect l="l" t="t" r="r" b="b"/>
            <a:pathLst>
              <a:path w="568325">
                <a:moveTo>
                  <a:pt x="568147" y="0"/>
                </a:moveTo>
                <a:lnTo>
                  <a:pt x="0" y="0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556486" y="3250591"/>
            <a:ext cx="0" cy="131445"/>
          </a:xfrm>
          <a:custGeom>
            <a:avLst/>
            <a:gdLst/>
            <a:ahLst/>
            <a:cxnLst/>
            <a:rect l="l" t="t" r="r" b="b"/>
            <a:pathLst>
              <a:path h="131445">
                <a:moveTo>
                  <a:pt x="0" y="0"/>
                </a:moveTo>
                <a:lnTo>
                  <a:pt x="0" y="131394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124637" y="3240434"/>
            <a:ext cx="0" cy="131445"/>
          </a:xfrm>
          <a:custGeom>
            <a:avLst/>
            <a:gdLst/>
            <a:ahLst/>
            <a:cxnLst/>
            <a:rect l="l" t="t" r="r" b="b"/>
            <a:pathLst>
              <a:path h="131445">
                <a:moveTo>
                  <a:pt x="0" y="0"/>
                </a:moveTo>
                <a:lnTo>
                  <a:pt x="0" y="131381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967478" y="3350593"/>
            <a:ext cx="318003" cy="3880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843983" y="3098292"/>
            <a:ext cx="0" cy="131445"/>
          </a:xfrm>
          <a:custGeom>
            <a:avLst/>
            <a:gdLst/>
            <a:ahLst/>
            <a:cxnLst/>
            <a:rect l="l" t="t" r="r" b="b"/>
            <a:pathLst>
              <a:path h="131444">
                <a:moveTo>
                  <a:pt x="0" y="0"/>
                </a:moveTo>
                <a:lnTo>
                  <a:pt x="0" y="131381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606341" y="3079614"/>
            <a:ext cx="0" cy="369570"/>
          </a:xfrm>
          <a:custGeom>
            <a:avLst/>
            <a:gdLst/>
            <a:ahLst/>
            <a:cxnLst/>
            <a:rect l="l" t="t" r="r" b="b"/>
            <a:pathLst>
              <a:path h="369570">
                <a:moveTo>
                  <a:pt x="0" y="0"/>
                </a:moveTo>
                <a:lnTo>
                  <a:pt x="0" y="369189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447338" y="3345269"/>
            <a:ext cx="318003" cy="38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4584750" y="2260676"/>
            <a:ext cx="2482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250" dirty="0">
                <a:solidFill>
                  <a:srgbClr val="FFFFFF"/>
                </a:solidFill>
                <a:latin typeface="Helvetica"/>
                <a:cs typeface="Helvetica"/>
              </a:rPr>
              <a:t>1</a:t>
            </a:r>
            <a:r>
              <a:rPr sz="1800" b="1" dirty="0">
                <a:solidFill>
                  <a:srgbClr val="FFFFFF"/>
                </a:solidFill>
                <a:latin typeface="Helvetica"/>
                <a:cs typeface="Helvetica"/>
              </a:rPr>
              <a:t>1</a:t>
            </a:r>
            <a:endParaRPr sz="1800">
              <a:latin typeface="Helvetica"/>
              <a:cs typeface="Helvetica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778500" y="2857550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Helvetica"/>
                <a:cs typeface="Helvetica"/>
              </a:rPr>
              <a:t>9</a:t>
            </a:r>
            <a:endParaRPr sz="1800">
              <a:latin typeface="Helvetica"/>
              <a:cs typeface="Helvetic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584750" y="2870352"/>
            <a:ext cx="2609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50" dirty="0">
                <a:solidFill>
                  <a:srgbClr val="FFFFFF"/>
                </a:solidFill>
                <a:latin typeface="Helvetica"/>
                <a:cs typeface="Helvetica"/>
              </a:rPr>
              <a:t>1</a:t>
            </a:r>
            <a:r>
              <a:rPr sz="1800" b="1" dirty="0">
                <a:solidFill>
                  <a:srgbClr val="FFFFFF"/>
                </a:solidFill>
                <a:latin typeface="Helvetica"/>
                <a:cs typeface="Helvetica"/>
              </a:rPr>
              <a:t>4</a:t>
            </a:r>
            <a:endParaRPr sz="1800">
              <a:latin typeface="Helvetica"/>
              <a:cs typeface="Helvetica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810025" y="2260676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Helvetica"/>
                <a:cs typeface="Helvetica"/>
              </a:rPr>
              <a:t>7</a:t>
            </a:r>
            <a:endParaRPr sz="1800">
              <a:latin typeface="Helvetica"/>
              <a:cs typeface="Helvetica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530676" y="3454425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Helvetica"/>
                <a:cs typeface="Helvetica"/>
              </a:rPr>
              <a:t>4</a:t>
            </a:r>
            <a:endParaRPr sz="1800">
              <a:latin typeface="Helvetica"/>
              <a:cs typeface="Helvetica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499150" y="2260676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Helvetica"/>
                <a:cs typeface="Helvetica"/>
              </a:rPr>
              <a:t>5</a:t>
            </a:r>
            <a:endParaRPr sz="1800">
              <a:latin typeface="Helvetica"/>
              <a:cs typeface="Helvetica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530676" y="2857550"/>
            <a:ext cx="7562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08000" algn="l"/>
              </a:tabLst>
            </a:pPr>
            <a:r>
              <a:rPr sz="1800" b="1" dirty="0">
                <a:solidFill>
                  <a:srgbClr val="FFFFFF"/>
                </a:solidFill>
                <a:latin typeface="Helvetica"/>
                <a:cs typeface="Helvetica"/>
              </a:rPr>
              <a:t>8	</a:t>
            </a:r>
            <a:r>
              <a:rPr sz="1800" b="1" spc="-150" dirty="0">
                <a:solidFill>
                  <a:srgbClr val="FFFFFF"/>
                </a:solidFill>
                <a:latin typeface="Helvetica"/>
                <a:cs typeface="Helvetica"/>
              </a:rPr>
              <a:t>1</a:t>
            </a:r>
            <a:r>
              <a:rPr sz="1800" b="1" dirty="0">
                <a:solidFill>
                  <a:srgbClr val="FFFFFF"/>
                </a:solidFill>
                <a:latin typeface="Helvetica"/>
                <a:cs typeface="Helvetica"/>
              </a:rPr>
              <a:t>7</a:t>
            </a:r>
            <a:endParaRPr sz="1800">
              <a:latin typeface="Helvetica"/>
              <a:cs typeface="Helvetica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5219801" y="2857550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Helvetica"/>
                <a:cs typeface="Helvetica"/>
              </a:rPr>
              <a:t>1</a:t>
            </a:r>
            <a:endParaRPr sz="1800">
              <a:latin typeface="Helvetica"/>
              <a:cs typeface="Helvetica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292600" y="3479800"/>
            <a:ext cx="788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47065" algn="l"/>
              </a:tabLst>
            </a:pPr>
            <a:r>
              <a:rPr sz="1800" b="1" spc="-150" dirty="0">
                <a:solidFill>
                  <a:srgbClr val="FFFFFF"/>
                </a:solidFill>
                <a:latin typeface="Helvetica"/>
                <a:cs typeface="Helvetica"/>
              </a:rPr>
              <a:t>1</a:t>
            </a:r>
            <a:r>
              <a:rPr sz="1800" b="1" dirty="0">
                <a:solidFill>
                  <a:srgbClr val="FFFFFF"/>
                </a:solidFill>
                <a:latin typeface="Helvetica"/>
                <a:cs typeface="Helvetica"/>
              </a:rPr>
              <a:t>9	</a:t>
            </a:r>
            <a:r>
              <a:rPr sz="2700" b="1" baseline="3086" dirty="0">
                <a:solidFill>
                  <a:srgbClr val="FFFFFF"/>
                </a:solidFill>
                <a:latin typeface="Helvetica"/>
                <a:cs typeface="Helvetica"/>
              </a:rPr>
              <a:t>6</a:t>
            </a:r>
            <a:endParaRPr sz="2700" baseline="3086">
              <a:latin typeface="Helvetica"/>
              <a:cs typeface="Helvetica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486349" y="3467227"/>
            <a:ext cx="7943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46100" algn="l"/>
              </a:tabLst>
            </a:pPr>
            <a:r>
              <a:rPr sz="1800" b="1" dirty="0">
                <a:solidFill>
                  <a:srgbClr val="FFFFFF"/>
                </a:solidFill>
                <a:latin typeface="Helvetica"/>
                <a:cs typeface="Helvetica"/>
              </a:rPr>
              <a:t>9	</a:t>
            </a:r>
            <a:r>
              <a:rPr sz="1800" b="1" spc="-150" dirty="0">
                <a:solidFill>
                  <a:srgbClr val="FFFFFF"/>
                </a:solidFill>
                <a:latin typeface="Helvetica"/>
                <a:cs typeface="Helvetica"/>
              </a:rPr>
              <a:t>2</a:t>
            </a:r>
            <a:r>
              <a:rPr sz="1800" b="1" dirty="0">
                <a:solidFill>
                  <a:srgbClr val="FFFFFF"/>
                </a:solidFill>
                <a:latin typeface="Helvetica"/>
                <a:cs typeface="Helvetica"/>
              </a:rPr>
              <a:t>1</a:t>
            </a:r>
            <a:endParaRPr sz="1800">
              <a:latin typeface="Helvetica"/>
              <a:cs typeface="Helvetica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2582993" y="2386942"/>
            <a:ext cx="740410" cy="0"/>
          </a:xfrm>
          <a:custGeom>
            <a:avLst/>
            <a:gdLst/>
            <a:ahLst/>
            <a:cxnLst/>
            <a:rect l="l" t="t" r="r" b="b"/>
            <a:pathLst>
              <a:path w="740410">
                <a:moveTo>
                  <a:pt x="0" y="0"/>
                </a:moveTo>
                <a:lnTo>
                  <a:pt x="720928" y="0"/>
                </a:lnTo>
                <a:lnTo>
                  <a:pt x="739978" y="0"/>
                </a:lnTo>
              </a:path>
            </a:pathLst>
          </a:custGeom>
          <a:ln w="38100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327195" y="2326878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0" y="0"/>
                </a:moveTo>
                <a:lnTo>
                  <a:pt x="0" y="120142"/>
                </a:lnTo>
                <a:lnTo>
                  <a:pt x="120142" y="60058"/>
                </a:lnTo>
                <a:lnTo>
                  <a:pt x="0" y="0"/>
                </a:lnTo>
                <a:close/>
              </a:path>
            </a:pathLst>
          </a:custGeom>
          <a:solidFill>
            <a:srgbClr val="8787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582993" y="2936055"/>
            <a:ext cx="561975" cy="0"/>
          </a:xfrm>
          <a:custGeom>
            <a:avLst/>
            <a:gdLst/>
            <a:ahLst/>
            <a:cxnLst/>
            <a:rect l="l" t="t" r="r" b="b"/>
            <a:pathLst>
              <a:path w="561975">
                <a:moveTo>
                  <a:pt x="0" y="0"/>
                </a:moveTo>
                <a:lnTo>
                  <a:pt x="542378" y="0"/>
                </a:lnTo>
                <a:lnTo>
                  <a:pt x="561428" y="0"/>
                </a:lnTo>
              </a:path>
            </a:pathLst>
          </a:custGeom>
          <a:ln w="38100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148651" y="2875992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0" y="0"/>
                </a:moveTo>
                <a:lnTo>
                  <a:pt x="0" y="120142"/>
                </a:lnTo>
                <a:lnTo>
                  <a:pt x="120142" y="60058"/>
                </a:lnTo>
                <a:lnTo>
                  <a:pt x="0" y="0"/>
                </a:lnTo>
                <a:close/>
              </a:path>
            </a:pathLst>
          </a:custGeom>
          <a:solidFill>
            <a:srgbClr val="8787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971408" y="1734679"/>
            <a:ext cx="1195705" cy="0"/>
          </a:xfrm>
          <a:custGeom>
            <a:avLst/>
            <a:gdLst/>
            <a:ahLst/>
            <a:cxnLst/>
            <a:rect l="l" t="t" r="r" b="b"/>
            <a:pathLst>
              <a:path w="1195704">
                <a:moveTo>
                  <a:pt x="0" y="0"/>
                </a:moveTo>
                <a:lnTo>
                  <a:pt x="1176235" y="0"/>
                </a:lnTo>
                <a:lnTo>
                  <a:pt x="1195285" y="0"/>
                </a:lnTo>
              </a:path>
            </a:pathLst>
          </a:custGeom>
          <a:ln w="38100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170932" y="1674601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0" y="0"/>
                </a:moveTo>
                <a:lnTo>
                  <a:pt x="0" y="120142"/>
                </a:lnTo>
                <a:lnTo>
                  <a:pt x="120142" y="60071"/>
                </a:lnTo>
                <a:lnTo>
                  <a:pt x="0" y="0"/>
                </a:lnTo>
                <a:close/>
              </a:path>
            </a:pathLst>
          </a:custGeom>
          <a:solidFill>
            <a:srgbClr val="8787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582993" y="3500052"/>
            <a:ext cx="561975" cy="0"/>
          </a:xfrm>
          <a:custGeom>
            <a:avLst/>
            <a:gdLst/>
            <a:ahLst/>
            <a:cxnLst/>
            <a:rect l="l" t="t" r="r" b="b"/>
            <a:pathLst>
              <a:path w="561975">
                <a:moveTo>
                  <a:pt x="0" y="0"/>
                </a:moveTo>
                <a:lnTo>
                  <a:pt x="542378" y="0"/>
                </a:lnTo>
                <a:lnTo>
                  <a:pt x="561428" y="0"/>
                </a:lnTo>
              </a:path>
            </a:pathLst>
          </a:custGeom>
          <a:ln w="38100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148651" y="3439976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0" y="0"/>
                </a:moveTo>
                <a:lnTo>
                  <a:pt x="0" y="120142"/>
                </a:lnTo>
                <a:lnTo>
                  <a:pt x="120142" y="60071"/>
                </a:lnTo>
                <a:lnTo>
                  <a:pt x="0" y="0"/>
                </a:lnTo>
                <a:close/>
              </a:path>
            </a:pathLst>
          </a:custGeom>
          <a:solidFill>
            <a:srgbClr val="8787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322639" y="1737258"/>
            <a:ext cx="2376805" cy="6985"/>
          </a:xfrm>
          <a:custGeom>
            <a:avLst/>
            <a:gdLst/>
            <a:ahLst/>
            <a:cxnLst/>
            <a:rect l="l" t="t" r="r" b="b"/>
            <a:pathLst>
              <a:path w="2376804" h="6985">
                <a:moveTo>
                  <a:pt x="-19050" y="3219"/>
                </a:moveTo>
                <a:lnTo>
                  <a:pt x="2395232" y="3219"/>
                </a:lnTo>
              </a:path>
            </a:pathLst>
          </a:custGeom>
          <a:ln w="44538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7702901" y="1683642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317" y="0"/>
                </a:moveTo>
                <a:lnTo>
                  <a:pt x="0" y="120142"/>
                </a:lnTo>
                <a:lnTo>
                  <a:pt x="120294" y="60388"/>
                </a:lnTo>
                <a:lnTo>
                  <a:pt x="317" y="0"/>
                </a:lnTo>
                <a:close/>
              </a:path>
            </a:pathLst>
          </a:custGeom>
          <a:solidFill>
            <a:srgbClr val="8787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939723" y="2375929"/>
            <a:ext cx="1759585" cy="20320"/>
          </a:xfrm>
          <a:custGeom>
            <a:avLst/>
            <a:gdLst/>
            <a:ahLst/>
            <a:cxnLst/>
            <a:rect l="l" t="t" r="r" b="b"/>
            <a:pathLst>
              <a:path w="1759584" h="20319">
                <a:moveTo>
                  <a:pt x="0" y="0"/>
                </a:moveTo>
                <a:lnTo>
                  <a:pt x="1740065" y="19938"/>
                </a:lnTo>
                <a:lnTo>
                  <a:pt x="1759102" y="20167"/>
                </a:lnTo>
              </a:path>
            </a:pathLst>
          </a:custGeom>
          <a:ln w="38100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7702381" y="2336068"/>
            <a:ext cx="121285" cy="120650"/>
          </a:xfrm>
          <a:custGeom>
            <a:avLst/>
            <a:gdLst/>
            <a:ahLst/>
            <a:cxnLst/>
            <a:rect l="l" t="t" r="r" b="b"/>
            <a:pathLst>
              <a:path w="121284" h="120650">
                <a:moveTo>
                  <a:pt x="1371" y="0"/>
                </a:moveTo>
                <a:lnTo>
                  <a:pt x="0" y="120142"/>
                </a:lnTo>
                <a:lnTo>
                  <a:pt x="120815" y="61455"/>
                </a:lnTo>
                <a:lnTo>
                  <a:pt x="1371" y="0"/>
                </a:lnTo>
                <a:close/>
              </a:path>
            </a:pathLst>
          </a:custGeom>
          <a:solidFill>
            <a:srgbClr val="8787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242403" y="2930339"/>
            <a:ext cx="1456690" cy="12065"/>
          </a:xfrm>
          <a:custGeom>
            <a:avLst/>
            <a:gdLst/>
            <a:ahLst/>
            <a:cxnLst/>
            <a:rect l="l" t="t" r="r" b="b"/>
            <a:pathLst>
              <a:path w="1456690" h="12064">
                <a:moveTo>
                  <a:pt x="-19050" y="5784"/>
                </a:moveTo>
                <a:lnTo>
                  <a:pt x="1475473" y="5784"/>
                </a:lnTo>
              </a:path>
            </a:pathLst>
          </a:custGeom>
          <a:ln w="49669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7702583" y="2881882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952" y="0"/>
                </a:moveTo>
                <a:lnTo>
                  <a:pt x="0" y="120129"/>
                </a:lnTo>
                <a:lnTo>
                  <a:pt x="120611" y="61023"/>
                </a:lnTo>
                <a:lnTo>
                  <a:pt x="952" y="0"/>
                </a:lnTo>
                <a:close/>
              </a:path>
            </a:pathLst>
          </a:custGeom>
          <a:solidFill>
            <a:srgbClr val="8787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401314" y="3500052"/>
            <a:ext cx="1297940" cy="0"/>
          </a:xfrm>
          <a:custGeom>
            <a:avLst/>
            <a:gdLst/>
            <a:ahLst/>
            <a:cxnLst/>
            <a:rect l="l" t="t" r="r" b="b"/>
            <a:pathLst>
              <a:path w="1297940">
                <a:moveTo>
                  <a:pt x="0" y="0"/>
                </a:moveTo>
                <a:lnTo>
                  <a:pt x="1278458" y="0"/>
                </a:lnTo>
                <a:lnTo>
                  <a:pt x="1297508" y="0"/>
                </a:lnTo>
              </a:path>
            </a:pathLst>
          </a:custGeom>
          <a:ln w="38100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7703057" y="3439976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0" y="0"/>
                </a:moveTo>
                <a:lnTo>
                  <a:pt x="0" y="120142"/>
                </a:lnTo>
                <a:lnTo>
                  <a:pt x="120142" y="60071"/>
                </a:lnTo>
                <a:lnTo>
                  <a:pt x="0" y="0"/>
                </a:lnTo>
                <a:close/>
              </a:path>
            </a:pathLst>
          </a:custGeom>
          <a:solidFill>
            <a:srgbClr val="8787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8013805" y="1536700"/>
            <a:ext cx="4092997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_tradnl" sz="2000" b="1" spc="-5" dirty="0">
                <a:solidFill>
                  <a:srgbClr val="3066BE"/>
                </a:solidFill>
                <a:latin typeface="Helvetica"/>
                <a:cs typeface="Helvetica"/>
              </a:rPr>
              <a:t>Clientes que suman </a:t>
            </a:r>
            <a:r>
              <a:rPr lang="es-ES_tradnl" sz="2400" b="1" spc="-5" dirty="0">
                <a:solidFill>
                  <a:srgbClr val="3066BE"/>
                </a:solidFill>
                <a:latin typeface="Helvetica"/>
                <a:cs typeface="Helvetica"/>
              </a:rPr>
              <a:t>22</a:t>
            </a:r>
            <a:r>
              <a:rPr lang="es-ES_tradnl" sz="2400" b="1" spc="-195" dirty="0">
                <a:solidFill>
                  <a:srgbClr val="3066BE"/>
                </a:solidFill>
                <a:latin typeface="Helvetica"/>
                <a:cs typeface="Helvetica"/>
              </a:rPr>
              <a:t> </a:t>
            </a:r>
            <a:r>
              <a:rPr lang="es-ES_tradnl" sz="2000" b="1" dirty="0">
                <a:solidFill>
                  <a:srgbClr val="3066BE"/>
                </a:solidFill>
                <a:latin typeface="Helvetica"/>
                <a:cs typeface="Helvetica"/>
              </a:rPr>
              <a:t>servicios</a:t>
            </a:r>
            <a:endParaRPr sz="2000" dirty="0">
              <a:latin typeface="Helvetica"/>
              <a:cs typeface="Helvetica"/>
            </a:endParaRPr>
          </a:p>
        </p:txBody>
      </p:sp>
      <p:sp>
        <p:nvSpPr>
          <p:cNvPr id="73" name="object 73"/>
          <p:cNvSpPr txBox="1">
            <a:spLocks noGrp="1"/>
          </p:cNvSpPr>
          <p:nvPr>
            <p:ph type="ftr" sz="quarter" idx="5"/>
          </p:nvPr>
        </p:nvSpPr>
        <p:spPr>
          <a:xfrm>
            <a:off x="673100" y="6150959"/>
            <a:ext cx="9730740" cy="5414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75"/>
              </a:lnSpc>
            </a:pPr>
            <a:r>
              <a:rPr lang="es-ES" spc="15" dirty="0"/>
              <a:t>Este ejemplo sólo se muestra para fines ilustrativos. No pretende representar resultados típicos. Menos del </a:t>
            </a:r>
            <a:r>
              <a:rPr lang="es-ES" spc="20" dirty="0"/>
              <a:t>5% de los IBO calificados alcanzan los requisitos para recibir comisiones a través de su 5to nivel. Mira el Plan de compensación de ACN para más detalles.</a:t>
            </a:r>
            <a:endParaRPr lang="es-ES" dirty="0"/>
          </a:p>
        </p:txBody>
      </p:sp>
      <p:sp>
        <p:nvSpPr>
          <p:cNvPr id="72" name="object 72"/>
          <p:cNvSpPr txBox="1"/>
          <p:nvPr/>
        </p:nvSpPr>
        <p:spPr>
          <a:xfrm>
            <a:off x="8013700" y="2029460"/>
            <a:ext cx="4102100" cy="1684757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2700" marR="5080" indent="-635" algn="just">
              <a:lnSpc>
                <a:spcPct val="147600"/>
              </a:lnSpc>
              <a:spcBef>
                <a:spcPts val="150"/>
              </a:spcBef>
            </a:pPr>
            <a:r>
              <a:rPr lang="es-ES_tradnl" sz="2000" b="1" spc="-5" dirty="0">
                <a:solidFill>
                  <a:srgbClr val="3066BE"/>
                </a:solidFill>
                <a:latin typeface="Helvetica"/>
                <a:cs typeface="Helvetica"/>
              </a:rPr>
              <a:t>Clientes que suman </a:t>
            </a:r>
            <a:r>
              <a:rPr lang="es-ES_tradnl" sz="2400" b="1" spc="-5" dirty="0">
                <a:solidFill>
                  <a:srgbClr val="3066BE"/>
                </a:solidFill>
                <a:latin typeface="Helvetica"/>
                <a:cs typeface="Helvetica"/>
              </a:rPr>
              <a:t>23</a:t>
            </a:r>
            <a:r>
              <a:rPr lang="es-ES_tradnl" sz="2400" b="1" spc="-195" dirty="0">
                <a:solidFill>
                  <a:srgbClr val="3066BE"/>
                </a:solidFill>
                <a:latin typeface="Helvetica"/>
                <a:cs typeface="Helvetica"/>
              </a:rPr>
              <a:t> </a:t>
            </a:r>
            <a:r>
              <a:rPr lang="es-ES_tradnl" sz="2000" b="1" dirty="0">
                <a:solidFill>
                  <a:srgbClr val="3066BE"/>
                </a:solidFill>
                <a:latin typeface="Helvetica"/>
                <a:cs typeface="Helvetica"/>
              </a:rPr>
              <a:t>servicios </a:t>
            </a:r>
            <a:r>
              <a:rPr lang="es-ES_tradnl" sz="2000" b="1" spc="-5" dirty="0">
                <a:solidFill>
                  <a:srgbClr val="3066BE"/>
                </a:solidFill>
                <a:latin typeface="Helvetica"/>
                <a:cs typeface="Helvetica"/>
              </a:rPr>
              <a:t>Clientes que suman </a:t>
            </a:r>
            <a:r>
              <a:rPr lang="es-ES_tradnl" sz="2400" b="1" spc="-5" dirty="0">
                <a:solidFill>
                  <a:srgbClr val="3066BE"/>
                </a:solidFill>
                <a:latin typeface="Helvetica"/>
                <a:cs typeface="Helvetica"/>
              </a:rPr>
              <a:t>49</a:t>
            </a:r>
            <a:r>
              <a:rPr lang="es-ES_tradnl" sz="2400" b="1" spc="-195" dirty="0">
                <a:solidFill>
                  <a:srgbClr val="3066BE"/>
                </a:solidFill>
                <a:latin typeface="Helvetica"/>
                <a:cs typeface="Helvetica"/>
              </a:rPr>
              <a:t> </a:t>
            </a:r>
            <a:r>
              <a:rPr lang="es-ES_tradnl" sz="2000" b="1" dirty="0">
                <a:solidFill>
                  <a:srgbClr val="3066BE"/>
                </a:solidFill>
                <a:latin typeface="Helvetica"/>
                <a:cs typeface="Helvetica"/>
              </a:rPr>
              <a:t>servicios</a:t>
            </a:r>
            <a:endParaRPr lang="es-ES_tradnl" sz="2000" dirty="0">
              <a:latin typeface="Helvetica"/>
              <a:cs typeface="Helvetica"/>
            </a:endParaRPr>
          </a:p>
          <a:p>
            <a:pPr marL="12700" marR="5080" indent="-635" algn="just">
              <a:lnSpc>
                <a:spcPct val="147600"/>
              </a:lnSpc>
              <a:spcBef>
                <a:spcPts val="150"/>
              </a:spcBef>
            </a:pPr>
            <a:r>
              <a:rPr sz="2400" b="1" dirty="0">
                <a:solidFill>
                  <a:srgbClr val="61C7C5"/>
                </a:solidFill>
                <a:latin typeface="Helvetica"/>
                <a:cs typeface="Helvetica"/>
              </a:rPr>
              <a:t>5</a:t>
            </a:r>
            <a:r>
              <a:rPr sz="2400" b="1" spc="-10" dirty="0">
                <a:solidFill>
                  <a:srgbClr val="61C7C5"/>
                </a:solidFill>
                <a:latin typeface="Helvetica"/>
                <a:cs typeface="Helvetica"/>
              </a:rPr>
              <a:t> </a:t>
            </a:r>
            <a:r>
              <a:rPr sz="2400" b="1" dirty="0">
                <a:solidFill>
                  <a:srgbClr val="61C7C5"/>
                </a:solidFill>
                <a:latin typeface="Helvetica"/>
                <a:cs typeface="Helvetica"/>
              </a:rPr>
              <a:t>IBO</a:t>
            </a:r>
            <a:endParaRPr sz="2400" dirty="0">
              <a:latin typeface="Helvetica"/>
              <a:cs typeface="Helvetica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703433" y="1777367"/>
            <a:ext cx="1905" cy="361315"/>
          </a:xfrm>
          <a:custGeom>
            <a:avLst/>
            <a:gdLst/>
            <a:ahLst/>
            <a:cxnLst/>
            <a:rect l="l" t="t" r="r" b="b"/>
            <a:pathLst>
              <a:path w="1904" h="361314">
                <a:moveTo>
                  <a:pt x="0" y="0"/>
                </a:moveTo>
                <a:lnTo>
                  <a:pt x="1574" y="360743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719687" y="2481783"/>
            <a:ext cx="0" cy="369570"/>
          </a:xfrm>
          <a:custGeom>
            <a:avLst/>
            <a:gdLst/>
            <a:ahLst/>
            <a:cxnLst/>
            <a:rect l="l" t="t" r="r" b="b"/>
            <a:pathLst>
              <a:path h="369569">
                <a:moveTo>
                  <a:pt x="0" y="0"/>
                </a:moveTo>
                <a:lnTo>
                  <a:pt x="0" y="369189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606800" y="660400"/>
            <a:ext cx="56134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2400" dirty="0">
                <a:solidFill>
                  <a:srgbClr val="61C7C5"/>
                </a:solidFill>
              </a:rPr>
              <a:t>INGRESO RESIDUAL POR NIVELES</a:t>
            </a:r>
            <a:endParaRPr sz="2400" dirty="0"/>
          </a:p>
        </p:txBody>
      </p:sp>
      <p:sp>
        <p:nvSpPr>
          <p:cNvPr id="5" name="object 5"/>
          <p:cNvSpPr txBox="1"/>
          <p:nvPr/>
        </p:nvSpPr>
        <p:spPr>
          <a:xfrm>
            <a:off x="3810000" y="177800"/>
            <a:ext cx="5638800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47090" algn="l"/>
                <a:tab pos="3680460" algn="l"/>
              </a:tabLst>
            </a:pPr>
            <a:r>
              <a:rPr lang="es-ES" sz="2200" b="1" spc="195" dirty="0">
                <a:solidFill>
                  <a:srgbClr val="132247"/>
                </a:solidFill>
                <a:latin typeface="Helvetica"/>
                <a:cs typeface="Helvetica"/>
              </a:rPr>
              <a:t>PLAN DE COMPENSACIÓN DE ACN</a:t>
            </a:r>
            <a:endParaRPr lang="es-ES" sz="2200" dirty="0">
              <a:latin typeface="Helvetica"/>
              <a:cs typeface="Helvetic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20098" y="626541"/>
            <a:ext cx="11139805" cy="0"/>
          </a:xfrm>
          <a:custGeom>
            <a:avLst/>
            <a:gdLst/>
            <a:ahLst/>
            <a:cxnLst/>
            <a:rect l="l" t="t" r="r" b="b"/>
            <a:pathLst>
              <a:path w="11139805">
                <a:moveTo>
                  <a:pt x="0" y="0"/>
                </a:moveTo>
                <a:lnTo>
                  <a:pt x="11139716" y="0"/>
                </a:lnTo>
              </a:path>
            </a:pathLst>
          </a:custGeom>
          <a:ln w="6350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876638" y="1965994"/>
            <a:ext cx="635" cy="172085"/>
          </a:xfrm>
          <a:custGeom>
            <a:avLst/>
            <a:gdLst/>
            <a:ahLst/>
            <a:cxnLst/>
            <a:rect l="l" t="t" r="r" b="b"/>
            <a:pathLst>
              <a:path w="635" h="172085">
                <a:moveTo>
                  <a:pt x="0" y="0"/>
                </a:moveTo>
                <a:lnTo>
                  <a:pt x="76" y="171945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717712" y="2137943"/>
            <a:ext cx="318003" cy="3880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46003" y="2138121"/>
            <a:ext cx="317995" cy="388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09450" y="2138121"/>
            <a:ext cx="317995" cy="388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193800" y="2100579"/>
            <a:ext cx="1133475" cy="2832100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60"/>
              </a:spcBef>
              <a:tabLst>
                <a:tab pos="532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1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.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4%</a:t>
            </a:r>
            <a:endParaRPr sz="3200">
              <a:latin typeface="Helvetica"/>
              <a:cs typeface="Helvetica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  <a:tabLst>
                <a:tab pos="532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2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.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4%</a:t>
            </a:r>
            <a:endParaRPr sz="3200">
              <a:latin typeface="Helvetica"/>
              <a:cs typeface="Helvetica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  <a:tabLst>
                <a:tab pos="532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3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.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4%</a:t>
            </a:r>
            <a:endParaRPr sz="3200">
              <a:latin typeface="Helvetica"/>
              <a:cs typeface="Helvetica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  <a:tabLst>
                <a:tab pos="532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.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4%</a:t>
            </a:r>
            <a:endParaRPr sz="3200">
              <a:latin typeface="Helvetica"/>
              <a:cs typeface="Helvetica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  <a:tabLst>
                <a:tab pos="532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5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.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4%</a:t>
            </a:r>
            <a:endParaRPr sz="3200">
              <a:latin typeface="Helvetica"/>
              <a:cs typeface="Helvetic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91752" y="2216737"/>
            <a:ext cx="153670" cy="2627630"/>
          </a:xfrm>
          <a:custGeom>
            <a:avLst/>
            <a:gdLst/>
            <a:ahLst/>
            <a:cxnLst/>
            <a:rect l="l" t="t" r="r" b="b"/>
            <a:pathLst>
              <a:path w="153670" h="2627629">
                <a:moveTo>
                  <a:pt x="153365" y="2550896"/>
                </a:moveTo>
                <a:lnTo>
                  <a:pt x="0" y="2550896"/>
                </a:lnTo>
                <a:lnTo>
                  <a:pt x="76682" y="2627579"/>
                </a:lnTo>
                <a:lnTo>
                  <a:pt x="153365" y="2550896"/>
                </a:lnTo>
                <a:close/>
              </a:path>
              <a:path w="153670" h="2627629">
                <a:moveTo>
                  <a:pt x="115023" y="0"/>
                </a:moveTo>
                <a:lnTo>
                  <a:pt x="38341" y="0"/>
                </a:lnTo>
                <a:lnTo>
                  <a:pt x="38341" y="2550896"/>
                </a:lnTo>
                <a:lnTo>
                  <a:pt x="115023" y="2550896"/>
                </a:lnTo>
                <a:lnTo>
                  <a:pt x="115023" y="0"/>
                </a:lnTo>
                <a:close/>
              </a:path>
            </a:pathLst>
          </a:custGeom>
          <a:solidFill>
            <a:srgbClr val="1322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04800" y="1460500"/>
            <a:ext cx="247332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23925" algn="l"/>
              </a:tabLst>
            </a:pPr>
            <a:r>
              <a:rPr lang="es-ES" sz="3200" spc="-295" dirty="0">
                <a:solidFill>
                  <a:srgbClr val="3066BE"/>
                </a:solidFill>
                <a:latin typeface="Helvetica"/>
                <a:cs typeface="Helvetica"/>
              </a:rPr>
              <a:t>Tú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3%-20%</a:t>
            </a:r>
            <a:endParaRPr sz="3200" dirty="0">
              <a:latin typeface="Helvetica"/>
              <a:cs typeface="Helvetic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463520" y="1133043"/>
            <a:ext cx="491270" cy="69432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4546600" y="1460500"/>
            <a:ext cx="30797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FFFFFF"/>
                </a:solidFill>
                <a:latin typeface="Helvetica"/>
                <a:cs typeface="Helvetica"/>
              </a:rPr>
              <a:t>22</a:t>
            </a:r>
            <a:endParaRPr sz="2000">
              <a:latin typeface="Helvetica"/>
              <a:cs typeface="Helvetic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876638" y="1965994"/>
            <a:ext cx="1692275" cy="0"/>
          </a:xfrm>
          <a:custGeom>
            <a:avLst/>
            <a:gdLst/>
            <a:ahLst/>
            <a:cxnLst/>
            <a:rect l="l" t="t" r="r" b="b"/>
            <a:pathLst>
              <a:path w="1692275">
                <a:moveTo>
                  <a:pt x="0" y="0"/>
                </a:moveTo>
                <a:lnTo>
                  <a:pt x="1691741" y="0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568373" y="1965994"/>
            <a:ext cx="635" cy="172720"/>
          </a:xfrm>
          <a:custGeom>
            <a:avLst/>
            <a:gdLst/>
            <a:ahLst/>
            <a:cxnLst/>
            <a:rect l="l" t="t" r="r" b="b"/>
            <a:pathLst>
              <a:path w="635" h="172719">
                <a:moveTo>
                  <a:pt x="0" y="0"/>
                </a:moveTo>
                <a:lnTo>
                  <a:pt x="76" y="172123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560685" y="2747421"/>
            <a:ext cx="318003" cy="3880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439274" y="2743034"/>
            <a:ext cx="318002" cy="38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592553" y="2623814"/>
            <a:ext cx="568325" cy="0"/>
          </a:xfrm>
          <a:custGeom>
            <a:avLst/>
            <a:gdLst/>
            <a:ahLst/>
            <a:cxnLst/>
            <a:rect l="l" t="t" r="r" b="b"/>
            <a:pathLst>
              <a:path w="568325">
                <a:moveTo>
                  <a:pt x="568159" y="0"/>
                </a:moveTo>
                <a:lnTo>
                  <a:pt x="0" y="0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592555" y="2639616"/>
            <a:ext cx="0" cy="131445"/>
          </a:xfrm>
          <a:custGeom>
            <a:avLst/>
            <a:gdLst/>
            <a:ahLst/>
            <a:cxnLst/>
            <a:rect l="l" t="t" r="r" b="b"/>
            <a:pathLst>
              <a:path h="131444">
                <a:moveTo>
                  <a:pt x="0" y="0"/>
                </a:moveTo>
                <a:lnTo>
                  <a:pt x="0" y="131381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160713" y="2629446"/>
            <a:ext cx="0" cy="131445"/>
          </a:xfrm>
          <a:custGeom>
            <a:avLst/>
            <a:gdLst/>
            <a:ahLst/>
            <a:cxnLst/>
            <a:rect l="l" t="t" r="r" b="b"/>
            <a:pathLst>
              <a:path h="131444">
                <a:moveTo>
                  <a:pt x="0" y="0"/>
                </a:moveTo>
                <a:lnTo>
                  <a:pt x="0" y="131381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003549" y="2739605"/>
            <a:ext cx="318003" cy="3880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880060" y="2487302"/>
            <a:ext cx="0" cy="131445"/>
          </a:xfrm>
          <a:custGeom>
            <a:avLst/>
            <a:gdLst/>
            <a:ahLst/>
            <a:cxnLst/>
            <a:rect l="l" t="t" r="r" b="b"/>
            <a:pathLst>
              <a:path h="131444">
                <a:moveTo>
                  <a:pt x="0" y="0"/>
                </a:moveTo>
                <a:lnTo>
                  <a:pt x="0" y="131394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117821" y="2743034"/>
            <a:ext cx="318003" cy="38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271111" y="2623814"/>
            <a:ext cx="568325" cy="0"/>
          </a:xfrm>
          <a:custGeom>
            <a:avLst/>
            <a:gdLst/>
            <a:ahLst/>
            <a:cxnLst/>
            <a:rect l="l" t="t" r="r" b="b"/>
            <a:pathLst>
              <a:path w="568325">
                <a:moveTo>
                  <a:pt x="568147" y="0"/>
                </a:moveTo>
                <a:lnTo>
                  <a:pt x="0" y="0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271108" y="2639616"/>
            <a:ext cx="0" cy="131445"/>
          </a:xfrm>
          <a:custGeom>
            <a:avLst/>
            <a:gdLst/>
            <a:ahLst/>
            <a:cxnLst/>
            <a:rect l="l" t="t" r="r" b="b"/>
            <a:pathLst>
              <a:path h="131444">
                <a:moveTo>
                  <a:pt x="0" y="0"/>
                </a:moveTo>
                <a:lnTo>
                  <a:pt x="0" y="131381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839259" y="2629446"/>
            <a:ext cx="0" cy="131445"/>
          </a:xfrm>
          <a:custGeom>
            <a:avLst/>
            <a:gdLst/>
            <a:ahLst/>
            <a:cxnLst/>
            <a:rect l="l" t="t" r="r" b="b"/>
            <a:pathLst>
              <a:path h="131444">
                <a:moveTo>
                  <a:pt x="0" y="0"/>
                </a:moveTo>
                <a:lnTo>
                  <a:pt x="0" y="131381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682098" y="2739605"/>
            <a:ext cx="318003" cy="3880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558605" y="2487302"/>
            <a:ext cx="0" cy="131445"/>
          </a:xfrm>
          <a:custGeom>
            <a:avLst/>
            <a:gdLst/>
            <a:ahLst/>
            <a:cxnLst/>
            <a:rect l="l" t="t" r="r" b="b"/>
            <a:pathLst>
              <a:path h="131444">
                <a:moveTo>
                  <a:pt x="0" y="0"/>
                </a:moveTo>
                <a:lnTo>
                  <a:pt x="0" y="131394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270959" y="3354019"/>
            <a:ext cx="318000" cy="38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424236" y="3234804"/>
            <a:ext cx="568325" cy="0"/>
          </a:xfrm>
          <a:custGeom>
            <a:avLst/>
            <a:gdLst/>
            <a:ahLst/>
            <a:cxnLst/>
            <a:rect l="l" t="t" r="r" b="b"/>
            <a:pathLst>
              <a:path w="568325">
                <a:moveTo>
                  <a:pt x="568159" y="0"/>
                </a:moveTo>
                <a:lnTo>
                  <a:pt x="0" y="0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424238" y="3250591"/>
            <a:ext cx="0" cy="131445"/>
          </a:xfrm>
          <a:custGeom>
            <a:avLst/>
            <a:gdLst/>
            <a:ahLst/>
            <a:cxnLst/>
            <a:rect l="l" t="t" r="r" b="b"/>
            <a:pathLst>
              <a:path h="131445">
                <a:moveTo>
                  <a:pt x="0" y="0"/>
                </a:moveTo>
                <a:lnTo>
                  <a:pt x="0" y="131394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992396" y="3240434"/>
            <a:ext cx="0" cy="131445"/>
          </a:xfrm>
          <a:custGeom>
            <a:avLst/>
            <a:gdLst/>
            <a:ahLst/>
            <a:cxnLst/>
            <a:rect l="l" t="t" r="r" b="b"/>
            <a:pathLst>
              <a:path h="131445">
                <a:moveTo>
                  <a:pt x="0" y="0"/>
                </a:moveTo>
                <a:lnTo>
                  <a:pt x="0" y="131381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835232" y="3350593"/>
            <a:ext cx="318003" cy="3880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711743" y="3098292"/>
            <a:ext cx="0" cy="131445"/>
          </a:xfrm>
          <a:custGeom>
            <a:avLst/>
            <a:gdLst/>
            <a:ahLst/>
            <a:cxnLst/>
            <a:rect l="l" t="t" r="r" b="b"/>
            <a:pathLst>
              <a:path h="131444">
                <a:moveTo>
                  <a:pt x="0" y="0"/>
                </a:moveTo>
                <a:lnTo>
                  <a:pt x="0" y="131381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403202" y="3354019"/>
            <a:ext cx="318003" cy="38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556489" y="3234804"/>
            <a:ext cx="568325" cy="0"/>
          </a:xfrm>
          <a:custGeom>
            <a:avLst/>
            <a:gdLst/>
            <a:ahLst/>
            <a:cxnLst/>
            <a:rect l="l" t="t" r="r" b="b"/>
            <a:pathLst>
              <a:path w="568325">
                <a:moveTo>
                  <a:pt x="568147" y="0"/>
                </a:moveTo>
                <a:lnTo>
                  <a:pt x="0" y="0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556486" y="3250591"/>
            <a:ext cx="0" cy="131445"/>
          </a:xfrm>
          <a:custGeom>
            <a:avLst/>
            <a:gdLst/>
            <a:ahLst/>
            <a:cxnLst/>
            <a:rect l="l" t="t" r="r" b="b"/>
            <a:pathLst>
              <a:path h="131445">
                <a:moveTo>
                  <a:pt x="0" y="0"/>
                </a:moveTo>
                <a:lnTo>
                  <a:pt x="0" y="131394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124637" y="3240434"/>
            <a:ext cx="0" cy="131445"/>
          </a:xfrm>
          <a:custGeom>
            <a:avLst/>
            <a:gdLst/>
            <a:ahLst/>
            <a:cxnLst/>
            <a:rect l="l" t="t" r="r" b="b"/>
            <a:pathLst>
              <a:path h="131445">
                <a:moveTo>
                  <a:pt x="0" y="0"/>
                </a:moveTo>
                <a:lnTo>
                  <a:pt x="0" y="131381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967478" y="3350593"/>
            <a:ext cx="318003" cy="3880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843983" y="3098292"/>
            <a:ext cx="0" cy="131445"/>
          </a:xfrm>
          <a:custGeom>
            <a:avLst/>
            <a:gdLst/>
            <a:ahLst/>
            <a:cxnLst/>
            <a:rect l="l" t="t" r="r" b="b"/>
            <a:pathLst>
              <a:path h="131444">
                <a:moveTo>
                  <a:pt x="0" y="0"/>
                </a:moveTo>
                <a:lnTo>
                  <a:pt x="0" y="131381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606341" y="3079614"/>
            <a:ext cx="0" cy="369570"/>
          </a:xfrm>
          <a:custGeom>
            <a:avLst/>
            <a:gdLst/>
            <a:ahLst/>
            <a:cxnLst/>
            <a:rect l="l" t="t" r="r" b="b"/>
            <a:pathLst>
              <a:path h="369570">
                <a:moveTo>
                  <a:pt x="0" y="0"/>
                </a:moveTo>
                <a:lnTo>
                  <a:pt x="0" y="369189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447338" y="3345269"/>
            <a:ext cx="318003" cy="38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4584750" y="2260676"/>
            <a:ext cx="2482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250" dirty="0">
                <a:solidFill>
                  <a:srgbClr val="FFFFFF"/>
                </a:solidFill>
                <a:latin typeface="Helvetica"/>
                <a:cs typeface="Helvetica"/>
              </a:rPr>
              <a:t>1</a:t>
            </a:r>
            <a:r>
              <a:rPr sz="1800" b="1" dirty="0">
                <a:solidFill>
                  <a:srgbClr val="FFFFFF"/>
                </a:solidFill>
                <a:latin typeface="Helvetica"/>
                <a:cs typeface="Helvetica"/>
              </a:rPr>
              <a:t>1</a:t>
            </a:r>
            <a:endParaRPr sz="1800">
              <a:latin typeface="Helvetica"/>
              <a:cs typeface="Helvetica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778500" y="2857550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Helvetica"/>
                <a:cs typeface="Helvetica"/>
              </a:rPr>
              <a:t>9</a:t>
            </a:r>
            <a:endParaRPr sz="1800">
              <a:latin typeface="Helvetica"/>
              <a:cs typeface="Helvetic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584750" y="2870352"/>
            <a:ext cx="2609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50" dirty="0">
                <a:solidFill>
                  <a:srgbClr val="FFFFFF"/>
                </a:solidFill>
                <a:latin typeface="Helvetica"/>
                <a:cs typeface="Helvetica"/>
              </a:rPr>
              <a:t>1</a:t>
            </a:r>
            <a:r>
              <a:rPr sz="1800" b="1" dirty="0">
                <a:solidFill>
                  <a:srgbClr val="FFFFFF"/>
                </a:solidFill>
                <a:latin typeface="Helvetica"/>
                <a:cs typeface="Helvetica"/>
              </a:rPr>
              <a:t>4</a:t>
            </a:r>
            <a:endParaRPr sz="1800">
              <a:latin typeface="Helvetica"/>
              <a:cs typeface="Helvetica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810025" y="2260676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Helvetica"/>
                <a:cs typeface="Helvetica"/>
              </a:rPr>
              <a:t>7</a:t>
            </a:r>
            <a:endParaRPr sz="1800">
              <a:latin typeface="Helvetica"/>
              <a:cs typeface="Helvetica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530676" y="3454425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Helvetica"/>
                <a:cs typeface="Helvetica"/>
              </a:rPr>
              <a:t>4</a:t>
            </a:r>
            <a:endParaRPr sz="1800">
              <a:latin typeface="Helvetica"/>
              <a:cs typeface="Helvetica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499150" y="2260676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Helvetica"/>
                <a:cs typeface="Helvetica"/>
              </a:rPr>
              <a:t>5</a:t>
            </a:r>
            <a:endParaRPr sz="1800">
              <a:latin typeface="Helvetica"/>
              <a:cs typeface="Helvetica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530676" y="2857550"/>
            <a:ext cx="7562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08000" algn="l"/>
              </a:tabLst>
            </a:pPr>
            <a:r>
              <a:rPr sz="1800" b="1" dirty="0">
                <a:solidFill>
                  <a:srgbClr val="FFFFFF"/>
                </a:solidFill>
                <a:latin typeface="Helvetica"/>
                <a:cs typeface="Helvetica"/>
              </a:rPr>
              <a:t>8	</a:t>
            </a:r>
            <a:r>
              <a:rPr sz="1800" b="1" spc="-150" dirty="0">
                <a:solidFill>
                  <a:srgbClr val="FFFFFF"/>
                </a:solidFill>
                <a:latin typeface="Helvetica"/>
                <a:cs typeface="Helvetica"/>
              </a:rPr>
              <a:t>1</a:t>
            </a:r>
            <a:r>
              <a:rPr sz="1800" b="1" dirty="0">
                <a:solidFill>
                  <a:srgbClr val="FFFFFF"/>
                </a:solidFill>
                <a:latin typeface="Helvetica"/>
                <a:cs typeface="Helvetica"/>
              </a:rPr>
              <a:t>7</a:t>
            </a:r>
            <a:endParaRPr sz="1800">
              <a:latin typeface="Helvetica"/>
              <a:cs typeface="Helvetica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5219801" y="2857550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Helvetica"/>
                <a:cs typeface="Helvetica"/>
              </a:rPr>
              <a:t>1</a:t>
            </a:r>
            <a:endParaRPr sz="1800">
              <a:latin typeface="Helvetica"/>
              <a:cs typeface="Helvetica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292600" y="3479800"/>
            <a:ext cx="788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47065" algn="l"/>
              </a:tabLst>
            </a:pPr>
            <a:r>
              <a:rPr sz="1800" b="1" spc="-150" dirty="0">
                <a:solidFill>
                  <a:srgbClr val="FFFFFF"/>
                </a:solidFill>
                <a:latin typeface="Helvetica"/>
                <a:cs typeface="Helvetica"/>
              </a:rPr>
              <a:t>1</a:t>
            </a:r>
            <a:r>
              <a:rPr sz="1800" b="1" dirty="0">
                <a:solidFill>
                  <a:srgbClr val="FFFFFF"/>
                </a:solidFill>
                <a:latin typeface="Helvetica"/>
                <a:cs typeface="Helvetica"/>
              </a:rPr>
              <a:t>9	</a:t>
            </a:r>
            <a:r>
              <a:rPr sz="2700" b="1" baseline="3086" dirty="0">
                <a:solidFill>
                  <a:srgbClr val="FFFFFF"/>
                </a:solidFill>
                <a:latin typeface="Helvetica"/>
                <a:cs typeface="Helvetica"/>
              </a:rPr>
              <a:t>6</a:t>
            </a:r>
            <a:endParaRPr sz="2700" baseline="3086">
              <a:latin typeface="Helvetica"/>
              <a:cs typeface="Helvetica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486349" y="3467227"/>
            <a:ext cx="7943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46100" algn="l"/>
              </a:tabLst>
            </a:pPr>
            <a:r>
              <a:rPr sz="1800" b="1" dirty="0">
                <a:solidFill>
                  <a:srgbClr val="FFFFFF"/>
                </a:solidFill>
                <a:latin typeface="Helvetica"/>
                <a:cs typeface="Helvetica"/>
              </a:rPr>
              <a:t>9	</a:t>
            </a:r>
            <a:r>
              <a:rPr sz="1800" b="1" spc="-150" dirty="0">
                <a:solidFill>
                  <a:srgbClr val="FFFFFF"/>
                </a:solidFill>
                <a:latin typeface="Helvetica"/>
                <a:cs typeface="Helvetica"/>
              </a:rPr>
              <a:t>2</a:t>
            </a:r>
            <a:r>
              <a:rPr sz="1800" b="1" dirty="0">
                <a:solidFill>
                  <a:srgbClr val="FFFFFF"/>
                </a:solidFill>
                <a:latin typeface="Helvetica"/>
                <a:cs typeface="Helvetica"/>
              </a:rPr>
              <a:t>1</a:t>
            </a:r>
            <a:endParaRPr sz="1800">
              <a:latin typeface="Helvetica"/>
              <a:cs typeface="Helvetica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2582993" y="2386942"/>
            <a:ext cx="740410" cy="0"/>
          </a:xfrm>
          <a:custGeom>
            <a:avLst/>
            <a:gdLst/>
            <a:ahLst/>
            <a:cxnLst/>
            <a:rect l="l" t="t" r="r" b="b"/>
            <a:pathLst>
              <a:path w="740410">
                <a:moveTo>
                  <a:pt x="0" y="0"/>
                </a:moveTo>
                <a:lnTo>
                  <a:pt x="720928" y="0"/>
                </a:lnTo>
                <a:lnTo>
                  <a:pt x="739978" y="0"/>
                </a:lnTo>
              </a:path>
            </a:pathLst>
          </a:custGeom>
          <a:ln w="38100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327195" y="2326878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0" y="0"/>
                </a:moveTo>
                <a:lnTo>
                  <a:pt x="0" y="120142"/>
                </a:lnTo>
                <a:lnTo>
                  <a:pt x="120142" y="60058"/>
                </a:lnTo>
                <a:lnTo>
                  <a:pt x="0" y="0"/>
                </a:lnTo>
                <a:close/>
              </a:path>
            </a:pathLst>
          </a:custGeom>
          <a:solidFill>
            <a:srgbClr val="8787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582993" y="2936055"/>
            <a:ext cx="561975" cy="0"/>
          </a:xfrm>
          <a:custGeom>
            <a:avLst/>
            <a:gdLst/>
            <a:ahLst/>
            <a:cxnLst/>
            <a:rect l="l" t="t" r="r" b="b"/>
            <a:pathLst>
              <a:path w="561975">
                <a:moveTo>
                  <a:pt x="0" y="0"/>
                </a:moveTo>
                <a:lnTo>
                  <a:pt x="542378" y="0"/>
                </a:lnTo>
                <a:lnTo>
                  <a:pt x="561428" y="0"/>
                </a:lnTo>
              </a:path>
            </a:pathLst>
          </a:custGeom>
          <a:ln w="38100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148651" y="2875992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0" y="0"/>
                </a:moveTo>
                <a:lnTo>
                  <a:pt x="0" y="120142"/>
                </a:lnTo>
                <a:lnTo>
                  <a:pt x="120142" y="60058"/>
                </a:lnTo>
                <a:lnTo>
                  <a:pt x="0" y="0"/>
                </a:lnTo>
                <a:close/>
              </a:path>
            </a:pathLst>
          </a:custGeom>
          <a:solidFill>
            <a:srgbClr val="8787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971408" y="1734679"/>
            <a:ext cx="1195705" cy="0"/>
          </a:xfrm>
          <a:custGeom>
            <a:avLst/>
            <a:gdLst/>
            <a:ahLst/>
            <a:cxnLst/>
            <a:rect l="l" t="t" r="r" b="b"/>
            <a:pathLst>
              <a:path w="1195704">
                <a:moveTo>
                  <a:pt x="0" y="0"/>
                </a:moveTo>
                <a:lnTo>
                  <a:pt x="1176235" y="0"/>
                </a:lnTo>
                <a:lnTo>
                  <a:pt x="1195285" y="0"/>
                </a:lnTo>
              </a:path>
            </a:pathLst>
          </a:custGeom>
          <a:ln w="38100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170932" y="1674601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0" y="0"/>
                </a:moveTo>
                <a:lnTo>
                  <a:pt x="0" y="120142"/>
                </a:lnTo>
                <a:lnTo>
                  <a:pt x="120142" y="60071"/>
                </a:lnTo>
                <a:lnTo>
                  <a:pt x="0" y="0"/>
                </a:lnTo>
                <a:close/>
              </a:path>
            </a:pathLst>
          </a:custGeom>
          <a:solidFill>
            <a:srgbClr val="8787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582993" y="3500052"/>
            <a:ext cx="561975" cy="0"/>
          </a:xfrm>
          <a:custGeom>
            <a:avLst/>
            <a:gdLst/>
            <a:ahLst/>
            <a:cxnLst/>
            <a:rect l="l" t="t" r="r" b="b"/>
            <a:pathLst>
              <a:path w="561975">
                <a:moveTo>
                  <a:pt x="0" y="0"/>
                </a:moveTo>
                <a:lnTo>
                  <a:pt x="542378" y="0"/>
                </a:lnTo>
                <a:lnTo>
                  <a:pt x="561428" y="0"/>
                </a:lnTo>
              </a:path>
            </a:pathLst>
          </a:custGeom>
          <a:ln w="38100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148651" y="3439976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0" y="0"/>
                </a:moveTo>
                <a:lnTo>
                  <a:pt x="0" y="120142"/>
                </a:lnTo>
                <a:lnTo>
                  <a:pt x="120142" y="60071"/>
                </a:lnTo>
                <a:lnTo>
                  <a:pt x="0" y="0"/>
                </a:lnTo>
                <a:close/>
              </a:path>
            </a:pathLst>
          </a:custGeom>
          <a:solidFill>
            <a:srgbClr val="8787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322639" y="1737258"/>
            <a:ext cx="2376805" cy="6985"/>
          </a:xfrm>
          <a:custGeom>
            <a:avLst/>
            <a:gdLst/>
            <a:ahLst/>
            <a:cxnLst/>
            <a:rect l="l" t="t" r="r" b="b"/>
            <a:pathLst>
              <a:path w="2376804" h="6985">
                <a:moveTo>
                  <a:pt x="-19050" y="3219"/>
                </a:moveTo>
                <a:lnTo>
                  <a:pt x="2395232" y="3219"/>
                </a:lnTo>
              </a:path>
            </a:pathLst>
          </a:custGeom>
          <a:ln w="44538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7702901" y="1683642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317" y="0"/>
                </a:moveTo>
                <a:lnTo>
                  <a:pt x="0" y="120142"/>
                </a:lnTo>
                <a:lnTo>
                  <a:pt x="120294" y="60388"/>
                </a:lnTo>
                <a:lnTo>
                  <a:pt x="317" y="0"/>
                </a:lnTo>
                <a:close/>
              </a:path>
            </a:pathLst>
          </a:custGeom>
          <a:solidFill>
            <a:srgbClr val="8787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939723" y="2375929"/>
            <a:ext cx="1759585" cy="20320"/>
          </a:xfrm>
          <a:custGeom>
            <a:avLst/>
            <a:gdLst/>
            <a:ahLst/>
            <a:cxnLst/>
            <a:rect l="l" t="t" r="r" b="b"/>
            <a:pathLst>
              <a:path w="1759584" h="20319">
                <a:moveTo>
                  <a:pt x="0" y="0"/>
                </a:moveTo>
                <a:lnTo>
                  <a:pt x="1740065" y="19938"/>
                </a:lnTo>
                <a:lnTo>
                  <a:pt x="1759102" y="20167"/>
                </a:lnTo>
              </a:path>
            </a:pathLst>
          </a:custGeom>
          <a:ln w="38100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7702381" y="2336068"/>
            <a:ext cx="121285" cy="120650"/>
          </a:xfrm>
          <a:custGeom>
            <a:avLst/>
            <a:gdLst/>
            <a:ahLst/>
            <a:cxnLst/>
            <a:rect l="l" t="t" r="r" b="b"/>
            <a:pathLst>
              <a:path w="121284" h="120650">
                <a:moveTo>
                  <a:pt x="1371" y="0"/>
                </a:moveTo>
                <a:lnTo>
                  <a:pt x="0" y="120142"/>
                </a:lnTo>
                <a:lnTo>
                  <a:pt x="120815" y="61455"/>
                </a:lnTo>
                <a:lnTo>
                  <a:pt x="1371" y="0"/>
                </a:lnTo>
                <a:close/>
              </a:path>
            </a:pathLst>
          </a:custGeom>
          <a:solidFill>
            <a:srgbClr val="8787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242403" y="2930339"/>
            <a:ext cx="1456690" cy="12065"/>
          </a:xfrm>
          <a:custGeom>
            <a:avLst/>
            <a:gdLst/>
            <a:ahLst/>
            <a:cxnLst/>
            <a:rect l="l" t="t" r="r" b="b"/>
            <a:pathLst>
              <a:path w="1456690" h="12064">
                <a:moveTo>
                  <a:pt x="-19050" y="5784"/>
                </a:moveTo>
                <a:lnTo>
                  <a:pt x="1475473" y="5784"/>
                </a:lnTo>
              </a:path>
            </a:pathLst>
          </a:custGeom>
          <a:ln w="49669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7702583" y="2881882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952" y="0"/>
                </a:moveTo>
                <a:lnTo>
                  <a:pt x="0" y="120129"/>
                </a:lnTo>
                <a:lnTo>
                  <a:pt x="120611" y="61023"/>
                </a:lnTo>
                <a:lnTo>
                  <a:pt x="952" y="0"/>
                </a:lnTo>
                <a:close/>
              </a:path>
            </a:pathLst>
          </a:custGeom>
          <a:solidFill>
            <a:srgbClr val="8787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401314" y="3500052"/>
            <a:ext cx="1297940" cy="0"/>
          </a:xfrm>
          <a:custGeom>
            <a:avLst/>
            <a:gdLst/>
            <a:ahLst/>
            <a:cxnLst/>
            <a:rect l="l" t="t" r="r" b="b"/>
            <a:pathLst>
              <a:path w="1297940">
                <a:moveTo>
                  <a:pt x="0" y="0"/>
                </a:moveTo>
                <a:lnTo>
                  <a:pt x="1278458" y="0"/>
                </a:lnTo>
                <a:lnTo>
                  <a:pt x="1297508" y="0"/>
                </a:lnTo>
              </a:path>
            </a:pathLst>
          </a:custGeom>
          <a:ln w="38100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7703057" y="3439976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0" y="0"/>
                </a:moveTo>
                <a:lnTo>
                  <a:pt x="0" y="120142"/>
                </a:lnTo>
                <a:lnTo>
                  <a:pt x="120142" y="60071"/>
                </a:lnTo>
                <a:lnTo>
                  <a:pt x="0" y="0"/>
                </a:lnTo>
                <a:close/>
              </a:path>
            </a:pathLst>
          </a:custGeom>
          <a:solidFill>
            <a:srgbClr val="8787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8013805" y="1536700"/>
            <a:ext cx="4055133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_tradnl" sz="2000" b="1" spc="-5">
                <a:solidFill>
                  <a:srgbClr val="3066BE"/>
                </a:solidFill>
                <a:latin typeface="Helvetica"/>
                <a:cs typeface="Helvetica"/>
              </a:rPr>
              <a:t>Clientes que suman </a:t>
            </a:r>
            <a:r>
              <a:rPr lang="es-ES_tradnl" sz="2400" b="1" spc="-5">
                <a:solidFill>
                  <a:srgbClr val="3066BE"/>
                </a:solidFill>
                <a:latin typeface="Helvetica"/>
                <a:cs typeface="Helvetica"/>
              </a:rPr>
              <a:t>22</a:t>
            </a:r>
            <a:r>
              <a:rPr lang="es-ES_tradnl" sz="2400" b="1" spc="-195">
                <a:solidFill>
                  <a:srgbClr val="3066BE"/>
                </a:solidFill>
                <a:latin typeface="Helvetica"/>
                <a:cs typeface="Helvetica"/>
              </a:rPr>
              <a:t> </a:t>
            </a:r>
            <a:r>
              <a:rPr lang="es-ES_tradnl" sz="2000" b="1">
                <a:solidFill>
                  <a:srgbClr val="3066BE"/>
                </a:solidFill>
                <a:latin typeface="Helvetica"/>
                <a:cs typeface="Helvetica"/>
              </a:rPr>
              <a:t>servicios</a:t>
            </a:r>
            <a:endParaRPr lang="es-ES_tradnl" sz="2000" dirty="0">
              <a:latin typeface="Helvetica"/>
              <a:cs typeface="Helvetica"/>
            </a:endParaRPr>
          </a:p>
        </p:txBody>
      </p:sp>
      <p:sp>
        <p:nvSpPr>
          <p:cNvPr id="73" name="object 73"/>
          <p:cNvSpPr txBox="1">
            <a:spLocks noGrp="1"/>
          </p:cNvSpPr>
          <p:nvPr>
            <p:ph type="ftr" sz="quarter" idx="5"/>
          </p:nvPr>
        </p:nvSpPr>
        <p:spPr>
          <a:xfrm>
            <a:off x="673100" y="6150959"/>
            <a:ext cx="9730740" cy="5414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75"/>
              </a:lnSpc>
            </a:pPr>
            <a:r>
              <a:rPr lang="es-ES" spc="15" dirty="0"/>
              <a:t>Este ejemplo sólo se muestra para fines ilustrativos. No pretende representar resultados típicos. Menos del </a:t>
            </a:r>
            <a:r>
              <a:rPr lang="es-ES" spc="20" dirty="0"/>
              <a:t>5% de los IBO calificados alcanzan los requisitos para recibir comisiones a través de su 5to nivel. Mira el Plan de compensación de ACN para más detalles.</a:t>
            </a:r>
            <a:endParaRPr lang="es-ES" dirty="0"/>
          </a:p>
        </p:txBody>
      </p:sp>
      <p:sp>
        <p:nvSpPr>
          <p:cNvPr id="72" name="object 72"/>
          <p:cNvSpPr txBox="1"/>
          <p:nvPr/>
        </p:nvSpPr>
        <p:spPr>
          <a:xfrm>
            <a:off x="8013700" y="2029459"/>
            <a:ext cx="4055238" cy="150836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 algn="just">
              <a:lnSpc>
                <a:spcPct val="149300"/>
              </a:lnSpc>
              <a:spcBef>
                <a:spcPts val="100"/>
              </a:spcBef>
            </a:pPr>
            <a:r>
              <a:rPr lang="es-ES_tradnl" sz="2000" b="1" spc="-5" dirty="0">
                <a:solidFill>
                  <a:srgbClr val="3066BE"/>
                </a:solidFill>
                <a:latin typeface="Helvetica"/>
                <a:cs typeface="Helvetica"/>
              </a:rPr>
              <a:t>Clientes que suman </a:t>
            </a:r>
            <a:r>
              <a:rPr lang="es-ES_tradnl" sz="2400" b="1" spc="-5" dirty="0">
                <a:solidFill>
                  <a:srgbClr val="3066BE"/>
                </a:solidFill>
                <a:latin typeface="Helvetica"/>
                <a:cs typeface="Helvetica"/>
              </a:rPr>
              <a:t>23</a:t>
            </a:r>
            <a:r>
              <a:rPr lang="es-ES_tradnl" sz="2400" b="1" spc="-195" dirty="0">
                <a:solidFill>
                  <a:srgbClr val="3066BE"/>
                </a:solidFill>
                <a:latin typeface="Helvetica"/>
                <a:cs typeface="Helvetica"/>
              </a:rPr>
              <a:t> </a:t>
            </a:r>
            <a:r>
              <a:rPr lang="es-ES_tradnl" sz="2000" b="1" dirty="0">
                <a:solidFill>
                  <a:srgbClr val="3066BE"/>
                </a:solidFill>
                <a:latin typeface="Helvetica"/>
                <a:cs typeface="Helvetica"/>
              </a:rPr>
              <a:t>servicios</a:t>
            </a:r>
            <a:endParaRPr lang="es-ES_tradnl" sz="2000" dirty="0">
              <a:latin typeface="Helvetica"/>
              <a:cs typeface="Helvetica"/>
            </a:endParaRPr>
          </a:p>
          <a:p>
            <a:pPr marL="12700" marR="5080" indent="-635" algn="just">
              <a:lnSpc>
                <a:spcPct val="149300"/>
              </a:lnSpc>
              <a:spcBef>
                <a:spcPts val="100"/>
              </a:spcBef>
            </a:pPr>
            <a:r>
              <a:rPr lang="es-ES_tradnl" sz="2000" b="1" spc="-5" dirty="0">
                <a:solidFill>
                  <a:srgbClr val="3066BE"/>
                </a:solidFill>
                <a:latin typeface="Helvetica"/>
                <a:cs typeface="Helvetica"/>
              </a:rPr>
              <a:t>Clientes que suman </a:t>
            </a:r>
            <a:r>
              <a:rPr lang="es-ES_tradnl" sz="2400" b="1" spc="-5" dirty="0">
                <a:solidFill>
                  <a:srgbClr val="3066BE"/>
                </a:solidFill>
                <a:latin typeface="Helvetica"/>
                <a:cs typeface="Helvetica"/>
              </a:rPr>
              <a:t>49</a:t>
            </a:r>
            <a:r>
              <a:rPr lang="es-ES_tradnl" sz="2400" b="1" spc="-195" dirty="0">
                <a:solidFill>
                  <a:srgbClr val="3066BE"/>
                </a:solidFill>
                <a:latin typeface="Helvetica"/>
                <a:cs typeface="Helvetica"/>
              </a:rPr>
              <a:t> </a:t>
            </a:r>
            <a:r>
              <a:rPr lang="es-ES_tradnl" sz="2000" b="1" dirty="0">
                <a:solidFill>
                  <a:srgbClr val="3066BE"/>
                </a:solidFill>
                <a:latin typeface="Helvetica"/>
                <a:cs typeface="Helvetica"/>
              </a:rPr>
              <a:t>servicios</a:t>
            </a:r>
            <a:endParaRPr lang="es-ES_tradnl" sz="2000" dirty="0">
              <a:latin typeface="Helvetica"/>
              <a:cs typeface="Helvetica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_tradnl" sz="2000" b="1" spc="-5" dirty="0">
                <a:solidFill>
                  <a:srgbClr val="3066BE"/>
                </a:solidFill>
                <a:latin typeface="Helvetica"/>
                <a:cs typeface="Helvetica"/>
              </a:rPr>
              <a:t>Clientes que suman </a:t>
            </a:r>
            <a:r>
              <a:rPr lang="es-ES_tradnl" sz="2400" b="1" spc="-5" dirty="0">
                <a:solidFill>
                  <a:srgbClr val="3066BE"/>
                </a:solidFill>
                <a:latin typeface="Helvetica"/>
                <a:cs typeface="Helvetica"/>
              </a:rPr>
              <a:t>59</a:t>
            </a:r>
            <a:r>
              <a:rPr lang="es-ES_tradnl" sz="2400" b="1" spc="-195" dirty="0">
                <a:solidFill>
                  <a:srgbClr val="3066BE"/>
                </a:solidFill>
                <a:latin typeface="Helvetica"/>
                <a:cs typeface="Helvetica"/>
              </a:rPr>
              <a:t> </a:t>
            </a:r>
            <a:r>
              <a:rPr lang="es-ES_tradnl" sz="2000" b="1" dirty="0">
                <a:solidFill>
                  <a:srgbClr val="3066BE"/>
                </a:solidFill>
                <a:latin typeface="Helvetica"/>
                <a:cs typeface="Helvetica"/>
              </a:rPr>
              <a:t>servicios</a:t>
            </a:r>
            <a:endParaRPr lang="es-ES_tradnl" sz="2000" dirty="0">
              <a:latin typeface="Helvetica"/>
              <a:cs typeface="Helvetica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703433" y="1777367"/>
            <a:ext cx="1905" cy="361315"/>
          </a:xfrm>
          <a:custGeom>
            <a:avLst/>
            <a:gdLst/>
            <a:ahLst/>
            <a:cxnLst/>
            <a:rect l="l" t="t" r="r" b="b"/>
            <a:pathLst>
              <a:path w="1904" h="361314">
                <a:moveTo>
                  <a:pt x="0" y="0"/>
                </a:moveTo>
                <a:lnTo>
                  <a:pt x="1574" y="360743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719687" y="2481783"/>
            <a:ext cx="0" cy="369570"/>
          </a:xfrm>
          <a:custGeom>
            <a:avLst/>
            <a:gdLst/>
            <a:ahLst/>
            <a:cxnLst/>
            <a:rect l="l" t="t" r="r" b="b"/>
            <a:pathLst>
              <a:path h="369569">
                <a:moveTo>
                  <a:pt x="0" y="0"/>
                </a:moveTo>
                <a:lnTo>
                  <a:pt x="0" y="369189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606800" y="42756"/>
            <a:ext cx="5613400" cy="1010533"/>
          </a:xfrm>
          <a:prstGeom prst="rect">
            <a:avLst/>
          </a:prstGeom>
        </p:spPr>
        <p:txBody>
          <a:bodyPr vert="horz" wrap="square" lIns="0" tIns="1473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47090" algn="l"/>
                <a:tab pos="3680460" algn="l"/>
              </a:tabLst>
            </a:pPr>
            <a:r>
              <a:rPr lang="es-ES" sz="2200" b="1" spc="195" dirty="0">
                <a:solidFill>
                  <a:srgbClr val="132247"/>
                </a:solidFill>
                <a:latin typeface="Helvetica"/>
                <a:cs typeface="Helvetica"/>
              </a:rPr>
              <a:t>PLAN DE COMPENSACIÓN DE ACN</a:t>
            </a:r>
            <a:endParaRPr lang="es-ES" sz="2200" dirty="0">
              <a:latin typeface="Helvetica"/>
              <a:cs typeface="Helvetica"/>
            </a:endParaRPr>
          </a:p>
          <a:p>
            <a:pPr marL="12700">
              <a:lnSpc>
                <a:spcPct val="100000"/>
              </a:lnSpc>
              <a:spcBef>
                <a:spcPts val="1160"/>
              </a:spcBef>
            </a:pPr>
            <a:r>
              <a:rPr lang="es-ES" sz="2400" b="1" dirty="0">
                <a:solidFill>
                  <a:srgbClr val="61C7C5"/>
                </a:solidFill>
                <a:latin typeface="Helvetica"/>
                <a:cs typeface="Helvetica"/>
              </a:rPr>
              <a:t>INGRESO RESIDUAL POR NIVELES</a:t>
            </a:r>
            <a:endParaRPr sz="2400" dirty="0">
              <a:latin typeface="Helvetica"/>
              <a:cs typeface="Helvetic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20098" y="626541"/>
            <a:ext cx="11139805" cy="0"/>
          </a:xfrm>
          <a:custGeom>
            <a:avLst/>
            <a:gdLst/>
            <a:ahLst/>
            <a:cxnLst/>
            <a:rect l="l" t="t" r="r" b="b"/>
            <a:pathLst>
              <a:path w="11139805">
                <a:moveTo>
                  <a:pt x="0" y="0"/>
                </a:moveTo>
                <a:lnTo>
                  <a:pt x="11139716" y="0"/>
                </a:lnTo>
              </a:path>
            </a:pathLst>
          </a:custGeom>
          <a:ln w="6350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876638" y="1965994"/>
            <a:ext cx="635" cy="172085"/>
          </a:xfrm>
          <a:custGeom>
            <a:avLst/>
            <a:gdLst/>
            <a:ahLst/>
            <a:cxnLst/>
            <a:rect l="l" t="t" r="r" b="b"/>
            <a:pathLst>
              <a:path w="635" h="172085">
                <a:moveTo>
                  <a:pt x="0" y="0"/>
                </a:moveTo>
                <a:lnTo>
                  <a:pt x="76" y="171945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717712" y="2137943"/>
            <a:ext cx="318003" cy="3880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546003" y="2138121"/>
            <a:ext cx="317995" cy="388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409450" y="2138121"/>
            <a:ext cx="317995" cy="388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193800" y="2100579"/>
            <a:ext cx="1133475" cy="2832100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60"/>
              </a:spcBef>
              <a:tabLst>
                <a:tab pos="532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1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.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4%</a:t>
            </a:r>
            <a:endParaRPr sz="3200">
              <a:latin typeface="Helvetica"/>
              <a:cs typeface="Helvetica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  <a:tabLst>
                <a:tab pos="532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2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.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4%</a:t>
            </a:r>
            <a:endParaRPr sz="3200">
              <a:latin typeface="Helvetica"/>
              <a:cs typeface="Helvetica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  <a:tabLst>
                <a:tab pos="532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3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.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4%</a:t>
            </a:r>
            <a:endParaRPr sz="3200">
              <a:latin typeface="Helvetica"/>
              <a:cs typeface="Helvetica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  <a:tabLst>
                <a:tab pos="532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.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4%</a:t>
            </a:r>
            <a:endParaRPr sz="3200">
              <a:latin typeface="Helvetica"/>
              <a:cs typeface="Helvetica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  <a:tabLst>
                <a:tab pos="532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5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.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4%</a:t>
            </a:r>
            <a:endParaRPr sz="3200">
              <a:latin typeface="Helvetica"/>
              <a:cs typeface="Helvetic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91752" y="2216737"/>
            <a:ext cx="153670" cy="2627630"/>
          </a:xfrm>
          <a:custGeom>
            <a:avLst/>
            <a:gdLst/>
            <a:ahLst/>
            <a:cxnLst/>
            <a:rect l="l" t="t" r="r" b="b"/>
            <a:pathLst>
              <a:path w="153670" h="2627629">
                <a:moveTo>
                  <a:pt x="153365" y="2550896"/>
                </a:moveTo>
                <a:lnTo>
                  <a:pt x="0" y="2550896"/>
                </a:lnTo>
                <a:lnTo>
                  <a:pt x="76682" y="2627579"/>
                </a:lnTo>
                <a:lnTo>
                  <a:pt x="153365" y="2550896"/>
                </a:lnTo>
                <a:close/>
              </a:path>
              <a:path w="153670" h="2627629">
                <a:moveTo>
                  <a:pt x="115023" y="0"/>
                </a:moveTo>
                <a:lnTo>
                  <a:pt x="38341" y="0"/>
                </a:lnTo>
                <a:lnTo>
                  <a:pt x="38341" y="2550896"/>
                </a:lnTo>
                <a:lnTo>
                  <a:pt x="115023" y="2550896"/>
                </a:lnTo>
                <a:lnTo>
                  <a:pt x="115023" y="0"/>
                </a:lnTo>
                <a:close/>
              </a:path>
            </a:pathLst>
          </a:custGeom>
          <a:solidFill>
            <a:srgbClr val="1322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04800" y="1460500"/>
            <a:ext cx="247332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23925" algn="l"/>
              </a:tabLst>
            </a:pPr>
            <a:r>
              <a:rPr lang="es-ES" sz="3200" spc="-295" dirty="0">
                <a:solidFill>
                  <a:srgbClr val="3066BE"/>
                </a:solidFill>
                <a:latin typeface="Helvetica"/>
                <a:cs typeface="Helvetica"/>
              </a:rPr>
              <a:t>Tú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3%-20%</a:t>
            </a:r>
            <a:endParaRPr sz="3200" dirty="0">
              <a:latin typeface="Helvetica"/>
              <a:cs typeface="Helvetic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463520" y="1133043"/>
            <a:ext cx="491270" cy="69432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546600" y="1460500"/>
            <a:ext cx="30797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FFFFFF"/>
                </a:solidFill>
                <a:latin typeface="Helvetica"/>
                <a:cs typeface="Helvetica"/>
              </a:rPr>
              <a:t>22</a:t>
            </a:r>
            <a:endParaRPr sz="2000">
              <a:latin typeface="Helvetica"/>
              <a:cs typeface="Helvetic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876638" y="1965994"/>
            <a:ext cx="1692275" cy="0"/>
          </a:xfrm>
          <a:custGeom>
            <a:avLst/>
            <a:gdLst/>
            <a:ahLst/>
            <a:cxnLst/>
            <a:rect l="l" t="t" r="r" b="b"/>
            <a:pathLst>
              <a:path w="1692275">
                <a:moveTo>
                  <a:pt x="0" y="0"/>
                </a:moveTo>
                <a:lnTo>
                  <a:pt x="1691741" y="0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568373" y="1965994"/>
            <a:ext cx="635" cy="172720"/>
          </a:xfrm>
          <a:custGeom>
            <a:avLst/>
            <a:gdLst/>
            <a:ahLst/>
            <a:cxnLst/>
            <a:rect l="l" t="t" r="r" b="b"/>
            <a:pathLst>
              <a:path w="635" h="172719">
                <a:moveTo>
                  <a:pt x="0" y="0"/>
                </a:moveTo>
                <a:lnTo>
                  <a:pt x="76" y="172123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560685" y="2747421"/>
            <a:ext cx="318003" cy="3880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439274" y="2743034"/>
            <a:ext cx="318002" cy="38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592553" y="2623814"/>
            <a:ext cx="568325" cy="0"/>
          </a:xfrm>
          <a:custGeom>
            <a:avLst/>
            <a:gdLst/>
            <a:ahLst/>
            <a:cxnLst/>
            <a:rect l="l" t="t" r="r" b="b"/>
            <a:pathLst>
              <a:path w="568325">
                <a:moveTo>
                  <a:pt x="568159" y="0"/>
                </a:moveTo>
                <a:lnTo>
                  <a:pt x="0" y="0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592555" y="2639616"/>
            <a:ext cx="0" cy="131445"/>
          </a:xfrm>
          <a:custGeom>
            <a:avLst/>
            <a:gdLst/>
            <a:ahLst/>
            <a:cxnLst/>
            <a:rect l="l" t="t" r="r" b="b"/>
            <a:pathLst>
              <a:path h="131444">
                <a:moveTo>
                  <a:pt x="0" y="0"/>
                </a:moveTo>
                <a:lnTo>
                  <a:pt x="0" y="131381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160713" y="2629446"/>
            <a:ext cx="0" cy="131445"/>
          </a:xfrm>
          <a:custGeom>
            <a:avLst/>
            <a:gdLst/>
            <a:ahLst/>
            <a:cxnLst/>
            <a:rect l="l" t="t" r="r" b="b"/>
            <a:pathLst>
              <a:path h="131444">
                <a:moveTo>
                  <a:pt x="0" y="0"/>
                </a:moveTo>
                <a:lnTo>
                  <a:pt x="0" y="131381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003549" y="2739605"/>
            <a:ext cx="318003" cy="3880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880060" y="2487302"/>
            <a:ext cx="0" cy="131445"/>
          </a:xfrm>
          <a:custGeom>
            <a:avLst/>
            <a:gdLst/>
            <a:ahLst/>
            <a:cxnLst/>
            <a:rect l="l" t="t" r="r" b="b"/>
            <a:pathLst>
              <a:path h="131444">
                <a:moveTo>
                  <a:pt x="0" y="0"/>
                </a:moveTo>
                <a:lnTo>
                  <a:pt x="0" y="131394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117821" y="2743034"/>
            <a:ext cx="318003" cy="38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271111" y="2623814"/>
            <a:ext cx="568325" cy="0"/>
          </a:xfrm>
          <a:custGeom>
            <a:avLst/>
            <a:gdLst/>
            <a:ahLst/>
            <a:cxnLst/>
            <a:rect l="l" t="t" r="r" b="b"/>
            <a:pathLst>
              <a:path w="568325">
                <a:moveTo>
                  <a:pt x="568147" y="0"/>
                </a:moveTo>
                <a:lnTo>
                  <a:pt x="0" y="0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271108" y="2639616"/>
            <a:ext cx="0" cy="131445"/>
          </a:xfrm>
          <a:custGeom>
            <a:avLst/>
            <a:gdLst/>
            <a:ahLst/>
            <a:cxnLst/>
            <a:rect l="l" t="t" r="r" b="b"/>
            <a:pathLst>
              <a:path h="131444">
                <a:moveTo>
                  <a:pt x="0" y="0"/>
                </a:moveTo>
                <a:lnTo>
                  <a:pt x="0" y="131381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839259" y="2629446"/>
            <a:ext cx="0" cy="131445"/>
          </a:xfrm>
          <a:custGeom>
            <a:avLst/>
            <a:gdLst/>
            <a:ahLst/>
            <a:cxnLst/>
            <a:rect l="l" t="t" r="r" b="b"/>
            <a:pathLst>
              <a:path h="131444">
                <a:moveTo>
                  <a:pt x="0" y="0"/>
                </a:moveTo>
                <a:lnTo>
                  <a:pt x="0" y="131381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682098" y="2739605"/>
            <a:ext cx="318003" cy="3880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558605" y="2487302"/>
            <a:ext cx="0" cy="131445"/>
          </a:xfrm>
          <a:custGeom>
            <a:avLst/>
            <a:gdLst/>
            <a:ahLst/>
            <a:cxnLst/>
            <a:rect l="l" t="t" r="r" b="b"/>
            <a:pathLst>
              <a:path h="131444">
                <a:moveTo>
                  <a:pt x="0" y="0"/>
                </a:moveTo>
                <a:lnTo>
                  <a:pt x="0" y="131394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270959" y="3354019"/>
            <a:ext cx="318000" cy="38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424236" y="3234804"/>
            <a:ext cx="568325" cy="0"/>
          </a:xfrm>
          <a:custGeom>
            <a:avLst/>
            <a:gdLst/>
            <a:ahLst/>
            <a:cxnLst/>
            <a:rect l="l" t="t" r="r" b="b"/>
            <a:pathLst>
              <a:path w="568325">
                <a:moveTo>
                  <a:pt x="568159" y="0"/>
                </a:moveTo>
                <a:lnTo>
                  <a:pt x="0" y="0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424238" y="3250591"/>
            <a:ext cx="0" cy="131445"/>
          </a:xfrm>
          <a:custGeom>
            <a:avLst/>
            <a:gdLst/>
            <a:ahLst/>
            <a:cxnLst/>
            <a:rect l="l" t="t" r="r" b="b"/>
            <a:pathLst>
              <a:path h="131445">
                <a:moveTo>
                  <a:pt x="0" y="0"/>
                </a:moveTo>
                <a:lnTo>
                  <a:pt x="0" y="131394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992396" y="3240434"/>
            <a:ext cx="0" cy="131445"/>
          </a:xfrm>
          <a:custGeom>
            <a:avLst/>
            <a:gdLst/>
            <a:ahLst/>
            <a:cxnLst/>
            <a:rect l="l" t="t" r="r" b="b"/>
            <a:pathLst>
              <a:path h="131445">
                <a:moveTo>
                  <a:pt x="0" y="0"/>
                </a:moveTo>
                <a:lnTo>
                  <a:pt x="0" y="131381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835232" y="3350593"/>
            <a:ext cx="318003" cy="3880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711743" y="3098292"/>
            <a:ext cx="0" cy="131445"/>
          </a:xfrm>
          <a:custGeom>
            <a:avLst/>
            <a:gdLst/>
            <a:ahLst/>
            <a:cxnLst/>
            <a:rect l="l" t="t" r="r" b="b"/>
            <a:pathLst>
              <a:path h="131444">
                <a:moveTo>
                  <a:pt x="0" y="0"/>
                </a:moveTo>
                <a:lnTo>
                  <a:pt x="0" y="131381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403202" y="3354019"/>
            <a:ext cx="318003" cy="38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556489" y="3234804"/>
            <a:ext cx="568325" cy="0"/>
          </a:xfrm>
          <a:custGeom>
            <a:avLst/>
            <a:gdLst/>
            <a:ahLst/>
            <a:cxnLst/>
            <a:rect l="l" t="t" r="r" b="b"/>
            <a:pathLst>
              <a:path w="568325">
                <a:moveTo>
                  <a:pt x="568147" y="0"/>
                </a:moveTo>
                <a:lnTo>
                  <a:pt x="0" y="0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556486" y="3250591"/>
            <a:ext cx="0" cy="131445"/>
          </a:xfrm>
          <a:custGeom>
            <a:avLst/>
            <a:gdLst/>
            <a:ahLst/>
            <a:cxnLst/>
            <a:rect l="l" t="t" r="r" b="b"/>
            <a:pathLst>
              <a:path h="131445">
                <a:moveTo>
                  <a:pt x="0" y="0"/>
                </a:moveTo>
                <a:lnTo>
                  <a:pt x="0" y="131394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124637" y="3240434"/>
            <a:ext cx="0" cy="131445"/>
          </a:xfrm>
          <a:custGeom>
            <a:avLst/>
            <a:gdLst/>
            <a:ahLst/>
            <a:cxnLst/>
            <a:rect l="l" t="t" r="r" b="b"/>
            <a:pathLst>
              <a:path h="131445">
                <a:moveTo>
                  <a:pt x="0" y="0"/>
                </a:moveTo>
                <a:lnTo>
                  <a:pt x="0" y="131381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967478" y="3350593"/>
            <a:ext cx="318003" cy="3880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843983" y="3098292"/>
            <a:ext cx="0" cy="131445"/>
          </a:xfrm>
          <a:custGeom>
            <a:avLst/>
            <a:gdLst/>
            <a:ahLst/>
            <a:cxnLst/>
            <a:rect l="l" t="t" r="r" b="b"/>
            <a:pathLst>
              <a:path h="131444">
                <a:moveTo>
                  <a:pt x="0" y="0"/>
                </a:moveTo>
                <a:lnTo>
                  <a:pt x="0" y="131381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606341" y="3079614"/>
            <a:ext cx="0" cy="369570"/>
          </a:xfrm>
          <a:custGeom>
            <a:avLst/>
            <a:gdLst/>
            <a:ahLst/>
            <a:cxnLst/>
            <a:rect l="l" t="t" r="r" b="b"/>
            <a:pathLst>
              <a:path h="369570">
                <a:moveTo>
                  <a:pt x="0" y="0"/>
                </a:moveTo>
                <a:lnTo>
                  <a:pt x="0" y="369189"/>
                </a:lnTo>
              </a:path>
            </a:pathLst>
          </a:custGeom>
          <a:ln w="38100">
            <a:solidFill>
              <a:srgbClr val="1322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447338" y="3345269"/>
            <a:ext cx="318003" cy="38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4584750" y="2260676"/>
            <a:ext cx="2482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250" dirty="0">
                <a:solidFill>
                  <a:srgbClr val="FFFFFF"/>
                </a:solidFill>
                <a:latin typeface="Helvetica"/>
                <a:cs typeface="Helvetica"/>
              </a:rPr>
              <a:t>1</a:t>
            </a:r>
            <a:r>
              <a:rPr sz="1800" b="1" dirty="0">
                <a:solidFill>
                  <a:srgbClr val="FFFFFF"/>
                </a:solidFill>
                <a:latin typeface="Helvetica"/>
                <a:cs typeface="Helvetica"/>
              </a:rPr>
              <a:t>1</a:t>
            </a:r>
            <a:endParaRPr sz="1800">
              <a:latin typeface="Helvetica"/>
              <a:cs typeface="Helvetic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778500" y="2857550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Helvetica"/>
                <a:cs typeface="Helvetica"/>
              </a:rPr>
              <a:t>9</a:t>
            </a:r>
            <a:endParaRPr sz="1800">
              <a:latin typeface="Helvetica"/>
              <a:cs typeface="Helvetica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584750" y="2870352"/>
            <a:ext cx="2609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50" dirty="0">
                <a:solidFill>
                  <a:srgbClr val="FFFFFF"/>
                </a:solidFill>
                <a:latin typeface="Helvetica"/>
                <a:cs typeface="Helvetica"/>
              </a:rPr>
              <a:t>1</a:t>
            </a:r>
            <a:r>
              <a:rPr sz="1800" b="1" dirty="0">
                <a:solidFill>
                  <a:srgbClr val="FFFFFF"/>
                </a:solidFill>
                <a:latin typeface="Helvetica"/>
                <a:cs typeface="Helvetica"/>
              </a:rPr>
              <a:t>4</a:t>
            </a:r>
            <a:endParaRPr sz="1800">
              <a:latin typeface="Helvetica"/>
              <a:cs typeface="Helvetic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810025" y="2260676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Helvetica"/>
                <a:cs typeface="Helvetica"/>
              </a:rPr>
              <a:t>7</a:t>
            </a:r>
            <a:endParaRPr sz="1800">
              <a:latin typeface="Helvetica"/>
              <a:cs typeface="Helvetica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530676" y="3454425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Helvetica"/>
                <a:cs typeface="Helvetica"/>
              </a:rPr>
              <a:t>4</a:t>
            </a:r>
            <a:endParaRPr sz="1800">
              <a:latin typeface="Helvetica"/>
              <a:cs typeface="Helvetica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499150" y="2260676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Helvetica"/>
                <a:cs typeface="Helvetica"/>
              </a:rPr>
              <a:t>5</a:t>
            </a:r>
            <a:endParaRPr sz="1800">
              <a:latin typeface="Helvetica"/>
              <a:cs typeface="Helvetica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530676" y="2857550"/>
            <a:ext cx="7562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08000" algn="l"/>
              </a:tabLst>
            </a:pPr>
            <a:r>
              <a:rPr sz="1800" b="1" dirty="0">
                <a:solidFill>
                  <a:srgbClr val="FFFFFF"/>
                </a:solidFill>
                <a:latin typeface="Helvetica"/>
                <a:cs typeface="Helvetica"/>
              </a:rPr>
              <a:t>8	</a:t>
            </a:r>
            <a:r>
              <a:rPr sz="1800" b="1" spc="-150" dirty="0">
                <a:solidFill>
                  <a:srgbClr val="FFFFFF"/>
                </a:solidFill>
                <a:latin typeface="Helvetica"/>
                <a:cs typeface="Helvetica"/>
              </a:rPr>
              <a:t>1</a:t>
            </a:r>
            <a:r>
              <a:rPr sz="1800" b="1" dirty="0">
                <a:solidFill>
                  <a:srgbClr val="FFFFFF"/>
                </a:solidFill>
                <a:latin typeface="Helvetica"/>
                <a:cs typeface="Helvetica"/>
              </a:rPr>
              <a:t>7</a:t>
            </a:r>
            <a:endParaRPr sz="1800">
              <a:latin typeface="Helvetica"/>
              <a:cs typeface="Helvetica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219801" y="2857550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Helvetica"/>
                <a:cs typeface="Helvetica"/>
              </a:rPr>
              <a:t>1</a:t>
            </a:r>
            <a:endParaRPr sz="1800">
              <a:latin typeface="Helvetica"/>
              <a:cs typeface="Helvetica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292600" y="3479800"/>
            <a:ext cx="19881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47065" algn="l"/>
                <a:tab pos="1205865" algn="l"/>
                <a:tab pos="1739900" algn="l"/>
              </a:tabLst>
            </a:pPr>
            <a:r>
              <a:rPr sz="1800" b="1" spc="-150" dirty="0">
                <a:solidFill>
                  <a:srgbClr val="FFFFFF"/>
                </a:solidFill>
                <a:latin typeface="Helvetica"/>
                <a:cs typeface="Helvetica"/>
              </a:rPr>
              <a:t>1</a:t>
            </a:r>
            <a:r>
              <a:rPr sz="1800" b="1" dirty="0">
                <a:solidFill>
                  <a:srgbClr val="FFFFFF"/>
                </a:solidFill>
                <a:latin typeface="Helvetica"/>
                <a:cs typeface="Helvetica"/>
              </a:rPr>
              <a:t>9	</a:t>
            </a:r>
            <a:r>
              <a:rPr sz="2700" b="1" baseline="3086" dirty="0">
                <a:solidFill>
                  <a:srgbClr val="FFFFFF"/>
                </a:solidFill>
                <a:latin typeface="Helvetica"/>
                <a:cs typeface="Helvetica"/>
              </a:rPr>
              <a:t>6	9	</a:t>
            </a:r>
            <a:r>
              <a:rPr sz="2700" b="1" spc="-225" baseline="3086" dirty="0">
                <a:solidFill>
                  <a:srgbClr val="FFFFFF"/>
                </a:solidFill>
                <a:latin typeface="Helvetica"/>
                <a:cs typeface="Helvetica"/>
              </a:rPr>
              <a:t>2</a:t>
            </a:r>
            <a:r>
              <a:rPr sz="2700" b="1" baseline="3086" dirty="0">
                <a:solidFill>
                  <a:srgbClr val="FFFFFF"/>
                </a:solidFill>
                <a:latin typeface="Helvetica"/>
                <a:cs typeface="Helvetica"/>
              </a:rPr>
              <a:t>1</a:t>
            </a:r>
            <a:endParaRPr sz="2700" baseline="3086">
              <a:latin typeface="Helvetica"/>
              <a:cs typeface="Helvetica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2582993" y="2386942"/>
            <a:ext cx="740410" cy="0"/>
          </a:xfrm>
          <a:custGeom>
            <a:avLst/>
            <a:gdLst/>
            <a:ahLst/>
            <a:cxnLst/>
            <a:rect l="l" t="t" r="r" b="b"/>
            <a:pathLst>
              <a:path w="740410">
                <a:moveTo>
                  <a:pt x="0" y="0"/>
                </a:moveTo>
                <a:lnTo>
                  <a:pt x="720928" y="0"/>
                </a:lnTo>
                <a:lnTo>
                  <a:pt x="739978" y="0"/>
                </a:lnTo>
              </a:path>
            </a:pathLst>
          </a:custGeom>
          <a:ln w="38100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327195" y="2326878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0" y="0"/>
                </a:moveTo>
                <a:lnTo>
                  <a:pt x="0" y="120142"/>
                </a:lnTo>
                <a:lnTo>
                  <a:pt x="120142" y="60058"/>
                </a:lnTo>
                <a:lnTo>
                  <a:pt x="0" y="0"/>
                </a:lnTo>
                <a:close/>
              </a:path>
            </a:pathLst>
          </a:custGeom>
          <a:solidFill>
            <a:srgbClr val="8787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582993" y="2936055"/>
            <a:ext cx="561975" cy="0"/>
          </a:xfrm>
          <a:custGeom>
            <a:avLst/>
            <a:gdLst/>
            <a:ahLst/>
            <a:cxnLst/>
            <a:rect l="l" t="t" r="r" b="b"/>
            <a:pathLst>
              <a:path w="561975">
                <a:moveTo>
                  <a:pt x="0" y="0"/>
                </a:moveTo>
                <a:lnTo>
                  <a:pt x="542378" y="0"/>
                </a:lnTo>
                <a:lnTo>
                  <a:pt x="561428" y="0"/>
                </a:lnTo>
              </a:path>
            </a:pathLst>
          </a:custGeom>
          <a:ln w="38100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148651" y="2875992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0" y="0"/>
                </a:moveTo>
                <a:lnTo>
                  <a:pt x="0" y="120142"/>
                </a:lnTo>
                <a:lnTo>
                  <a:pt x="120142" y="60058"/>
                </a:lnTo>
                <a:lnTo>
                  <a:pt x="0" y="0"/>
                </a:lnTo>
                <a:close/>
              </a:path>
            </a:pathLst>
          </a:custGeom>
          <a:solidFill>
            <a:srgbClr val="8787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971408" y="1734679"/>
            <a:ext cx="1195705" cy="0"/>
          </a:xfrm>
          <a:custGeom>
            <a:avLst/>
            <a:gdLst/>
            <a:ahLst/>
            <a:cxnLst/>
            <a:rect l="l" t="t" r="r" b="b"/>
            <a:pathLst>
              <a:path w="1195704">
                <a:moveTo>
                  <a:pt x="0" y="0"/>
                </a:moveTo>
                <a:lnTo>
                  <a:pt x="1176235" y="0"/>
                </a:lnTo>
                <a:lnTo>
                  <a:pt x="1195285" y="0"/>
                </a:lnTo>
              </a:path>
            </a:pathLst>
          </a:custGeom>
          <a:ln w="38100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170932" y="1674601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0" y="0"/>
                </a:moveTo>
                <a:lnTo>
                  <a:pt x="0" y="120142"/>
                </a:lnTo>
                <a:lnTo>
                  <a:pt x="120142" y="60071"/>
                </a:lnTo>
                <a:lnTo>
                  <a:pt x="0" y="0"/>
                </a:lnTo>
                <a:close/>
              </a:path>
            </a:pathLst>
          </a:custGeom>
          <a:solidFill>
            <a:srgbClr val="8787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582993" y="3500052"/>
            <a:ext cx="561975" cy="0"/>
          </a:xfrm>
          <a:custGeom>
            <a:avLst/>
            <a:gdLst/>
            <a:ahLst/>
            <a:cxnLst/>
            <a:rect l="l" t="t" r="r" b="b"/>
            <a:pathLst>
              <a:path w="561975">
                <a:moveTo>
                  <a:pt x="0" y="0"/>
                </a:moveTo>
                <a:lnTo>
                  <a:pt x="542378" y="0"/>
                </a:lnTo>
                <a:lnTo>
                  <a:pt x="561428" y="0"/>
                </a:lnTo>
              </a:path>
            </a:pathLst>
          </a:custGeom>
          <a:ln w="38100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148651" y="3439976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0" y="0"/>
                </a:moveTo>
                <a:lnTo>
                  <a:pt x="0" y="120142"/>
                </a:lnTo>
                <a:lnTo>
                  <a:pt x="120142" y="60071"/>
                </a:lnTo>
                <a:lnTo>
                  <a:pt x="0" y="0"/>
                </a:lnTo>
                <a:close/>
              </a:path>
            </a:pathLst>
          </a:custGeom>
          <a:solidFill>
            <a:srgbClr val="8787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322639" y="1737258"/>
            <a:ext cx="2376805" cy="6985"/>
          </a:xfrm>
          <a:custGeom>
            <a:avLst/>
            <a:gdLst/>
            <a:ahLst/>
            <a:cxnLst/>
            <a:rect l="l" t="t" r="r" b="b"/>
            <a:pathLst>
              <a:path w="2376804" h="6985">
                <a:moveTo>
                  <a:pt x="-19050" y="3219"/>
                </a:moveTo>
                <a:lnTo>
                  <a:pt x="2395232" y="3219"/>
                </a:lnTo>
              </a:path>
            </a:pathLst>
          </a:custGeom>
          <a:ln w="44538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702901" y="1683642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317" y="0"/>
                </a:moveTo>
                <a:lnTo>
                  <a:pt x="0" y="120142"/>
                </a:lnTo>
                <a:lnTo>
                  <a:pt x="120294" y="60388"/>
                </a:lnTo>
                <a:lnTo>
                  <a:pt x="317" y="0"/>
                </a:lnTo>
                <a:close/>
              </a:path>
            </a:pathLst>
          </a:custGeom>
          <a:solidFill>
            <a:srgbClr val="8787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939723" y="2375929"/>
            <a:ext cx="1759585" cy="20320"/>
          </a:xfrm>
          <a:custGeom>
            <a:avLst/>
            <a:gdLst/>
            <a:ahLst/>
            <a:cxnLst/>
            <a:rect l="l" t="t" r="r" b="b"/>
            <a:pathLst>
              <a:path w="1759584" h="20319">
                <a:moveTo>
                  <a:pt x="0" y="0"/>
                </a:moveTo>
                <a:lnTo>
                  <a:pt x="1740065" y="19938"/>
                </a:lnTo>
                <a:lnTo>
                  <a:pt x="1759102" y="20167"/>
                </a:lnTo>
              </a:path>
            </a:pathLst>
          </a:custGeom>
          <a:ln w="38100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7702381" y="2336068"/>
            <a:ext cx="121285" cy="120650"/>
          </a:xfrm>
          <a:custGeom>
            <a:avLst/>
            <a:gdLst/>
            <a:ahLst/>
            <a:cxnLst/>
            <a:rect l="l" t="t" r="r" b="b"/>
            <a:pathLst>
              <a:path w="121284" h="120650">
                <a:moveTo>
                  <a:pt x="1371" y="0"/>
                </a:moveTo>
                <a:lnTo>
                  <a:pt x="0" y="120142"/>
                </a:lnTo>
                <a:lnTo>
                  <a:pt x="120815" y="61455"/>
                </a:lnTo>
                <a:lnTo>
                  <a:pt x="1371" y="0"/>
                </a:lnTo>
                <a:close/>
              </a:path>
            </a:pathLst>
          </a:custGeom>
          <a:solidFill>
            <a:srgbClr val="8787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242403" y="2930339"/>
            <a:ext cx="1456690" cy="12065"/>
          </a:xfrm>
          <a:custGeom>
            <a:avLst/>
            <a:gdLst/>
            <a:ahLst/>
            <a:cxnLst/>
            <a:rect l="l" t="t" r="r" b="b"/>
            <a:pathLst>
              <a:path w="1456690" h="12064">
                <a:moveTo>
                  <a:pt x="-19050" y="5784"/>
                </a:moveTo>
                <a:lnTo>
                  <a:pt x="1475473" y="5784"/>
                </a:lnTo>
              </a:path>
            </a:pathLst>
          </a:custGeom>
          <a:ln w="49669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7702583" y="2881882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952" y="0"/>
                </a:moveTo>
                <a:lnTo>
                  <a:pt x="0" y="120129"/>
                </a:lnTo>
                <a:lnTo>
                  <a:pt x="120611" y="61023"/>
                </a:lnTo>
                <a:lnTo>
                  <a:pt x="952" y="0"/>
                </a:lnTo>
                <a:close/>
              </a:path>
            </a:pathLst>
          </a:custGeom>
          <a:solidFill>
            <a:srgbClr val="8787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401314" y="3500052"/>
            <a:ext cx="1297940" cy="0"/>
          </a:xfrm>
          <a:custGeom>
            <a:avLst/>
            <a:gdLst/>
            <a:ahLst/>
            <a:cxnLst/>
            <a:rect l="l" t="t" r="r" b="b"/>
            <a:pathLst>
              <a:path w="1297940">
                <a:moveTo>
                  <a:pt x="0" y="0"/>
                </a:moveTo>
                <a:lnTo>
                  <a:pt x="1278458" y="0"/>
                </a:lnTo>
                <a:lnTo>
                  <a:pt x="1297508" y="0"/>
                </a:lnTo>
              </a:path>
            </a:pathLst>
          </a:custGeom>
          <a:ln w="38100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7703057" y="3439976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0" y="0"/>
                </a:moveTo>
                <a:lnTo>
                  <a:pt x="0" y="120142"/>
                </a:lnTo>
                <a:lnTo>
                  <a:pt x="120142" y="60071"/>
                </a:lnTo>
                <a:lnTo>
                  <a:pt x="0" y="0"/>
                </a:lnTo>
                <a:close/>
              </a:path>
            </a:pathLst>
          </a:custGeom>
          <a:solidFill>
            <a:srgbClr val="8787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3441700" y="3906290"/>
            <a:ext cx="5191125" cy="1923414"/>
          </a:xfrm>
          <a:prstGeom prst="rect">
            <a:avLst/>
          </a:prstGeom>
        </p:spPr>
        <p:txBody>
          <a:bodyPr vert="horz" wrap="square" lIns="0" tIns="132080" rIns="0" bIns="0" rtlCol="0">
            <a:spAutoFit/>
          </a:bodyPr>
          <a:lstStyle/>
          <a:p>
            <a:pPr marR="37465" algn="ctr">
              <a:lnSpc>
                <a:spcPct val="100000"/>
              </a:lnSpc>
              <a:spcBef>
                <a:spcPts val="1040"/>
              </a:spcBef>
            </a:pPr>
            <a:r>
              <a:rPr sz="4700" b="1" spc="-75" dirty="0">
                <a:solidFill>
                  <a:srgbClr val="132247"/>
                </a:solidFill>
                <a:latin typeface="Helvetica"/>
                <a:cs typeface="Helvetica"/>
              </a:rPr>
              <a:t>14</a:t>
            </a:r>
            <a:r>
              <a:rPr sz="4700" b="1" spc="-185" dirty="0">
                <a:solidFill>
                  <a:srgbClr val="132247"/>
                </a:solidFill>
                <a:latin typeface="Helvetica"/>
                <a:cs typeface="Helvetica"/>
              </a:rPr>
              <a:t> </a:t>
            </a:r>
            <a:r>
              <a:rPr sz="3800" spc="10" dirty="0">
                <a:solidFill>
                  <a:srgbClr val="132247"/>
                </a:solidFill>
                <a:latin typeface="Helvetica"/>
                <a:cs typeface="Helvetica"/>
              </a:rPr>
              <a:t>IBO</a:t>
            </a:r>
            <a:endParaRPr sz="3800" dirty="0">
              <a:latin typeface="Helvetica"/>
              <a:cs typeface="Helvetica"/>
            </a:endParaRPr>
          </a:p>
          <a:p>
            <a:pPr algn="ctr">
              <a:lnSpc>
                <a:spcPct val="100000"/>
              </a:lnSpc>
              <a:spcBef>
                <a:spcPts val="1160"/>
              </a:spcBef>
            </a:pPr>
            <a:r>
              <a:rPr sz="6000" b="1" spc="-5" dirty="0">
                <a:solidFill>
                  <a:srgbClr val="3066BE"/>
                </a:solidFill>
                <a:latin typeface="Helvetica"/>
                <a:cs typeface="Helvetica"/>
              </a:rPr>
              <a:t>153</a:t>
            </a:r>
            <a:r>
              <a:rPr sz="6000" b="1" spc="-95" dirty="0">
                <a:solidFill>
                  <a:srgbClr val="3066BE"/>
                </a:solidFill>
                <a:latin typeface="Helvetica"/>
                <a:cs typeface="Helvetica"/>
              </a:rPr>
              <a:t> </a:t>
            </a:r>
            <a:r>
              <a:rPr lang="es-ES" sz="6000" spc="-5" dirty="0">
                <a:solidFill>
                  <a:srgbClr val="3066BE"/>
                </a:solidFill>
                <a:latin typeface="Helvetica"/>
                <a:cs typeface="Helvetica"/>
              </a:rPr>
              <a:t>clientes</a:t>
            </a:r>
            <a:endParaRPr sz="6000" dirty="0">
              <a:latin typeface="Helvetica"/>
              <a:cs typeface="Helvetica"/>
            </a:endParaRPr>
          </a:p>
        </p:txBody>
      </p:sp>
      <p:sp>
        <p:nvSpPr>
          <p:cNvPr id="72" name="object 72"/>
          <p:cNvSpPr txBox="1">
            <a:spLocks noGrp="1"/>
          </p:cNvSpPr>
          <p:nvPr>
            <p:ph type="ftr" sz="quarter" idx="5"/>
          </p:nvPr>
        </p:nvSpPr>
        <p:spPr>
          <a:xfrm>
            <a:off x="673100" y="6150959"/>
            <a:ext cx="9730740" cy="5414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75"/>
              </a:lnSpc>
            </a:pPr>
            <a:r>
              <a:rPr lang="es-ES" spc="15" dirty="0"/>
              <a:t>Este ejemplo sólo se muestra para fines ilustrativos. No pretende representar resultados típicos. Menos del </a:t>
            </a:r>
            <a:r>
              <a:rPr lang="es-ES" spc="20" dirty="0"/>
              <a:t>5% de los IBO calificados alcanzan los requisitos para recibir comisiones a través de su 5to nivel. Mira el Plan de compensación de ACN para más detalles.</a:t>
            </a:r>
            <a:endParaRPr lang="es-ES" dirty="0"/>
          </a:p>
        </p:txBody>
      </p:sp>
      <p:sp>
        <p:nvSpPr>
          <p:cNvPr id="70" name="object 70"/>
          <p:cNvSpPr txBox="1"/>
          <p:nvPr/>
        </p:nvSpPr>
        <p:spPr>
          <a:xfrm>
            <a:off x="8013700" y="1536700"/>
            <a:ext cx="41021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_tradnl" sz="2000" b="1" spc="-5">
                <a:solidFill>
                  <a:srgbClr val="3066BE"/>
                </a:solidFill>
                <a:latin typeface="Helvetica"/>
                <a:cs typeface="Helvetica"/>
              </a:rPr>
              <a:t>Clientes que suman </a:t>
            </a:r>
            <a:r>
              <a:rPr lang="es-ES_tradnl" sz="2400" b="1" spc="-5">
                <a:solidFill>
                  <a:srgbClr val="3066BE"/>
                </a:solidFill>
                <a:latin typeface="Helvetica"/>
                <a:cs typeface="Helvetica"/>
              </a:rPr>
              <a:t>22</a:t>
            </a:r>
            <a:r>
              <a:rPr lang="es-ES_tradnl" sz="2400" b="1" spc="-195">
                <a:solidFill>
                  <a:srgbClr val="3066BE"/>
                </a:solidFill>
                <a:latin typeface="Helvetica"/>
                <a:cs typeface="Helvetica"/>
              </a:rPr>
              <a:t> </a:t>
            </a:r>
            <a:r>
              <a:rPr lang="es-ES_tradnl" sz="2000" b="1">
                <a:solidFill>
                  <a:srgbClr val="3066BE"/>
                </a:solidFill>
                <a:latin typeface="Helvetica"/>
                <a:cs typeface="Helvetica"/>
              </a:rPr>
              <a:t>servicios</a:t>
            </a:r>
            <a:endParaRPr lang="es-ES_tradnl" sz="2000" dirty="0">
              <a:latin typeface="Helvetica"/>
              <a:cs typeface="Helvetica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8013805" y="2029460"/>
            <a:ext cx="4101995" cy="150836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49300"/>
              </a:lnSpc>
              <a:spcBef>
                <a:spcPts val="100"/>
              </a:spcBef>
            </a:pPr>
            <a:r>
              <a:rPr lang="es-ES_tradnl" sz="2000" b="1" spc="-5" dirty="0">
                <a:solidFill>
                  <a:srgbClr val="3066BE"/>
                </a:solidFill>
                <a:latin typeface="Helvetica"/>
                <a:cs typeface="Helvetica"/>
              </a:rPr>
              <a:t>Clientes que suman </a:t>
            </a:r>
            <a:r>
              <a:rPr lang="es-ES_tradnl" sz="2400" b="1" spc="-5" dirty="0">
                <a:solidFill>
                  <a:srgbClr val="3066BE"/>
                </a:solidFill>
                <a:latin typeface="Helvetica"/>
                <a:cs typeface="Helvetica"/>
              </a:rPr>
              <a:t>23</a:t>
            </a:r>
            <a:r>
              <a:rPr lang="es-ES_tradnl" sz="2400" b="1" spc="-195" dirty="0">
                <a:solidFill>
                  <a:srgbClr val="3066BE"/>
                </a:solidFill>
                <a:latin typeface="Helvetica"/>
                <a:cs typeface="Helvetica"/>
              </a:rPr>
              <a:t> </a:t>
            </a:r>
            <a:r>
              <a:rPr lang="es-ES_tradnl" sz="2000" b="1" dirty="0">
                <a:solidFill>
                  <a:srgbClr val="3066BE"/>
                </a:solidFill>
                <a:latin typeface="Helvetica"/>
                <a:cs typeface="Helvetica"/>
              </a:rPr>
              <a:t>servicios</a:t>
            </a:r>
            <a:endParaRPr lang="es-ES_tradnl" sz="2000" dirty="0">
              <a:latin typeface="Helvetica"/>
              <a:cs typeface="Helvetica"/>
            </a:endParaRPr>
          </a:p>
          <a:p>
            <a:pPr marL="12700" marR="5080" algn="just">
              <a:lnSpc>
                <a:spcPct val="149300"/>
              </a:lnSpc>
              <a:spcBef>
                <a:spcPts val="100"/>
              </a:spcBef>
            </a:pPr>
            <a:r>
              <a:rPr lang="es-ES_tradnl" sz="2000" b="1" spc="-5" dirty="0">
                <a:solidFill>
                  <a:srgbClr val="3066BE"/>
                </a:solidFill>
                <a:latin typeface="Helvetica"/>
                <a:cs typeface="Helvetica"/>
              </a:rPr>
              <a:t>Clientes que suman </a:t>
            </a:r>
            <a:r>
              <a:rPr lang="es-ES_tradnl" sz="2400" b="1" spc="-5" dirty="0">
                <a:solidFill>
                  <a:srgbClr val="3066BE"/>
                </a:solidFill>
                <a:latin typeface="Helvetica"/>
                <a:cs typeface="Helvetica"/>
              </a:rPr>
              <a:t>49</a:t>
            </a:r>
            <a:r>
              <a:rPr lang="es-ES_tradnl" sz="2400" b="1" spc="-195" dirty="0">
                <a:solidFill>
                  <a:srgbClr val="3066BE"/>
                </a:solidFill>
                <a:latin typeface="Helvetica"/>
                <a:cs typeface="Helvetica"/>
              </a:rPr>
              <a:t> </a:t>
            </a:r>
            <a:r>
              <a:rPr lang="es-ES_tradnl" sz="2000" b="1" dirty="0">
                <a:solidFill>
                  <a:srgbClr val="3066BE"/>
                </a:solidFill>
                <a:latin typeface="Helvetica"/>
                <a:cs typeface="Helvetica"/>
              </a:rPr>
              <a:t>servicios</a:t>
            </a:r>
            <a:endParaRPr lang="es-ES_tradnl" sz="2000" dirty="0">
              <a:latin typeface="Helvetica"/>
              <a:cs typeface="Helvetica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_tradnl" sz="2000" b="1" spc="-5" dirty="0">
                <a:solidFill>
                  <a:srgbClr val="3066BE"/>
                </a:solidFill>
                <a:latin typeface="Helvetica"/>
                <a:cs typeface="Helvetica"/>
              </a:rPr>
              <a:t>Clientes que suman </a:t>
            </a:r>
            <a:r>
              <a:rPr lang="es-ES_tradnl" sz="2400" b="1" spc="-5" dirty="0">
                <a:solidFill>
                  <a:srgbClr val="3066BE"/>
                </a:solidFill>
                <a:latin typeface="Helvetica"/>
                <a:cs typeface="Helvetica"/>
              </a:rPr>
              <a:t>59</a:t>
            </a:r>
            <a:r>
              <a:rPr lang="es-ES_tradnl" sz="2400" b="1" spc="-195" dirty="0">
                <a:solidFill>
                  <a:srgbClr val="3066BE"/>
                </a:solidFill>
                <a:latin typeface="Helvetica"/>
                <a:cs typeface="Helvetica"/>
              </a:rPr>
              <a:t> </a:t>
            </a:r>
            <a:r>
              <a:rPr lang="es-ES_tradnl" sz="2000" b="1" dirty="0">
                <a:solidFill>
                  <a:srgbClr val="3066BE"/>
                </a:solidFill>
                <a:latin typeface="Helvetica"/>
                <a:cs typeface="Helvetica"/>
              </a:rPr>
              <a:t>servicios</a:t>
            </a:r>
            <a:endParaRPr lang="es-ES_tradnl" sz="2000" dirty="0">
              <a:latin typeface="Helvetica"/>
              <a:cs typeface="Helvetica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93999" y="673101"/>
            <a:ext cx="7083323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3200">
                <a:solidFill>
                  <a:srgbClr val="61C7C5"/>
                </a:solidFill>
              </a:rPr>
              <a:t>INGRESO RESIDUAL POR NIVELES</a:t>
            </a:r>
            <a:endParaRPr sz="3200" dirty="0"/>
          </a:p>
        </p:txBody>
      </p:sp>
      <p:sp>
        <p:nvSpPr>
          <p:cNvPr id="3" name="object 3"/>
          <p:cNvSpPr txBox="1"/>
          <p:nvPr/>
        </p:nvSpPr>
        <p:spPr>
          <a:xfrm>
            <a:off x="3810000" y="177800"/>
            <a:ext cx="5562600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47090" algn="l"/>
                <a:tab pos="3680460" algn="l"/>
              </a:tabLst>
            </a:pPr>
            <a:r>
              <a:rPr lang="es-ES" sz="2200" b="1" spc="195" dirty="0">
                <a:solidFill>
                  <a:srgbClr val="132247"/>
                </a:solidFill>
                <a:latin typeface="Helvetica"/>
                <a:cs typeface="Helvetica"/>
              </a:rPr>
              <a:t>PLAN DE COMPENSACIÓN DE ACN</a:t>
            </a:r>
            <a:endParaRPr lang="es-ES" sz="2200" dirty="0">
              <a:latin typeface="Helvetica"/>
              <a:cs typeface="Helvetic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0098" y="626541"/>
            <a:ext cx="11139805" cy="0"/>
          </a:xfrm>
          <a:custGeom>
            <a:avLst/>
            <a:gdLst/>
            <a:ahLst/>
            <a:cxnLst/>
            <a:rect l="l" t="t" r="r" b="b"/>
            <a:pathLst>
              <a:path w="11139805">
                <a:moveTo>
                  <a:pt x="0" y="0"/>
                </a:moveTo>
                <a:lnTo>
                  <a:pt x="11139716" y="0"/>
                </a:lnTo>
              </a:path>
            </a:pathLst>
          </a:custGeom>
          <a:ln w="6350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390798" y="1282700"/>
            <a:ext cx="6486525" cy="44448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6350" algn="ctr">
              <a:lnSpc>
                <a:spcPct val="100000"/>
              </a:lnSpc>
              <a:spcBef>
                <a:spcPts val="100"/>
              </a:spcBef>
            </a:pPr>
            <a:r>
              <a:rPr lang="es-ES" sz="2800" b="1" dirty="0">
                <a:solidFill>
                  <a:srgbClr val="3066BE"/>
                </a:solidFill>
                <a:latin typeface="Helvetica"/>
                <a:cs typeface="Helvetica"/>
              </a:rPr>
              <a:t>PREGUNTA</a:t>
            </a:r>
            <a:r>
              <a:rPr sz="2800" b="1" dirty="0">
                <a:solidFill>
                  <a:srgbClr val="3066BE"/>
                </a:solidFill>
                <a:latin typeface="Helvetica"/>
                <a:cs typeface="Helvetica"/>
              </a:rPr>
              <a:t>:</a:t>
            </a:r>
            <a:endParaRPr sz="2800" dirty="0">
              <a:latin typeface="Helvetica"/>
              <a:cs typeface="Helvetica"/>
            </a:endParaRPr>
          </a:p>
          <a:p>
            <a:pPr marL="1143000" marR="1125855" algn="ctr">
              <a:lnSpc>
                <a:spcPts val="3400"/>
              </a:lnSpc>
              <a:spcBef>
                <a:spcPts val="120"/>
              </a:spcBef>
            </a:pPr>
            <a:r>
              <a:rPr lang="es-ES" sz="2800" spc="-5" dirty="0">
                <a:solidFill>
                  <a:srgbClr val="3066BE"/>
                </a:solidFill>
                <a:latin typeface="Helvetica"/>
                <a:cs typeface="Helvetica"/>
              </a:rPr>
              <a:t>¿Cuánto puedes ganar en ingreso residual mensual? </a:t>
            </a:r>
            <a:r>
              <a:rPr lang="es-ES" sz="2800" b="1" spc="-5" dirty="0">
                <a:solidFill>
                  <a:srgbClr val="878787"/>
                </a:solidFill>
                <a:latin typeface="Helvetica"/>
                <a:cs typeface="Helvetica"/>
              </a:rPr>
              <a:t>¿RESPUESTA</a:t>
            </a:r>
            <a:r>
              <a:rPr sz="2800" b="1" spc="-5" dirty="0">
                <a:solidFill>
                  <a:srgbClr val="878787"/>
                </a:solidFill>
                <a:latin typeface="Helvetica"/>
                <a:cs typeface="Helvetica"/>
              </a:rPr>
              <a:t>?</a:t>
            </a:r>
            <a:endParaRPr sz="2800" dirty="0">
              <a:latin typeface="Helvetica"/>
              <a:cs typeface="Helvetica"/>
            </a:endParaRPr>
          </a:p>
          <a:p>
            <a:pPr marL="12700" marR="5080" indent="-5080" algn="ctr">
              <a:lnSpc>
                <a:spcPts val="3400"/>
              </a:lnSpc>
              <a:spcBef>
                <a:spcPts val="114"/>
              </a:spcBef>
            </a:pPr>
            <a:r>
              <a:rPr lang="es-ES_tradnl" sz="2800" spc="-15" dirty="0">
                <a:solidFill>
                  <a:srgbClr val="878787"/>
                </a:solidFill>
                <a:latin typeface="Helvetica"/>
                <a:cs typeface="Helvetica"/>
              </a:rPr>
              <a:t>Se basa en el total de ingresos por comisiones generados por todos los clientes X el porcentaje de comisión del 4% en cada nivel</a:t>
            </a:r>
          </a:p>
          <a:p>
            <a:pPr marL="12700" marR="5080" indent="-5080" algn="ctr">
              <a:lnSpc>
                <a:spcPts val="3400"/>
              </a:lnSpc>
              <a:spcBef>
                <a:spcPts val="114"/>
              </a:spcBef>
            </a:pPr>
            <a:r>
              <a:rPr lang="es-ES_tradnl" sz="3000" b="1" dirty="0">
                <a:solidFill>
                  <a:srgbClr val="3066BE"/>
                </a:solidFill>
                <a:latin typeface="Helvetica"/>
                <a:cs typeface="Helvetica"/>
              </a:rPr>
              <a:t>Cuantos más clientes e ingresos generen, más podrán ganar</a:t>
            </a:r>
            <a:endParaRPr sz="3000" dirty="0">
              <a:latin typeface="Helvetica"/>
              <a:cs typeface="Helvetica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6464245"/>
              </p:ext>
            </p:extLst>
          </p:nvPr>
        </p:nvGraphicFramePr>
        <p:xfrm>
          <a:off x="285750" y="1566664"/>
          <a:ext cx="2510789" cy="33653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9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16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8800">
                <a:tc>
                  <a:txBody>
                    <a:bodyPr/>
                    <a:lstStyle/>
                    <a:p>
                      <a:pPr marL="31750">
                        <a:lnSpc>
                          <a:spcPts val="3105"/>
                        </a:lnSpc>
                      </a:pPr>
                      <a:r>
                        <a:rPr lang="es-ES" sz="3200" spc="-105" dirty="0">
                          <a:solidFill>
                            <a:srgbClr val="3066BE"/>
                          </a:solidFill>
                          <a:latin typeface="Helvetica"/>
                          <a:cs typeface="Helvetica"/>
                        </a:rPr>
                        <a:t>Tú</a:t>
                      </a:r>
                      <a:endParaRPr sz="3200" dirty="0">
                        <a:latin typeface="Helvetica"/>
                        <a:cs typeface="Helvetic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ts val="3105"/>
                        </a:lnSpc>
                      </a:pPr>
                      <a:r>
                        <a:rPr sz="3200" spc="-5" dirty="0">
                          <a:solidFill>
                            <a:srgbClr val="3066BE"/>
                          </a:solidFill>
                          <a:latin typeface="Helvetica"/>
                          <a:cs typeface="Helvetica"/>
                        </a:rPr>
                        <a:t>3%-20%</a:t>
                      </a:r>
                      <a:endParaRPr sz="3200">
                        <a:latin typeface="Helvetica"/>
                        <a:cs typeface="Helvetic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464"/>
                        </a:spcBef>
                        <a:tabLst>
                          <a:tab pos="621665" algn="l"/>
                        </a:tabLst>
                      </a:pPr>
                      <a:r>
                        <a:rPr sz="3200" spc="-5" dirty="0">
                          <a:solidFill>
                            <a:srgbClr val="3066BE"/>
                          </a:solidFill>
                          <a:latin typeface="Helvetica"/>
                          <a:cs typeface="Helvetica"/>
                        </a:rPr>
                        <a:t>1.	4%</a:t>
                      </a:r>
                      <a:endParaRPr sz="3200">
                        <a:latin typeface="Helvetica"/>
                        <a:cs typeface="Helvetica"/>
                      </a:endParaRPr>
                    </a:p>
                  </a:txBody>
                  <a:tcPr marL="0" marR="0" marT="59054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3704"/>
                        </a:lnSpc>
                        <a:tabLst>
                          <a:tab pos="621665" algn="l"/>
                        </a:tabLst>
                      </a:pPr>
                      <a:r>
                        <a:rPr sz="3200" spc="-5" dirty="0">
                          <a:solidFill>
                            <a:srgbClr val="3066BE"/>
                          </a:solidFill>
                          <a:latin typeface="Helvetica"/>
                          <a:cs typeface="Helvetica"/>
                        </a:rPr>
                        <a:t>2.	4%</a:t>
                      </a:r>
                      <a:endParaRPr sz="3200">
                        <a:latin typeface="Helvetica"/>
                        <a:cs typeface="Helvetic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3704"/>
                        </a:lnSpc>
                        <a:tabLst>
                          <a:tab pos="621665" algn="l"/>
                        </a:tabLst>
                      </a:pPr>
                      <a:r>
                        <a:rPr sz="3200" spc="-5" dirty="0">
                          <a:solidFill>
                            <a:srgbClr val="3066BE"/>
                          </a:solidFill>
                          <a:latin typeface="Helvetica"/>
                          <a:cs typeface="Helvetica"/>
                        </a:rPr>
                        <a:t>3.	4%</a:t>
                      </a:r>
                      <a:endParaRPr sz="3200">
                        <a:latin typeface="Helvetica"/>
                        <a:cs typeface="Helvetic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50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3704"/>
                        </a:lnSpc>
                        <a:tabLst>
                          <a:tab pos="621665" algn="l"/>
                        </a:tabLst>
                      </a:pPr>
                      <a:r>
                        <a:rPr sz="3200" spc="-5" dirty="0">
                          <a:solidFill>
                            <a:srgbClr val="3066BE"/>
                          </a:solidFill>
                          <a:latin typeface="Helvetica"/>
                          <a:cs typeface="Helvetica"/>
                        </a:rPr>
                        <a:t>4.	4%</a:t>
                      </a:r>
                      <a:endParaRPr sz="3200">
                        <a:latin typeface="Helvetica"/>
                        <a:cs typeface="Helvetic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88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3750"/>
                        </a:lnSpc>
                        <a:tabLst>
                          <a:tab pos="621665" algn="l"/>
                        </a:tabLst>
                      </a:pPr>
                      <a:r>
                        <a:rPr sz="3200" spc="-5" dirty="0">
                          <a:solidFill>
                            <a:srgbClr val="3066BE"/>
                          </a:solidFill>
                          <a:latin typeface="Helvetica"/>
                          <a:cs typeface="Helvetica"/>
                        </a:rPr>
                        <a:t>5.	4%</a:t>
                      </a:r>
                      <a:endParaRPr sz="3200" dirty="0">
                        <a:latin typeface="Helvetica"/>
                        <a:cs typeface="Helvetic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object 7"/>
          <p:cNvSpPr/>
          <p:nvPr/>
        </p:nvSpPr>
        <p:spPr>
          <a:xfrm>
            <a:off x="591752" y="2216737"/>
            <a:ext cx="153670" cy="2627630"/>
          </a:xfrm>
          <a:custGeom>
            <a:avLst/>
            <a:gdLst/>
            <a:ahLst/>
            <a:cxnLst/>
            <a:rect l="l" t="t" r="r" b="b"/>
            <a:pathLst>
              <a:path w="153670" h="2627629">
                <a:moveTo>
                  <a:pt x="153365" y="2550896"/>
                </a:moveTo>
                <a:lnTo>
                  <a:pt x="0" y="2550896"/>
                </a:lnTo>
                <a:lnTo>
                  <a:pt x="76682" y="2627579"/>
                </a:lnTo>
                <a:lnTo>
                  <a:pt x="153365" y="2550896"/>
                </a:lnTo>
                <a:close/>
              </a:path>
              <a:path w="153670" h="2627629">
                <a:moveTo>
                  <a:pt x="115023" y="0"/>
                </a:moveTo>
                <a:lnTo>
                  <a:pt x="38341" y="0"/>
                </a:lnTo>
                <a:lnTo>
                  <a:pt x="38341" y="2550896"/>
                </a:lnTo>
                <a:lnTo>
                  <a:pt x="115023" y="2550896"/>
                </a:lnTo>
                <a:lnTo>
                  <a:pt x="115023" y="0"/>
                </a:lnTo>
                <a:close/>
              </a:path>
            </a:pathLst>
          </a:custGeom>
          <a:solidFill>
            <a:srgbClr val="1322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xfrm>
            <a:off x="673100" y="6150959"/>
            <a:ext cx="9730740" cy="5414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75"/>
              </a:lnSpc>
            </a:pPr>
            <a:r>
              <a:rPr lang="es-ES" spc="15" dirty="0"/>
              <a:t>Este ejemplo sólo se muestra para fines ilustrativos. No pretende representar resultados típicos. Menos del </a:t>
            </a:r>
            <a:r>
              <a:rPr lang="es-ES" spc="20" dirty="0"/>
              <a:t>5% de los IBO calificados alcanzan los requisitos para recibir comisiones a través de su 5to nivel. Mira el Plan de compensación de ACN para más detalles.</a:t>
            </a:r>
            <a:endParaRPr lang="es-E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12181" y="5833658"/>
            <a:ext cx="295275" cy="295910"/>
          </a:xfrm>
          <a:custGeom>
            <a:avLst/>
            <a:gdLst/>
            <a:ahLst/>
            <a:cxnLst/>
            <a:rect l="l" t="t" r="r" b="b"/>
            <a:pathLst>
              <a:path w="295275" h="295910">
                <a:moveTo>
                  <a:pt x="268287" y="1003"/>
                </a:moveTo>
                <a:lnTo>
                  <a:pt x="236334" y="1003"/>
                </a:lnTo>
                <a:lnTo>
                  <a:pt x="0" y="295287"/>
                </a:lnTo>
                <a:lnTo>
                  <a:pt x="31940" y="295287"/>
                </a:lnTo>
                <a:lnTo>
                  <a:pt x="268287" y="1003"/>
                </a:lnTo>
                <a:close/>
              </a:path>
              <a:path w="295275" h="295910">
                <a:moveTo>
                  <a:pt x="291997" y="142087"/>
                </a:moveTo>
                <a:lnTo>
                  <a:pt x="244068" y="142087"/>
                </a:lnTo>
                <a:lnTo>
                  <a:pt x="249897" y="144449"/>
                </a:lnTo>
                <a:lnTo>
                  <a:pt x="256501" y="153835"/>
                </a:lnTo>
                <a:lnTo>
                  <a:pt x="238652" y="191764"/>
                </a:lnTo>
                <a:lnTo>
                  <a:pt x="200812" y="216306"/>
                </a:lnTo>
                <a:lnTo>
                  <a:pt x="177743" y="232008"/>
                </a:lnTo>
                <a:lnTo>
                  <a:pt x="159932" y="249148"/>
                </a:lnTo>
                <a:lnTo>
                  <a:pt x="147382" y="267727"/>
                </a:lnTo>
                <a:lnTo>
                  <a:pt x="140093" y="287743"/>
                </a:lnTo>
                <a:lnTo>
                  <a:pt x="268084" y="287743"/>
                </a:lnTo>
                <a:lnTo>
                  <a:pt x="274637" y="256781"/>
                </a:lnTo>
                <a:lnTo>
                  <a:pt x="193268" y="256781"/>
                </a:lnTo>
                <a:lnTo>
                  <a:pt x="194729" y="254800"/>
                </a:lnTo>
                <a:lnTo>
                  <a:pt x="242290" y="224840"/>
                </a:lnTo>
                <a:lnTo>
                  <a:pt x="252477" y="218859"/>
                </a:lnTo>
                <a:lnTo>
                  <a:pt x="282627" y="192356"/>
                </a:lnTo>
                <a:lnTo>
                  <a:pt x="294659" y="156890"/>
                </a:lnTo>
                <a:lnTo>
                  <a:pt x="293631" y="146527"/>
                </a:lnTo>
                <a:lnTo>
                  <a:pt x="291997" y="142087"/>
                </a:lnTo>
                <a:close/>
              </a:path>
              <a:path w="295275" h="295910">
                <a:moveTo>
                  <a:pt x="241490" y="113309"/>
                </a:moveTo>
                <a:lnTo>
                  <a:pt x="204094" y="121914"/>
                </a:lnTo>
                <a:lnTo>
                  <a:pt x="176253" y="148688"/>
                </a:lnTo>
                <a:lnTo>
                  <a:pt x="166484" y="174434"/>
                </a:lnTo>
                <a:lnTo>
                  <a:pt x="202196" y="174434"/>
                </a:lnTo>
                <a:lnTo>
                  <a:pt x="204584" y="164388"/>
                </a:lnTo>
                <a:lnTo>
                  <a:pt x="207365" y="157302"/>
                </a:lnTo>
                <a:lnTo>
                  <a:pt x="235737" y="142087"/>
                </a:lnTo>
                <a:lnTo>
                  <a:pt x="291997" y="142087"/>
                </a:lnTo>
                <a:lnTo>
                  <a:pt x="290196" y="137196"/>
                </a:lnTo>
                <a:lnTo>
                  <a:pt x="284353" y="128892"/>
                </a:lnTo>
                <a:lnTo>
                  <a:pt x="276387" y="122080"/>
                </a:lnTo>
                <a:lnTo>
                  <a:pt x="266588" y="117209"/>
                </a:lnTo>
                <a:lnTo>
                  <a:pt x="254956" y="114285"/>
                </a:lnTo>
                <a:lnTo>
                  <a:pt x="241490" y="113309"/>
                </a:lnTo>
                <a:close/>
              </a:path>
              <a:path w="295275" h="295910">
                <a:moveTo>
                  <a:pt x="100596" y="0"/>
                </a:moveTo>
                <a:lnTo>
                  <a:pt x="68059" y="0"/>
                </a:lnTo>
                <a:lnTo>
                  <a:pt x="67525" y="2527"/>
                </a:lnTo>
                <a:lnTo>
                  <a:pt x="66001" y="5956"/>
                </a:lnTo>
                <a:lnTo>
                  <a:pt x="60985" y="14693"/>
                </a:lnTo>
                <a:lnTo>
                  <a:pt x="57277" y="18465"/>
                </a:lnTo>
                <a:lnTo>
                  <a:pt x="52374" y="21640"/>
                </a:lnTo>
                <a:lnTo>
                  <a:pt x="48945" y="24015"/>
                </a:lnTo>
                <a:lnTo>
                  <a:pt x="10312" y="30568"/>
                </a:lnTo>
                <a:lnTo>
                  <a:pt x="5346" y="53581"/>
                </a:lnTo>
                <a:lnTo>
                  <a:pt x="49606" y="53581"/>
                </a:lnTo>
                <a:lnTo>
                  <a:pt x="24396" y="172643"/>
                </a:lnTo>
                <a:lnTo>
                  <a:pt x="63893" y="172643"/>
                </a:lnTo>
                <a:lnTo>
                  <a:pt x="100596" y="0"/>
                </a:lnTo>
                <a:close/>
              </a:path>
            </a:pathLst>
          </a:custGeom>
          <a:solidFill>
            <a:srgbClr val="FB4F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587500" y="5702300"/>
            <a:ext cx="178435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09700" algn="l"/>
              </a:tabLst>
            </a:pPr>
            <a:r>
              <a:rPr lang="es-ES" sz="2000" b="1" i="1" spc="-5" dirty="0">
                <a:solidFill>
                  <a:srgbClr val="FB4F17"/>
                </a:solidFill>
                <a:latin typeface="Helvetica-BoldOblique"/>
                <a:cs typeface="Helvetica-BoldOblique"/>
              </a:rPr>
              <a:t>Hasta</a:t>
            </a:r>
            <a:r>
              <a:rPr sz="2000" b="1" i="1" dirty="0">
                <a:solidFill>
                  <a:srgbClr val="FB4F17"/>
                </a:solidFill>
                <a:latin typeface="Helvetica-BoldOblique"/>
                <a:cs typeface="Helvetica-BoldOblique"/>
              </a:rPr>
              <a:t> </a:t>
            </a:r>
            <a:r>
              <a:rPr sz="3200" b="1" i="1" dirty="0">
                <a:solidFill>
                  <a:srgbClr val="FB4F17"/>
                </a:solidFill>
                <a:latin typeface="Helvetica-BoldOblique"/>
                <a:cs typeface="Helvetica-BoldOblique"/>
              </a:rPr>
              <a:t>3	%</a:t>
            </a:r>
            <a:endParaRPr sz="3200" dirty="0">
              <a:latin typeface="Helvetica-BoldOblique"/>
              <a:cs typeface="Helvetica-BoldOblique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49343" y="5673972"/>
            <a:ext cx="0" cy="600075"/>
          </a:xfrm>
          <a:custGeom>
            <a:avLst/>
            <a:gdLst/>
            <a:ahLst/>
            <a:cxnLst/>
            <a:rect l="l" t="t" r="r" b="b"/>
            <a:pathLst>
              <a:path h="600075">
                <a:moveTo>
                  <a:pt x="0" y="0"/>
                </a:moveTo>
                <a:lnTo>
                  <a:pt x="0" y="561403"/>
                </a:lnTo>
                <a:lnTo>
                  <a:pt x="0" y="599503"/>
                </a:lnTo>
              </a:path>
            </a:pathLst>
          </a:custGeom>
          <a:ln w="76200">
            <a:solidFill>
              <a:srgbClr val="FB4F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0124" y="6277719"/>
            <a:ext cx="218440" cy="218440"/>
          </a:xfrm>
          <a:custGeom>
            <a:avLst/>
            <a:gdLst/>
            <a:ahLst/>
            <a:cxnLst/>
            <a:rect l="l" t="t" r="r" b="b"/>
            <a:pathLst>
              <a:path w="218440" h="218439">
                <a:moveTo>
                  <a:pt x="218439" y="0"/>
                </a:moveTo>
                <a:lnTo>
                  <a:pt x="0" y="0"/>
                </a:lnTo>
                <a:lnTo>
                  <a:pt x="109219" y="218439"/>
                </a:lnTo>
                <a:lnTo>
                  <a:pt x="218439" y="0"/>
                </a:lnTo>
                <a:close/>
              </a:path>
            </a:pathLst>
          </a:custGeom>
          <a:solidFill>
            <a:srgbClr val="FB4F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20098" y="626541"/>
            <a:ext cx="11139805" cy="0"/>
          </a:xfrm>
          <a:custGeom>
            <a:avLst/>
            <a:gdLst/>
            <a:ahLst/>
            <a:cxnLst/>
            <a:rect l="l" t="t" r="r" b="b"/>
            <a:pathLst>
              <a:path w="11139805">
                <a:moveTo>
                  <a:pt x="0" y="0"/>
                </a:moveTo>
                <a:lnTo>
                  <a:pt x="11139716" y="0"/>
                </a:lnTo>
              </a:path>
            </a:pathLst>
          </a:custGeom>
          <a:ln w="6350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490739" y="2763285"/>
            <a:ext cx="254000" cy="292100"/>
          </a:xfrm>
          <a:custGeom>
            <a:avLst/>
            <a:gdLst/>
            <a:ahLst/>
            <a:cxnLst/>
            <a:rect l="l" t="t" r="r" b="b"/>
            <a:pathLst>
              <a:path w="254000" h="292100">
                <a:moveTo>
                  <a:pt x="29032" y="139001"/>
                </a:moveTo>
                <a:lnTo>
                  <a:pt x="22174" y="139806"/>
                </a:lnTo>
                <a:lnTo>
                  <a:pt x="15049" y="142220"/>
                </a:lnTo>
                <a:lnTo>
                  <a:pt x="7658" y="146245"/>
                </a:lnTo>
                <a:lnTo>
                  <a:pt x="0" y="151879"/>
                </a:lnTo>
                <a:lnTo>
                  <a:pt x="13516" y="165514"/>
                </a:lnTo>
                <a:lnTo>
                  <a:pt x="26768" y="180855"/>
                </a:lnTo>
                <a:lnTo>
                  <a:pt x="52489" y="216661"/>
                </a:lnTo>
                <a:lnTo>
                  <a:pt x="75684" y="253010"/>
                </a:lnTo>
                <a:lnTo>
                  <a:pt x="97853" y="291833"/>
                </a:lnTo>
                <a:lnTo>
                  <a:pt x="120222" y="227851"/>
                </a:lnTo>
                <a:lnTo>
                  <a:pt x="131772" y="197256"/>
                </a:lnTo>
                <a:lnTo>
                  <a:pt x="90931" y="197256"/>
                </a:lnTo>
                <a:lnTo>
                  <a:pt x="81550" y="181606"/>
                </a:lnTo>
                <a:lnTo>
                  <a:pt x="58445" y="151117"/>
                </a:lnTo>
                <a:lnTo>
                  <a:pt x="37071" y="139756"/>
                </a:lnTo>
                <a:lnTo>
                  <a:pt x="29032" y="139001"/>
                </a:lnTo>
                <a:close/>
              </a:path>
              <a:path w="254000" h="292100">
                <a:moveTo>
                  <a:pt x="221081" y="0"/>
                </a:moveTo>
                <a:lnTo>
                  <a:pt x="181571" y="12217"/>
                </a:lnTo>
                <a:lnTo>
                  <a:pt x="156895" y="43558"/>
                </a:lnTo>
                <a:lnTo>
                  <a:pt x="131190" y="92755"/>
                </a:lnTo>
                <a:lnTo>
                  <a:pt x="102835" y="161484"/>
                </a:lnTo>
                <a:lnTo>
                  <a:pt x="90931" y="197256"/>
                </a:lnTo>
                <a:lnTo>
                  <a:pt x="131772" y="197256"/>
                </a:lnTo>
                <a:lnTo>
                  <a:pt x="140430" y="174323"/>
                </a:lnTo>
                <a:lnTo>
                  <a:pt x="158475" y="131248"/>
                </a:lnTo>
                <a:lnTo>
                  <a:pt x="190398" y="72172"/>
                </a:lnTo>
                <a:lnTo>
                  <a:pt x="229908" y="24885"/>
                </a:lnTo>
                <a:lnTo>
                  <a:pt x="253377" y="4051"/>
                </a:lnTo>
                <a:lnTo>
                  <a:pt x="244145" y="2282"/>
                </a:lnTo>
                <a:lnTo>
                  <a:pt x="235686" y="1015"/>
                </a:lnTo>
                <a:lnTo>
                  <a:pt x="227999" y="254"/>
                </a:lnTo>
                <a:lnTo>
                  <a:pt x="221081" y="0"/>
                </a:lnTo>
                <a:close/>
              </a:path>
            </a:pathLst>
          </a:custGeom>
          <a:solidFill>
            <a:srgbClr val="1322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490739" y="3182385"/>
            <a:ext cx="254000" cy="292100"/>
          </a:xfrm>
          <a:custGeom>
            <a:avLst/>
            <a:gdLst/>
            <a:ahLst/>
            <a:cxnLst/>
            <a:rect l="l" t="t" r="r" b="b"/>
            <a:pathLst>
              <a:path w="254000" h="292100">
                <a:moveTo>
                  <a:pt x="29032" y="139001"/>
                </a:moveTo>
                <a:lnTo>
                  <a:pt x="22174" y="139806"/>
                </a:lnTo>
                <a:lnTo>
                  <a:pt x="15049" y="142220"/>
                </a:lnTo>
                <a:lnTo>
                  <a:pt x="7658" y="146245"/>
                </a:lnTo>
                <a:lnTo>
                  <a:pt x="0" y="151879"/>
                </a:lnTo>
                <a:lnTo>
                  <a:pt x="13516" y="165514"/>
                </a:lnTo>
                <a:lnTo>
                  <a:pt x="26768" y="180855"/>
                </a:lnTo>
                <a:lnTo>
                  <a:pt x="52489" y="216661"/>
                </a:lnTo>
                <a:lnTo>
                  <a:pt x="75684" y="253010"/>
                </a:lnTo>
                <a:lnTo>
                  <a:pt x="97853" y="291833"/>
                </a:lnTo>
                <a:lnTo>
                  <a:pt x="120222" y="227851"/>
                </a:lnTo>
                <a:lnTo>
                  <a:pt x="131772" y="197256"/>
                </a:lnTo>
                <a:lnTo>
                  <a:pt x="90931" y="197256"/>
                </a:lnTo>
                <a:lnTo>
                  <a:pt x="81550" y="181606"/>
                </a:lnTo>
                <a:lnTo>
                  <a:pt x="58445" y="151117"/>
                </a:lnTo>
                <a:lnTo>
                  <a:pt x="37071" y="139756"/>
                </a:lnTo>
                <a:lnTo>
                  <a:pt x="29032" y="139001"/>
                </a:lnTo>
                <a:close/>
              </a:path>
              <a:path w="254000" h="292100">
                <a:moveTo>
                  <a:pt x="221081" y="0"/>
                </a:moveTo>
                <a:lnTo>
                  <a:pt x="181571" y="12217"/>
                </a:lnTo>
                <a:lnTo>
                  <a:pt x="156895" y="43558"/>
                </a:lnTo>
                <a:lnTo>
                  <a:pt x="131190" y="92755"/>
                </a:lnTo>
                <a:lnTo>
                  <a:pt x="102835" y="161484"/>
                </a:lnTo>
                <a:lnTo>
                  <a:pt x="90931" y="197256"/>
                </a:lnTo>
                <a:lnTo>
                  <a:pt x="131772" y="197256"/>
                </a:lnTo>
                <a:lnTo>
                  <a:pt x="140430" y="174323"/>
                </a:lnTo>
                <a:lnTo>
                  <a:pt x="158475" y="131248"/>
                </a:lnTo>
                <a:lnTo>
                  <a:pt x="190398" y="72172"/>
                </a:lnTo>
                <a:lnTo>
                  <a:pt x="229908" y="24885"/>
                </a:lnTo>
                <a:lnTo>
                  <a:pt x="253377" y="4051"/>
                </a:lnTo>
                <a:lnTo>
                  <a:pt x="244145" y="2282"/>
                </a:lnTo>
                <a:lnTo>
                  <a:pt x="235686" y="1015"/>
                </a:lnTo>
                <a:lnTo>
                  <a:pt x="227999" y="254"/>
                </a:lnTo>
                <a:lnTo>
                  <a:pt x="221081" y="0"/>
                </a:lnTo>
                <a:close/>
              </a:path>
            </a:pathLst>
          </a:custGeom>
          <a:solidFill>
            <a:srgbClr val="1322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90739" y="3614185"/>
            <a:ext cx="254000" cy="292100"/>
          </a:xfrm>
          <a:custGeom>
            <a:avLst/>
            <a:gdLst/>
            <a:ahLst/>
            <a:cxnLst/>
            <a:rect l="l" t="t" r="r" b="b"/>
            <a:pathLst>
              <a:path w="254000" h="292100">
                <a:moveTo>
                  <a:pt x="29032" y="139001"/>
                </a:moveTo>
                <a:lnTo>
                  <a:pt x="22174" y="139806"/>
                </a:lnTo>
                <a:lnTo>
                  <a:pt x="15049" y="142220"/>
                </a:lnTo>
                <a:lnTo>
                  <a:pt x="7658" y="146245"/>
                </a:lnTo>
                <a:lnTo>
                  <a:pt x="0" y="151879"/>
                </a:lnTo>
                <a:lnTo>
                  <a:pt x="13516" y="165514"/>
                </a:lnTo>
                <a:lnTo>
                  <a:pt x="26768" y="180855"/>
                </a:lnTo>
                <a:lnTo>
                  <a:pt x="52489" y="216661"/>
                </a:lnTo>
                <a:lnTo>
                  <a:pt x="75684" y="253010"/>
                </a:lnTo>
                <a:lnTo>
                  <a:pt x="97853" y="291833"/>
                </a:lnTo>
                <a:lnTo>
                  <a:pt x="120222" y="227851"/>
                </a:lnTo>
                <a:lnTo>
                  <a:pt x="131772" y="197256"/>
                </a:lnTo>
                <a:lnTo>
                  <a:pt x="90931" y="197256"/>
                </a:lnTo>
                <a:lnTo>
                  <a:pt x="81550" y="181606"/>
                </a:lnTo>
                <a:lnTo>
                  <a:pt x="58445" y="151117"/>
                </a:lnTo>
                <a:lnTo>
                  <a:pt x="37071" y="139756"/>
                </a:lnTo>
                <a:lnTo>
                  <a:pt x="29032" y="139001"/>
                </a:lnTo>
                <a:close/>
              </a:path>
              <a:path w="254000" h="292100">
                <a:moveTo>
                  <a:pt x="221081" y="0"/>
                </a:moveTo>
                <a:lnTo>
                  <a:pt x="181571" y="12217"/>
                </a:lnTo>
                <a:lnTo>
                  <a:pt x="156895" y="43558"/>
                </a:lnTo>
                <a:lnTo>
                  <a:pt x="131190" y="92755"/>
                </a:lnTo>
                <a:lnTo>
                  <a:pt x="102835" y="161484"/>
                </a:lnTo>
                <a:lnTo>
                  <a:pt x="90931" y="197256"/>
                </a:lnTo>
                <a:lnTo>
                  <a:pt x="131772" y="197256"/>
                </a:lnTo>
                <a:lnTo>
                  <a:pt x="140430" y="174323"/>
                </a:lnTo>
                <a:lnTo>
                  <a:pt x="158475" y="131248"/>
                </a:lnTo>
                <a:lnTo>
                  <a:pt x="190398" y="72172"/>
                </a:lnTo>
                <a:lnTo>
                  <a:pt x="229908" y="24885"/>
                </a:lnTo>
                <a:lnTo>
                  <a:pt x="253377" y="4051"/>
                </a:lnTo>
                <a:lnTo>
                  <a:pt x="244145" y="2282"/>
                </a:lnTo>
                <a:lnTo>
                  <a:pt x="235686" y="1015"/>
                </a:lnTo>
                <a:lnTo>
                  <a:pt x="227999" y="254"/>
                </a:lnTo>
                <a:lnTo>
                  <a:pt x="221081" y="0"/>
                </a:lnTo>
                <a:close/>
              </a:path>
            </a:pathLst>
          </a:custGeom>
          <a:solidFill>
            <a:srgbClr val="1322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490739" y="4033285"/>
            <a:ext cx="254000" cy="292100"/>
          </a:xfrm>
          <a:custGeom>
            <a:avLst/>
            <a:gdLst/>
            <a:ahLst/>
            <a:cxnLst/>
            <a:rect l="l" t="t" r="r" b="b"/>
            <a:pathLst>
              <a:path w="254000" h="292100">
                <a:moveTo>
                  <a:pt x="29032" y="139001"/>
                </a:moveTo>
                <a:lnTo>
                  <a:pt x="22174" y="139806"/>
                </a:lnTo>
                <a:lnTo>
                  <a:pt x="15049" y="142220"/>
                </a:lnTo>
                <a:lnTo>
                  <a:pt x="7658" y="146245"/>
                </a:lnTo>
                <a:lnTo>
                  <a:pt x="0" y="151879"/>
                </a:lnTo>
                <a:lnTo>
                  <a:pt x="13516" y="165514"/>
                </a:lnTo>
                <a:lnTo>
                  <a:pt x="26768" y="180855"/>
                </a:lnTo>
                <a:lnTo>
                  <a:pt x="52489" y="216661"/>
                </a:lnTo>
                <a:lnTo>
                  <a:pt x="75684" y="253010"/>
                </a:lnTo>
                <a:lnTo>
                  <a:pt x="97853" y="291833"/>
                </a:lnTo>
                <a:lnTo>
                  <a:pt x="120222" y="227851"/>
                </a:lnTo>
                <a:lnTo>
                  <a:pt x="131772" y="197256"/>
                </a:lnTo>
                <a:lnTo>
                  <a:pt x="90931" y="197256"/>
                </a:lnTo>
                <a:lnTo>
                  <a:pt x="81550" y="181606"/>
                </a:lnTo>
                <a:lnTo>
                  <a:pt x="58445" y="151117"/>
                </a:lnTo>
                <a:lnTo>
                  <a:pt x="37071" y="139756"/>
                </a:lnTo>
                <a:lnTo>
                  <a:pt x="29032" y="139001"/>
                </a:lnTo>
                <a:close/>
              </a:path>
              <a:path w="254000" h="292100">
                <a:moveTo>
                  <a:pt x="221081" y="0"/>
                </a:moveTo>
                <a:lnTo>
                  <a:pt x="181571" y="12217"/>
                </a:lnTo>
                <a:lnTo>
                  <a:pt x="156895" y="43558"/>
                </a:lnTo>
                <a:lnTo>
                  <a:pt x="131190" y="92755"/>
                </a:lnTo>
                <a:lnTo>
                  <a:pt x="102835" y="161484"/>
                </a:lnTo>
                <a:lnTo>
                  <a:pt x="90931" y="197256"/>
                </a:lnTo>
                <a:lnTo>
                  <a:pt x="131772" y="197256"/>
                </a:lnTo>
                <a:lnTo>
                  <a:pt x="140430" y="174323"/>
                </a:lnTo>
                <a:lnTo>
                  <a:pt x="158475" y="131248"/>
                </a:lnTo>
                <a:lnTo>
                  <a:pt x="190398" y="72172"/>
                </a:lnTo>
                <a:lnTo>
                  <a:pt x="229908" y="24885"/>
                </a:lnTo>
                <a:lnTo>
                  <a:pt x="253377" y="4051"/>
                </a:lnTo>
                <a:lnTo>
                  <a:pt x="244145" y="2282"/>
                </a:lnTo>
                <a:lnTo>
                  <a:pt x="235686" y="1015"/>
                </a:lnTo>
                <a:lnTo>
                  <a:pt x="227999" y="254"/>
                </a:lnTo>
                <a:lnTo>
                  <a:pt x="221081" y="0"/>
                </a:lnTo>
                <a:close/>
              </a:path>
            </a:pathLst>
          </a:custGeom>
          <a:solidFill>
            <a:srgbClr val="1322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930164" y="4359625"/>
            <a:ext cx="3175" cy="1905"/>
          </a:xfrm>
          <a:custGeom>
            <a:avLst/>
            <a:gdLst/>
            <a:ahLst/>
            <a:cxnLst/>
            <a:rect l="l" t="t" r="r" b="b"/>
            <a:pathLst>
              <a:path w="3175" h="1904">
                <a:moveTo>
                  <a:pt x="2309" y="0"/>
                </a:moveTo>
                <a:lnTo>
                  <a:pt x="1496" y="0"/>
                </a:lnTo>
                <a:lnTo>
                  <a:pt x="1077" y="126"/>
                </a:lnTo>
                <a:lnTo>
                  <a:pt x="429" y="647"/>
                </a:lnTo>
                <a:lnTo>
                  <a:pt x="0" y="1300"/>
                </a:lnTo>
                <a:lnTo>
                  <a:pt x="1746" y="1300"/>
                </a:lnTo>
                <a:lnTo>
                  <a:pt x="2017" y="977"/>
                </a:lnTo>
                <a:lnTo>
                  <a:pt x="3071" y="126"/>
                </a:lnTo>
                <a:lnTo>
                  <a:pt x="2652" y="38"/>
                </a:lnTo>
                <a:lnTo>
                  <a:pt x="2309" y="0"/>
                </a:lnTo>
                <a:close/>
              </a:path>
            </a:pathLst>
          </a:custGeom>
          <a:solidFill>
            <a:srgbClr val="FB4F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572101" y="4359803"/>
            <a:ext cx="8255" cy="1270"/>
          </a:xfrm>
          <a:custGeom>
            <a:avLst/>
            <a:gdLst/>
            <a:ahLst/>
            <a:cxnLst/>
            <a:rect l="l" t="t" r="r" b="b"/>
            <a:pathLst>
              <a:path w="8254" h="1270">
                <a:moveTo>
                  <a:pt x="2863" y="0"/>
                </a:moveTo>
                <a:lnTo>
                  <a:pt x="1847" y="0"/>
                </a:lnTo>
                <a:lnTo>
                  <a:pt x="1783" y="190"/>
                </a:lnTo>
                <a:lnTo>
                  <a:pt x="1618" y="469"/>
                </a:lnTo>
                <a:lnTo>
                  <a:pt x="1250" y="761"/>
                </a:lnTo>
                <a:lnTo>
                  <a:pt x="805" y="914"/>
                </a:lnTo>
                <a:lnTo>
                  <a:pt x="30" y="965"/>
                </a:lnTo>
                <a:lnTo>
                  <a:pt x="0" y="1122"/>
                </a:lnTo>
                <a:lnTo>
                  <a:pt x="2622" y="1122"/>
                </a:lnTo>
                <a:lnTo>
                  <a:pt x="2863" y="0"/>
                </a:lnTo>
                <a:close/>
              </a:path>
              <a:path w="8254" h="1270">
                <a:moveTo>
                  <a:pt x="8095" y="38"/>
                </a:moveTo>
                <a:lnTo>
                  <a:pt x="7104" y="38"/>
                </a:lnTo>
                <a:lnTo>
                  <a:pt x="6232" y="1122"/>
                </a:lnTo>
                <a:lnTo>
                  <a:pt x="7225" y="1122"/>
                </a:lnTo>
                <a:lnTo>
                  <a:pt x="8095" y="38"/>
                </a:lnTo>
                <a:close/>
              </a:path>
            </a:pathLst>
          </a:custGeom>
          <a:solidFill>
            <a:srgbClr val="FB4F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72664" y="1744237"/>
            <a:ext cx="10627995" cy="347345"/>
          </a:xfrm>
          <a:custGeom>
            <a:avLst/>
            <a:gdLst/>
            <a:ahLst/>
            <a:cxnLst/>
            <a:rect l="l" t="t" r="r" b="b"/>
            <a:pathLst>
              <a:path w="10627995" h="347344">
                <a:moveTo>
                  <a:pt x="10454271" y="0"/>
                </a:moveTo>
                <a:lnTo>
                  <a:pt x="10454271" y="86829"/>
                </a:lnTo>
                <a:lnTo>
                  <a:pt x="0" y="86829"/>
                </a:lnTo>
                <a:lnTo>
                  <a:pt x="0" y="260489"/>
                </a:lnTo>
                <a:lnTo>
                  <a:pt x="10454271" y="260489"/>
                </a:lnTo>
                <a:lnTo>
                  <a:pt x="10454271" y="347319"/>
                </a:lnTo>
                <a:lnTo>
                  <a:pt x="10627931" y="173659"/>
                </a:lnTo>
                <a:lnTo>
                  <a:pt x="10454271" y="0"/>
                </a:lnTo>
                <a:close/>
              </a:path>
            </a:pathLst>
          </a:custGeom>
          <a:solidFill>
            <a:srgbClr val="1322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657600" y="673100"/>
            <a:ext cx="6527800" cy="1117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0">
              <a:lnSpc>
                <a:spcPts val="3820"/>
              </a:lnSpc>
              <a:spcBef>
                <a:spcPts val="100"/>
              </a:spcBef>
            </a:pPr>
            <a:r>
              <a:rPr lang="es-ES" sz="3200" b="1" dirty="0">
                <a:solidFill>
                  <a:srgbClr val="61C7C5"/>
                </a:solidFill>
                <a:latin typeface="Helvetica"/>
                <a:cs typeface="Helvetica"/>
              </a:rPr>
              <a:t>POSICIONES ALCANZADAS</a:t>
            </a:r>
            <a:endParaRPr sz="3200" dirty="0">
              <a:latin typeface="Helvetica"/>
              <a:cs typeface="Helvetica"/>
            </a:endParaRPr>
          </a:p>
          <a:p>
            <a:pPr marL="12700">
              <a:lnSpc>
                <a:spcPts val="4780"/>
              </a:lnSpc>
              <a:tabLst>
                <a:tab pos="1840864" algn="l"/>
                <a:tab pos="3669665" algn="l"/>
                <a:tab pos="5498465" algn="l"/>
              </a:tabLst>
            </a:pPr>
            <a:r>
              <a:rPr sz="4000" dirty="0">
                <a:solidFill>
                  <a:srgbClr val="132247"/>
                </a:solidFill>
                <a:latin typeface="Helvetica"/>
                <a:cs typeface="Helvetica"/>
              </a:rPr>
              <a:t>ETL	</a:t>
            </a:r>
            <a:r>
              <a:rPr sz="4000" spc="-5" dirty="0">
                <a:solidFill>
                  <a:srgbClr val="132247"/>
                </a:solidFill>
                <a:latin typeface="Helvetica"/>
                <a:cs typeface="Helvetica"/>
              </a:rPr>
              <a:t>R</a:t>
            </a:r>
            <a:r>
              <a:rPr sz="4000" dirty="0">
                <a:solidFill>
                  <a:srgbClr val="132247"/>
                </a:solidFill>
                <a:latin typeface="Helvetica"/>
                <a:cs typeface="Helvetica"/>
              </a:rPr>
              <a:t>D	</a:t>
            </a:r>
            <a:r>
              <a:rPr sz="4000" spc="-70" dirty="0">
                <a:solidFill>
                  <a:srgbClr val="132247"/>
                </a:solidFill>
                <a:latin typeface="Helvetica"/>
                <a:cs typeface="Helvetica"/>
              </a:rPr>
              <a:t>R</a:t>
            </a:r>
            <a:r>
              <a:rPr sz="4000" dirty="0">
                <a:solidFill>
                  <a:srgbClr val="132247"/>
                </a:solidFill>
                <a:latin typeface="Helvetica"/>
                <a:cs typeface="Helvetica"/>
              </a:rPr>
              <a:t>VP	SVP</a:t>
            </a:r>
            <a:endParaRPr sz="4000" dirty="0">
              <a:latin typeface="Helvetica"/>
              <a:cs typeface="Helvetic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72659" y="2910398"/>
            <a:ext cx="200025" cy="2627630"/>
          </a:xfrm>
          <a:custGeom>
            <a:avLst/>
            <a:gdLst/>
            <a:ahLst/>
            <a:cxnLst/>
            <a:rect l="l" t="t" r="r" b="b"/>
            <a:pathLst>
              <a:path w="200025" h="2627629">
                <a:moveTo>
                  <a:pt x="199694" y="2527744"/>
                </a:moveTo>
                <a:lnTo>
                  <a:pt x="0" y="2527744"/>
                </a:lnTo>
                <a:lnTo>
                  <a:pt x="99847" y="2627591"/>
                </a:lnTo>
                <a:lnTo>
                  <a:pt x="199694" y="2527744"/>
                </a:lnTo>
                <a:close/>
              </a:path>
              <a:path w="200025" h="2627629">
                <a:moveTo>
                  <a:pt x="149771" y="0"/>
                </a:moveTo>
                <a:lnTo>
                  <a:pt x="49923" y="0"/>
                </a:lnTo>
                <a:lnTo>
                  <a:pt x="49923" y="2527744"/>
                </a:lnTo>
                <a:lnTo>
                  <a:pt x="149771" y="2527744"/>
                </a:lnTo>
                <a:lnTo>
                  <a:pt x="149771" y="0"/>
                </a:lnTo>
                <a:close/>
              </a:path>
            </a:pathLst>
          </a:custGeom>
          <a:solidFill>
            <a:srgbClr val="1322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79400" y="2013969"/>
            <a:ext cx="2473325" cy="3565079"/>
          </a:xfrm>
          <a:prstGeom prst="rect">
            <a:avLst/>
          </a:prstGeom>
        </p:spPr>
        <p:txBody>
          <a:bodyPr vert="horz" wrap="square" lIns="0" tIns="1955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40"/>
              </a:spcBef>
              <a:tabLst>
                <a:tab pos="923925" algn="l"/>
              </a:tabLst>
            </a:pPr>
            <a:r>
              <a:rPr lang="es-ES" sz="3200" spc="-295" dirty="0">
                <a:solidFill>
                  <a:srgbClr val="3066BE"/>
                </a:solidFill>
                <a:latin typeface="Helvetica"/>
                <a:cs typeface="Helvetica"/>
              </a:rPr>
              <a:t>Tú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3%-20%</a:t>
            </a:r>
            <a:endParaRPr sz="3200" dirty="0">
              <a:latin typeface="Helvetica"/>
              <a:cs typeface="Helvetica"/>
            </a:endParaRPr>
          </a:p>
          <a:p>
            <a:pPr marL="812800">
              <a:lnSpc>
                <a:spcPct val="100000"/>
              </a:lnSpc>
              <a:spcBef>
                <a:spcPts val="1160"/>
              </a:spcBef>
              <a:tabLst>
                <a:tab pos="1231265" algn="l"/>
              </a:tabLst>
            </a:pPr>
            <a:r>
              <a:rPr sz="2600" spc="-10" dirty="0">
                <a:solidFill>
                  <a:srgbClr val="3066BE"/>
                </a:solidFill>
                <a:latin typeface="Helvetica"/>
                <a:cs typeface="Helvetica"/>
              </a:rPr>
              <a:t>1.	</a:t>
            </a:r>
            <a:r>
              <a:rPr sz="2600" spc="-15" dirty="0">
                <a:solidFill>
                  <a:srgbClr val="3066BE"/>
                </a:solidFill>
                <a:latin typeface="Helvetica"/>
                <a:cs typeface="Helvetica"/>
              </a:rPr>
              <a:t>4%</a:t>
            </a:r>
            <a:endParaRPr sz="2600" dirty="0">
              <a:latin typeface="Helvetica"/>
              <a:cs typeface="Helvetica"/>
            </a:endParaRPr>
          </a:p>
          <a:p>
            <a:pPr marL="812800">
              <a:lnSpc>
                <a:spcPct val="100000"/>
              </a:lnSpc>
              <a:spcBef>
                <a:spcPts val="480"/>
              </a:spcBef>
              <a:tabLst>
                <a:tab pos="1231265" algn="l"/>
              </a:tabLst>
            </a:pPr>
            <a:r>
              <a:rPr sz="2600" spc="-10" dirty="0">
                <a:solidFill>
                  <a:srgbClr val="3066BE"/>
                </a:solidFill>
                <a:latin typeface="Helvetica"/>
                <a:cs typeface="Helvetica"/>
              </a:rPr>
              <a:t>2.	</a:t>
            </a:r>
            <a:r>
              <a:rPr sz="2600" spc="-15" dirty="0">
                <a:solidFill>
                  <a:srgbClr val="3066BE"/>
                </a:solidFill>
                <a:latin typeface="Helvetica"/>
                <a:cs typeface="Helvetica"/>
              </a:rPr>
              <a:t>4%</a:t>
            </a:r>
            <a:endParaRPr sz="2600" dirty="0">
              <a:latin typeface="Helvetica"/>
              <a:cs typeface="Helvetica"/>
            </a:endParaRPr>
          </a:p>
          <a:p>
            <a:pPr marL="812800">
              <a:lnSpc>
                <a:spcPct val="100000"/>
              </a:lnSpc>
              <a:spcBef>
                <a:spcPts val="480"/>
              </a:spcBef>
              <a:tabLst>
                <a:tab pos="1231265" algn="l"/>
              </a:tabLst>
            </a:pPr>
            <a:r>
              <a:rPr sz="2600" spc="-10" dirty="0">
                <a:solidFill>
                  <a:srgbClr val="3066BE"/>
                </a:solidFill>
                <a:latin typeface="Helvetica"/>
                <a:cs typeface="Helvetica"/>
              </a:rPr>
              <a:t>3.	</a:t>
            </a:r>
            <a:r>
              <a:rPr sz="2600" spc="-15" dirty="0">
                <a:solidFill>
                  <a:srgbClr val="3066BE"/>
                </a:solidFill>
                <a:latin typeface="Helvetica"/>
                <a:cs typeface="Helvetica"/>
              </a:rPr>
              <a:t>4%</a:t>
            </a:r>
            <a:endParaRPr sz="2600" dirty="0">
              <a:latin typeface="Helvetica"/>
              <a:cs typeface="Helvetica"/>
            </a:endParaRPr>
          </a:p>
          <a:p>
            <a:pPr marL="812800">
              <a:lnSpc>
                <a:spcPct val="100000"/>
              </a:lnSpc>
              <a:spcBef>
                <a:spcPts val="480"/>
              </a:spcBef>
              <a:tabLst>
                <a:tab pos="1231265" algn="l"/>
              </a:tabLst>
            </a:pPr>
            <a:r>
              <a:rPr sz="2600" spc="-10" dirty="0">
                <a:solidFill>
                  <a:srgbClr val="3066BE"/>
                </a:solidFill>
                <a:latin typeface="Helvetica"/>
                <a:cs typeface="Helvetica"/>
              </a:rPr>
              <a:t>4.	</a:t>
            </a:r>
            <a:r>
              <a:rPr sz="2600" spc="-15" dirty="0">
                <a:solidFill>
                  <a:srgbClr val="3066BE"/>
                </a:solidFill>
                <a:latin typeface="Helvetica"/>
                <a:cs typeface="Helvetica"/>
              </a:rPr>
              <a:t>4%</a:t>
            </a:r>
            <a:endParaRPr sz="2600" dirty="0">
              <a:latin typeface="Helvetica"/>
              <a:cs typeface="Helvetica"/>
            </a:endParaRPr>
          </a:p>
          <a:p>
            <a:pPr marL="812800">
              <a:lnSpc>
                <a:spcPct val="100000"/>
              </a:lnSpc>
              <a:spcBef>
                <a:spcPts val="480"/>
              </a:spcBef>
              <a:tabLst>
                <a:tab pos="1231265" algn="l"/>
              </a:tabLst>
            </a:pPr>
            <a:r>
              <a:rPr sz="2600" spc="-10" dirty="0">
                <a:solidFill>
                  <a:srgbClr val="3066BE"/>
                </a:solidFill>
                <a:latin typeface="Helvetica"/>
                <a:cs typeface="Helvetica"/>
              </a:rPr>
              <a:t>5.	</a:t>
            </a:r>
            <a:r>
              <a:rPr sz="2600" spc="-15" dirty="0">
                <a:solidFill>
                  <a:srgbClr val="3066BE"/>
                </a:solidFill>
                <a:latin typeface="Helvetica"/>
                <a:cs typeface="Helvetica"/>
              </a:rPr>
              <a:t>4%</a:t>
            </a:r>
            <a:endParaRPr sz="2600" dirty="0">
              <a:latin typeface="Helvetica"/>
              <a:cs typeface="Helvetica"/>
            </a:endParaRPr>
          </a:p>
          <a:p>
            <a:pPr marL="812800">
              <a:lnSpc>
                <a:spcPct val="100000"/>
              </a:lnSpc>
              <a:spcBef>
                <a:spcPts val="480"/>
              </a:spcBef>
            </a:pPr>
            <a:r>
              <a:rPr sz="2600" spc="-10" dirty="0">
                <a:solidFill>
                  <a:srgbClr val="3066BE"/>
                </a:solidFill>
                <a:latin typeface="Helvetica"/>
                <a:cs typeface="Helvetica"/>
              </a:rPr>
              <a:t>6.</a:t>
            </a:r>
            <a:endParaRPr sz="2600" dirty="0">
              <a:latin typeface="Helvetica"/>
              <a:cs typeface="Helvetic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28141" y="801687"/>
            <a:ext cx="1851660" cy="895758"/>
          </a:xfrm>
          <a:prstGeom prst="rect">
            <a:avLst/>
          </a:prstGeom>
          <a:solidFill>
            <a:srgbClr val="132247"/>
          </a:solidFill>
        </p:spPr>
        <p:txBody>
          <a:bodyPr vert="horz" wrap="square" lIns="0" tIns="36195" rIns="0" bIns="0" rtlCol="0">
            <a:spAutoFit/>
          </a:bodyPr>
          <a:lstStyle/>
          <a:p>
            <a:pPr marL="20320" algn="ctr">
              <a:lnSpc>
                <a:spcPts val="3180"/>
              </a:lnSpc>
              <a:spcBef>
                <a:spcPts val="285"/>
              </a:spcBef>
            </a:pPr>
            <a:r>
              <a:rPr sz="2800" b="1" dirty="0">
                <a:solidFill>
                  <a:srgbClr val="FFFFFF"/>
                </a:solidFill>
                <a:latin typeface="Helvetica"/>
                <a:cs typeface="Helvetica"/>
              </a:rPr>
              <a:t>IBO</a:t>
            </a:r>
            <a:endParaRPr sz="2800" dirty="0">
              <a:latin typeface="Helvetica"/>
              <a:cs typeface="Helvetica"/>
            </a:endParaRPr>
          </a:p>
          <a:p>
            <a:pPr marL="466725" marR="427990" algn="ctr">
              <a:lnSpc>
                <a:spcPts val="1700"/>
              </a:lnSpc>
              <a:spcBef>
                <a:spcPts val="60"/>
              </a:spcBef>
            </a:pPr>
            <a:r>
              <a:rPr lang="es-ES" sz="1600" b="1" spc="-5" dirty="0">
                <a:solidFill>
                  <a:srgbClr val="FFFFFF"/>
                </a:solidFill>
                <a:latin typeface="Helvetica"/>
                <a:cs typeface="Helvetica"/>
              </a:rPr>
              <a:t>Cliente calificado</a:t>
            </a:r>
            <a:endParaRPr sz="1600" dirty="0">
              <a:latin typeface="Helvetica"/>
              <a:cs typeface="Helvetic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066931" y="4641432"/>
            <a:ext cx="391795" cy="230504"/>
          </a:xfrm>
          <a:custGeom>
            <a:avLst/>
            <a:gdLst/>
            <a:ahLst/>
            <a:cxnLst/>
            <a:rect l="l" t="t" r="r" b="b"/>
            <a:pathLst>
              <a:path w="391795" h="230504">
                <a:moveTo>
                  <a:pt x="0" y="0"/>
                </a:moveTo>
                <a:lnTo>
                  <a:pt x="132600" y="115188"/>
                </a:lnTo>
                <a:lnTo>
                  <a:pt x="0" y="230377"/>
                </a:lnTo>
                <a:lnTo>
                  <a:pt x="391337" y="115188"/>
                </a:lnTo>
                <a:lnTo>
                  <a:pt x="154038" y="115188"/>
                </a:lnTo>
                <a:lnTo>
                  <a:pt x="54686" y="31254"/>
                </a:lnTo>
                <a:lnTo>
                  <a:pt x="106183" y="31254"/>
                </a:lnTo>
                <a:lnTo>
                  <a:pt x="0" y="0"/>
                </a:lnTo>
                <a:close/>
              </a:path>
              <a:path w="391795" h="230504">
                <a:moveTo>
                  <a:pt x="106183" y="31254"/>
                </a:moveTo>
                <a:lnTo>
                  <a:pt x="54686" y="31254"/>
                </a:lnTo>
                <a:lnTo>
                  <a:pt x="343788" y="115188"/>
                </a:lnTo>
                <a:lnTo>
                  <a:pt x="391337" y="115188"/>
                </a:lnTo>
                <a:lnTo>
                  <a:pt x="106183" y="31254"/>
                </a:lnTo>
                <a:close/>
              </a:path>
            </a:pathLst>
          </a:custGeom>
          <a:solidFill>
            <a:srgbClr val="FB4F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066931" y="5187532"/>
            <a:ext cx="391795" cy="230504"/>
          </a:xfrm>
          <a:custGeom>
            <a:avLst/>
            <a:gdLst/>
            <a:ahLst/>
            <a:cxnLst/>
            <a:rect l="l" t="t" r="r" b="b"/>
            <a:pathLst>
              <a:path w="391795" h="230504">
                <a:moveTo>
                  <a:pt x="0" y="0"/>
                </a:moveTo>
                <a:lnTo>
                  <a:pt x="132600" y="115189"/>
                </a:lnTo>
                <a:lnTo>
                  <a:pt x="0" y="230378"/>
                </a:lnTo>
                <a:lnTo>
                  <a:pt x="391337" y="115189"/>
                </a:lnTo>
                <a:lnTo>
                  <a:pt x="154038" y="115189"/>
                </a:lnTo>
                <a:lnTo>
                  <a:pt x="54686" y="31254"/>
                </a:lnTo>
                <a:lnTo>
                  <a:pt x="106183" y="31254"/>
                </a:lnTo>
                <a:lnTo>
                  <a:pt x="0" y="0"/>
                </a:lnTo>
                <a:close/>
              </a:path>
              <a:path w="391795" h="230504">
                <a:moveTo>
                  <a:pt x="106183" y="31254"/>
                </a:moveTo>
                <a:lnTo>
                  <a:pt x="54686" y="31254"/>
                </a:lnTo>
                <a:lnTo>
                  <a:pt x="343788" y="115189"/>
                </a:lnTo>
                <a:lnTo>
                  <a:pt x="391337" y="115189"/>
                </a:lnTo>
                <a:lnTo>
                  <a:pt x="106183" y="31254"/>
                </a:lnTo>
                <a:close/>
              </a:path>
            </a:pathLst>
          </a:custGeom>
          <a:solidFill>
            <a:srgbClr val="FB4F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227934" y="5162698"/>
            <a:ext cx="332105" cy="332740"/>
          </a:xfrm>
          <a:custGeom>
            <a:avLst/>
            <a:gdLst/>
            <a:ahLst/>
            <a:cxnLst/>
            <a:rect l="l" t="t" r="r" b="b"/>
            <a:pathLst>
              <a:path w="332104" h="332739">
                <a:moveTo>
                  <a:pt x="301828" y="1117"/>
                </a:moveTo>
                <a:lnTo>
                  <a:pt x="265887" y="1117"/>
                </a:lnTo>
                <a:lnTo>
                  <a:pt x="0" y="332181"/>
                </a:lnTo>
                <a:lnTo>
                  <a:pt x="35941" y="332181"/>
                </a:lnTo>
                <a:lnTo>
                  <a:pt x="301828" y="1117"/>
                </a:lnTo>
                <a:close/>
              </a:path>
              <a:path w="332104" h="332739">
                <a:moveTo>
                  <a:pt x="328508" y="159842"/>
                </a:moveTo>
                <a:lnTo>
                  <a:pt x="274586" y="159842"/>
                </a:lnTo>
                <a:lnTo>
                  <a:pt x="281139" y="162483"/>
                </a:lnTo>
                <a:lnTo>
                  <a:pt x="288582" y="173050"/>
                </a:lnTo>
                <a:lnTo>
                  <a:pt x="275259" y="210184"/>
                </a:lnTo>
                <a:lnTo>
                  <a:pt x="243820" y="232302"/>
                </a:lnTo>
                <a:lnTo>
                  <a:pt x="225920" y="243331"/>
                </a:lnTo>
                <a:lnTo>
                  <a:pt x="199969" y="260998"/>
                </a:lnTo>
                <a:lnTo>
                  <a:pt x="179933" y="280281"/>
                </a:lnTo>
                <a:lnTo>
                  <a:pt x="165812" y="301180"/>
                </a:lnTo>
                <a:lnTo>
                  <a:pt x="157607" y="323697"/>
                </a:lnTo>
                <a:lnTo>
                  <a:pt x="301599" y="323697"/>
                </a:lnTo>
                <a:lnTo>
                  <a:pt x="308965" y="288874"/>
                </a:lnTo>
                <a:lnTo>
                  <a:pt x="217436" y="288874"/>
                </a:lnTo>
                <a:lnTo>
                  <a:pt x="219075" y="286638"/>
                </a:lnTo>
                <a:lnTo>
                  <a:pt x="253377" y="263423"/>
                </a:lnTo>
                <a:lnTo>
                  <a:pt x="272580" y="252933"/>
                </a:lnTo>
                <a:lnTo>
                  <a:pt x="284043" y="246210"/>
                </a:lnTo>
                <a:lnTo>
                  <a:pt x="317960" y="216389"/>
                </a:lnTo>
                <a:lnTo>
                  <a:pt x="331503" y="176492"/>
                </a:lnTo>
                <a:lnTo>
                  <a:pt x="330346" y="164836"/>
                </a:lnTo>
                <a:lnTo>
                  <a:pt x="328508" y="159842"/>
                </a:lnTo>
                <a:close/>
              </a:path>
              <a:path w="332104" h="332739">
                <a:moveTo>
                  <a:pt x="271691" y="127469"/>
                </a:moveTo>
                <a:lnTo>
                  <a:pt x="229616" y="137140"/>
                </a:lnTo>
                <a:lnTo>
                  <a:pt x="198299" y="167265"/>
                </a:lnTo>
                <a:lnTo>
                  <a:pt x="187299" y="196227"/>
                </a:lnTo>
                <a:lnTo>
                  <a:pt x="227482" y="196227"/>
                </a:lnTo>
                <a:lnTo>
                  <a:pt x="229575" y="188376"/>
                </a:lnTo>
                <a:lnTo>
                  <a:pt x="231836" y="181778"/>
                </a:lnTo>
                <a:lnTo>
                  <a:pt x="265214" y="159842"/>
                </a:lnTo>
                <a:lnTo>
                  <a:pt x="328508" y="159842"/>
                </a:lnTo>
                <a:lnTo>
                  <a:pt x="326483" y="154337"/>
                </a:lnTo>
                <a:lnTo>
                  <a:pt x="319913" y="144995"/>
                </a:lnTo>
                <a:lnTo>
                  <a:pt x="310954" y="137328"/>
                </a:lnTo>
                <a:lnTo>
                  <a:pt x="299931" y="131851"/>
                </a:lnTo>
                <a:lnTo>
                  <a:pt x="286842" y="128565"/>
                </a:lnTo>
                <a:lnTo>
                  <a:pt x="271691" y="127469"/>
                </a:lnTo>
                <a:close/>
              </a:path>
              <a:path w="332104" h="332739">
                <a:moveTo>
                  <a:pt x="113182" y="0"/>
                </a:moveTo>
                <a:lnTo>
                  <a:pt x="76568" y="0"/>
                </a:lnTo>
                <a:lnTo>
                  <a:pt x="75984" y="2832"/>
                </a:lnTo>
                <a:lnTo>
                  <a:pt x="74269" y="6692"/>
                </a:lnTo>
                <a:lnTo>
                  <a:pt x="68618" y="16522"/>
                </a:lnTo>
                <a:lnTo>
                  <a:pt x="64439" y="20764"/>
                </a:lnTo>
                <a:lnTo>
                  <a:pt x="58940" y="24333"/>
                </a:lnTo>
                <a:lnTo>
                  <a:pt x="55067" y="27012"/>
                </a:lnTo>
                <a:lnTo>
                  <a:pt x="11607" y="34378"/>
                </a:lnTo>
                <a:lnTo>
                  <a:pt x="6032" y="60274"/>
                </a:lnTo>
                <a:lnTo>
                  <a:pt x="55816" y="60274"/>
                </a:lnTo>
                <a:lnTo>
                  <a:pt x="27457" y="194221"/>
                </a:lnTo>
                <a:lnTo>
                  <a:pt x="71882" y="194221"/>
                </a:lnTo>
                <a:lnTo>
                  <a:pt x="113182" y="0"/>
                </a:lnTo>
                <a:close/>
              </a:path>
            </a:pathLst>
          </a:custGeom>
          <a:solidFill>
            <a:srgbClr val="FB4F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3530600" y="2628901"/>
            <a:ext cx="8890000" cy="4252446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508000" marR="5080">
              <a:lnSpc>
                <a:spcPts val="3400"/>
              </a:lnSpc>
              <a:spcBef>
                <a:spcPts val="480"/>
              </a:spcBef>
            </a:pPr>
            <a:r>
              <a:rPr lang="es-ES" sz="3100" b="1" dirty="0">
                <a:solidFill>
                  <a:srgbClr val="132247"/>
                </a:solidFill>
                <a:latin typeface="Helvetica"/>
                <a:cs typeface="Helvetica"/>
              </a:rPr>
              <a:t>Bonos mensuales de clientes personales </a:t>
            </a:r>
          </a:p>
          <a:p>
            <a:pPr marL="508000" marR="5080">
              <a:lnSpc>
                <a:spcPts val="3400"/>
              </a:lnSpc>
              <a:spcBef>
                <a:spcPts val="480"/>
              </a:spcBef>
            </a:pPr>
            <a:r>
              <a:rPr lang="es-ES" sz="3100" b="1" dirty="0">
                <a:solidFill>
                  <a:srgbClr val="132247"/>
                </a:solidFill>
                <a:latin typeface="Helvetica"/>
                <a:cs typeface="Helvetica"/>
              </a:rPr>
              <a:t>Bonos CAB por niveles  </a:t>
            </a:r>
            <a:endParaRPr sz="3100" dirty="0">
              <a:latin typeface="Helvetica"/>
              <a:cs typeface="Helvetica"/>
            </a:endParaRPr>
          </a:p>
          <a:p>
            <a:pPr marL="508000">
              <a:lnSpc>
                <a:spcPts val="3030"/>
              </a:lnSpc>
            </a:pPr>
            <a:r>
              <a:rPr lang="es-ES" sz="3100" b="1" dirty="0">
                <a:solidFill>
                  <a:srgbClr val="132247"/>
                </a:solidFill>
                <a:latin typeface="Helvetica"/>
                <a:cs typeface="Helvetica"/>
              </a:rPr>
              <a:t>Bonos de incentivo</a:t>
            </a:r>
            <a:endParaRPr sz="3100" dirty="0">
              <a:latin typeface="Helvetica"/>
              <a:cs typeface="Helvetica"/>
            </a:endParaRPr>
          </a:p>
          <a:p>
            <a:pPr marL="508000">
              <a:lnSpc>
                <a:spcPts val="3510"/>
              </a:lnSpc>
            </a:pPr>
            <a:r>
              <a:rPr lang="es-ES_tradnl" sz="3100" b="1" spc="-5" dirty="0">
                <a:solidFill>
                  <a:srgbClr val="132247"/>
                </a:solidFill>
                <a:latin typeface="Helvetica"/>
                <a:cs typeface="Helvetica"/>
              </a:rPr>
              <a:t>Ingresos residuales por debajo de 5 niveles</a:t>
            </a:r>
            <a:endParaRPr sz="3100" dirty="0">
              <a:latin typeface="Helvetica"/>
              <a:cs typeface="Helvetica"/>
            </a:endParaRPr>
          </a:p>
          <a:p>
            <a:pPr marL="977900" marR="3088005">
              <a:lnSpc>
                <a:spcPts val="4300"/>
              </a:lnSpc>
              <a:spcBef>
                <a:spcPts val="940"/>
              </a:spcBef>
              <a:tabLst>
                <a:tab pos="4018279" algn="l"/>
              </a:tabLst>
            </a:pPr>
            <a:r>
              <a:rPr sz="3600" b="1" i="1" spc="-25" dirty="0">
                <a:solidFill>
                  <a:srgbClr val="FB4F17"/>
                </a:solidFill>
                <a:latin typeface="Helvetica-BoldOblique"/>
                <a:cs typeface="Helvetica-BoldOblique"/>
              </a:rPr>
              <a:t>RVP </a:t>
            </a:r>
            <a:r>
              <a:rPr lang="es-ES" sz="3600" b="1" i="1" dirty="0">
                <a:solidFill>
                  <a:srgbClr val="FB4F17"/>
                </a:solidFill>
                <a:latin typeface="Helvetica-BoldOblique"/>
                <a:cs typeface="Helvetica-BoldOblique"/>
              </a:rPr>
              <a:t>hasta </a:t>
            </a:r>
            <a:r>
              <a:rPr sz="3600" b="1" i="1" spc="-5" dirty="0">
                <a:solidFill>
                  <a:srgbClr val="FB4F17"/>
                </a:solidFill>
                <a:latin typeface="Helvetica-BoldOblique"/>
                <a:cs typeface="Helvetica-BoldOblique"/>
              </a:rPr>
              <a:t>3%  </a:t>
            </a:r>
            <a:endParaRPr lang="es-ES" sz="3600" b="1" i="1" spc="-5" dirty="0">
              <a:solidFill>
                <a:srgbClr val="FB4F17"/>
              </a:solidFill>
              <a:latin typeface="Helvetica-BoldOblique"/>
              <a:cs typeface="Helvetica-BoldOblique"/>
            </a:endParaRPr>
          </a:p>
          <a:p>
            <a:pPr marL="977900" marR="3088005">
              <a:lnSpc>
                <a:spcPts val="4300"/>
              </a:lnSpc>
              <a:spcBef>
                <a:spcPts val="940"/>
              </a:spcBef>
              <a:tabLst>
                <a:tab pos="4018279" algn="l"/>
              </a:tabLst>
            </a:pPr>
            <a:r>
              <a:rPr sz="3600" b="1" i="1" dirty="0">
                <a:solidFill>
                  <a:srgbClr val="FB4F17"/>
                </a:solidFill>
                <a:latin typeface="Helvetica-BoldOblique"/>
                <a:cs typeface="Helvetica-BoldOblique"/>
              </a:rPr>
              <a:t>SVP</a:t>
            </a:r>
            <a:r>
              <a:rPr sz="3600" b="1" i="1" spc="-65" dirty="0">
                <a:solidFill>
                  <a:srgbClr val="FB4F17"/>
                </a:solidFill>
                <a:latin typeface="Helvetica-BoldOblique"/>
                <a:cs typeface="Helvetica-BoldOblique"/>
              </a:rPr>
              <a:t> </a:t>
            </a:r>
            <a:r>
              <a:rPr lang="es-ES" sz="3600" b="1" i="1" dirty="0">
                <a:solidFill>
                  <a:srgbClr val="FB4F17"/>
                </a:solidFill>
                <a:latin typeface="Helvetica-BoldOblique"/>
                <a:cs typeface="Helvetica-BoldOblique"/>
              </a:rPr>
              <a:t>hasta </a:t>
            </a:r>
            <a:r>
              <a:rPr sz="3600" b="1" i="1" dirty="0">
                <a:solidFill>
                  <a:srgbClr val="FB4F17"/>
                </a:solidFill>
                <a:latin typeface="Helvetica-BoldOblique"/>
                <a:cs typeface="Helvetica-BoldOblique"/>
              </a:rPr>
              <a:t>3	%</a:t>
            </a:r>
            <a:endParaRPr sz="3600" dirty="0">
              <a:latin typeface="Helvetica-BoldOblique"/>
              <a:cs typeface="Helvetica-BoldOblique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4400" dirty="0">
              <a:latin typeface="Helvetica-BoldOblique"/>
              <a:cs typeface="Helvetica-BoldOblique"/>
            </a:endParaRPr>
          </a:p>
          <a:p>
            <a:pPr marL="12700" marR="1178560">
              <a:lnSpc>
                <a:spcPts val="1600"/>
              </a:lnSpc>
            </a:pPr>
            <a:r>
              <a:rPr lang="es-ES" sz="1500" i="1" dirty="0">
                <a:solidFill>
                  <a:srgbClr val="878787"/>
                </a:solidFill>
                <a:latin typeface="Helvetica"/>
                <a:cs typeface="Helvetica"/>
              </a:rPr>
              <a:t>Esta información es sólo para fines ilustrativos. No pretende representar resultados típicos. </a:t>
            </a:r>
            <a:r>
              <a:rPr lang="es-ES" sz="1500" i="1" spc="-5" dirty="0">
                <a:solidFill>
                  <a:srgbClr val="878787"/>
                </a:solidFill>
                <a:latin typeface="Helvetica"/>
                <a:cs typeface="Helvetica"/>
              </a:rPr>
              <a:t>Mira el Plan de compensación 2020 de ACN para más detalles. </a:t>
            </a:r>
            <a:endParaRPr sz="1500" dirty="0">
              <a:latin typeface="Helvetica"/>
              <a:cs typeface="Helvetic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810000" y="177800"/>
            <a:ext cx="5715000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47090" algn="l"/>
                <a:tab pos="3680460" algn="l"/>
              </a:tabLst>
            </a:pPr>
            <a:r>
              <a:rPr lang="es-ES" sz="2200" b="1" spc="195">
                <a:solidFill>
                  <a:srgbClr val="132247"/>
                </a:solidFill>
                <a:latin typeface="Helvetica"/>
                <a:cs typeface="Helvetica"/>
              </a:rPr>
              <a:t>PLAN DE COMPENSACIÓN DE ACN</a:t>
            </a:r>
            <a:endParaRPr lang="es-ES" sz="2200" dirty="0">
              <a:latin typeface="Helvetica"/>
              <a:cs typeface="Helvetic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9281" y="1485085"/>
            <a:ext cx="5399438" cy="8745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2800" dirty="0">
                <a:solidFill>
                  <a:srgbClr val="3066BE"/>
                </a:solidFill>
                <a:latin typeface="Helvetica"/>
                <a:cs typeface="Helvetica"/>
              </a:rPr>
              <a:t>Protección contra robo de identidad </a:t>
            </a:r>
            <a:endParaRPr sz="2800" dirty="0">
              <a:latin typeface="Helvetica"/>
              <a:cs typeface="Helvetic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6562" y="2225603"/>
            <a:ext cx="5259739" cy="3420488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>
              <a:lnSpc>
                <a:spcPts val="3800"/>
              </a:lnSpc>
              <a:spcBef>
                <a:spcPts val="260"/>
              </a:spcBef>
            </a:pPr>
            <a:r>
              <a:rPr sz="2800" dirty="0">
                <a:solidFill>
                  <a:srgbClr val="3066BE"/>
                </a:solidFill>
                <a:latin typeface="Helvetica"/>
                <a:cs typeface="Helvetica"/>
              </a:rPr>
              <a:t>Se</a:t>
            </a:r>
            <a:r>
              <a:rPr lang="es-ES" sz="2800" dirty="0" err="1">
                <a:solidFill>
                  <a:srgbClr val="3066BE"/>
                </a:solidFill>
                <a:latin typeface="Helvetica"/>
                <a:cs typeface="Helvetica"/>
              </a:rPr>
              <a:t>guridad</a:t>
            </a:r>
            <a:r>
              <a:rPr lang="es-ES" sz="2800" dirty="0">
                <a:solidFill>
                  <a:srgbClr val="3066BE"/>
                </a:solidFill>
                <a:latin typeface="Helvetica"/>
                <a:cs typeface="Helvetica"/>
              </a:rPr>
              <a:t> y automatización </a:t>
            </a:r>
            <a:r>
              <a:rPr sz="2800" dirty="0">
                <a:solidFill>
                  <a:srgbClr val="3066BE"/>
                </a:solidFill>
                <a:latin typeface="Helvetica"/>
                <a:cs typeface="Helvetica"/>
              </a:rPr>
              <a:t> </a:t>
            </a:r>
            <a:r>
              <a:rPr lang="es-ES" sz="2800" dirty="0">
                <a:solidFill>
                  <a:srgbClr val="3066BE"/>
                </a:solidFill>
                <a:latin typeface="Helvetica"/>
                <a:cs typeface="Helvetica"/>
              </a:rPr>
              <a:t>Telefonía móvil</a:t>
            </a:r>
            <a:endParaRPr sz="2800" dirty="0">
              <a:latin typeface="Helvetica"/>
              <a:cs typeface="Helvetica"/>
            </a:endParaRPr>
          </a:p>
          <a:p>
            <a:pPr marL="12700">
              <a:lnSpc>
                <a:spcPts val="3660"/>
              </a:lnSpc>
            </a:pPr>
            <a:r>
              <a:rPr sz="2800" dirty="0">
                <a:solidFill>
                  <a:srgbClr val="3066BE"/>
                </a:solidFill>
                <a:latin typeface="Helvetica"/>
                <a:cs typeface="Helvetica"/>
              </a:rPr>
              <a:t>T</a:t>
            </a:r>
            <a:r>
              <a:rPr lang="es-ES" sz="2800" dirty="0" err="1">
                <a:solidFill>
                  <a:srgbClr val="3066BE"/>
                </a:solidFill>
                <a:latin typeface="Helvetica"/>
                <a:cs typeface="Helvetica"/>
              </a:rPr>
              <a:t>elevisión</a:t>
            </a:r>
            <a:endParaRPr sz="2800" dirty="0">
              <a:latin typeface="Helvetica"/>
              <a:cs typeface="Helvetica"/>
            </a:endParaRPr>
          </a:p>
          <a:p>
            <a:pPr marL="12700" marR="388620">
              <a:lnSpc>
                <a:spcPts val="3800"/>
              </a:lnSpc>
              <a:spcBef>
                <a:spcPts val="140"/>
              </a:spcBef>
            </a:pPr>
            <a:r>
              <a:rPr sz="2800" dirty="0">
                <a:solidFill>
                  <a:srgbClr val="3066BE"/>
                </a:solidFill>
                <a:latin typeface="Helvetica"/>
                <a:cs typeface="Helvetica"/>
              </a:rPr>
              <a:t>Internet</a:t>
            </a:r>
            <a:r>
              <a:rPr lang="es-ES" sz="2800" dirty="0">
                <a:solidFill>
                  <a:srgbClr val="3066BE"/>
                </a:solidFill>
                <a:latin typeface="Helvetica"/>
                <a:cs typeface="Helvetica"/>
              </a:rPr>
              <a:t> de alta velocidad</a:t>
            </a:r>
          </a:p>
          <a:p>
            <a:pPr marL="12700" marR="388620">
              <a:lnSpc>
                <a:spcPts val="3800"/>
              </a:lnSpc>
              <a:spcBef>
                <a:spcPts val="140"/>
              </a:spcBef>
            </a:pPr>
            <a:r>
              <a:rPr lang="es-ES" sz="2800" spc="-5" dirty="0">
                <a:solidFill>
                  <a:srgbClr val="3066BE"/>
                </a:solidFill>
                <a:latin typeface="Helvetica"/>
                <a:cs typeface="Helvetica"/>
              </a:rPr>
              <a:t>Telefonía en casa</a:t>
            </a:r>
            <a:endParaRPr sz="2800" dirty="0">
              <a:latin typeface="Helvetica"/>
              <a:cs typeface="Helvetica"/>
            </a:endParaRPr>
          </a:p>
          <a:p>
            <a:pPr marL="12700" marR="2265045">
              <a:lnSpc>
                <a:spcPts val="3800"/>
              </a:lnSpc>
              <a:spcBef>
                <a:spcPts val="100"/>
              </a:spcBef>
            </a:pPr>
            <a:r>
              <a:rPr sz="2800" dirty="0">
                <a:solidFill>
                  <a:srgbClr val="3066BE"/>
                </a:solidFill>
                <a:latin typeface="Helvetica"/>
                <a:cs typeface="Helvetica"/>
              </a:rPr>
              <a:t>Gas  Electrici</a:t>
            </a:r>
            <a:r>
              <a:rPr lang="es-ES" sz="2800" dirty="0">
                <a:solidFill>
                  <a:srgbClr val="3066BE"/>
                </a:solidFill>
                <a:latin typeface="Helvetica"/>
                <a:cs typeface="Helvetica"/>
              </a:rPr>
              <a:t>dad</a:t>
            </a:r>
            <a:endParaRPr sz="2800" dirty="0">
              <a:latin typeface="Helvetica"/>
              <a:cs typeface="Helvetica"/>
            </a:endParaRPr>
          </a:p>
          <a:p>
            <a:pPr marL="12700">
              <a:lnSpc>
                <a:spcPts val="3679"/>
              </a:lnSpc>
            </a:pPr>
            <a:r>
              <a:rPr lang="es-ES" sz="2800" dirty="0">
                <a:solidFill>
                  <a:srgbClr val="3066BE"/>
                </a:solidFill>
                <a:latin typeface="Helvetica"/>
                <a:cs typeface="Helvetica"/>
              </a:rPr>
              <a:t>Procesamiento de pagos</a:t>
            </a:r>
            <a:endParaRPr sz="3200" dirty="0">
              <a:latin typeface="Helvetica"/>
              <a:cs typeface="Helvetic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10000" y="177800"/>
            <a:ext cx="5638800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47090" algn="l"/>
                <a:tab pos="3680460" algn="l"/>
              </a:tabLst>
            </a:pPr>
            <a:r>
              <a:rPr lang="es-ES" sz="2200" b="1" spc="195" dirty="0">
                <a:solidFill>
                  <a:srgbClr val="132247"/>
                </a:solidFill>
                <a:latin typeface="Helvetica"/>
                <a:cs typeface="Helvetica"/>
              </a:rPr>
              <a:t>PLAN DE COMPENSACIÓN DE ACN</a:t>
            </a:r>
            <a:endParaRPr lang="es-ES" sz="2200" dirty="0">
              <a:latin typeface="Helvetica"/>
              <a:cs typeface="Helvetic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20091" y="626541"/>
            <a:ext cx="11139805" cy="0"/>
          </a:xfrm>
          <a:custGeom>
            <a:avLst/>
            <a:gdLst/>
            <a:ahLst/>
            <a:cxnLst/>
            <a:rect l="l" t="t" r="r" b="b"/>
            <a:pathLst>
              <a:path w="11139805">
                <a:moveTo>
                  <a:pt x="0" y="0"/>
                </a:moveTo>
                <a:lnTo>
                  <a:pt x="11139728" y="0"/>
                </a:lnTo>
              </a:path>
            </a:pathLst>
          </a:custGeom>
          <a:ln w="6350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429000" y="660400"/>
            <a:ext cx="6553200" cy="81304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5200" spc="-5" dirty="0"/>
              <a:t>Puntos </a:t>
            </a:r>
            <a:r>
              <a:rPr lang="es-ES" sz="5200" spc="-5"/>
              <a:t>de cliente</a:t>
            </a:r>
            <a:endParaRPr sz="5200" dirty="0"/>
          </a:p>
        </p:txBody>
      </p:sp>
      <p:sp>
        <p:nvSpPr>
          <p:cNvPr id="7" name="object 7"/>
          <p:cNvSpPr/>
          <p:nvPr/>
        </p:nvSpPr>
        <p:spPr>
          <a:xfrm>
            <a:off x="5694714" y="2934648"/>
            <a:ext cx="327025" cy="376555"/>
          </a:xfrm>
          <a:custGeom>
            <a:avLst/>
            <a:gdLst/>
            <a:ahLst/>
            <a:cxnLst/>
            <a:rect l="l" t="t" r="r" b="b"/>
            <a:pathLst>
              <a:path w="327025" h="376554">
                <a:moveTo>
                  <a:pt x="37452" y="179336"/>
                </a:moveTo>
                <a:lnTo>
                  <a:pt x="28601" y="180374"/>
                </a:lnTo>
                <a:lnTo>
                  <a:pt x="19407" y="183489"/>
                </a:lnTo>
                <a:lnTo>
                  <a:pt x="9872" y="188680"/>
                </a:lnTo>
                <a:lnTo>
                  <a:pt x="0" y="195948"/>
                </a:lnTo>
                <a:lnTo>
                  <a:pt x="17435" y="213545"/>
                </a:lnTo>
                <a:lnTo>
                  <a:pt x="34534" y="233343"/>
                </a:lnTo>
                <a:lnTo>
                  <a:pt x="67716" y="279539"/>
                </a:lnTo>
                <a:lnTo>
                  <a:pt x="90779" y="315264"/>
                </a:lnTo>
                <a:lnTo>
                  <a:pt x="115382" y="357070"/>
                </a:lnTo>
                <a:lnTo>
                  <a:pt x="126250" y="376529"/>
                </a:lnTo>
                <a:lnTo>
                  <a:pt x="149567" y="309408"/>
                </a:lnTo>
                <a:lnTo>
                  <a:pt x="169782" y="254495"/>
                </a:lnTo>
                <a:lnTo>
                  <a:pt x="117322" y="254495"/>
                </a:lnTo>
                <a:lnTo>
                  <a:pt x="105214" y="234307"/>
                </a:lnTo>
                <a:lnTo>
                  <a:pt x="75399" y="194957"/>
                </a:lnTo>
                <a:lnTo>
                  <a:pt x="47825" y="180313"/>
                </a:lnTo>
                <a:lnTo>
                  <a:pt x="37452" y="179336"/>
                </a:lnTo>
                <a:close/>
              </a:path>
              <a:path w="327025" h="376554">
                <a:moveTo>
                  <a:pt x="285254" y="0"/>
                </a:moveTo>
                <a:lnTo>
                  <a:pt x="244671" y="8856"/>
                </a:lnTo>
                <a:lnTo>
                  <a:pt x="213721" y="38971"/>
                </a:lnTo>
                <a:lnTo>
                  <a:pt x="190499" y="77139"/>
                </a:lnTo>
                <a:lnTo>
                  <a:pt x="169275" y="119662"/>
                </a:lnTo>
                <a:lnTo>
                  <a:pt x="150006" y="163393"/>
                </a:lnTo>
                <a:lnTo>
                  <a:pt x="132689" y="208336"/>
                </a:lnTo>
                <a:lnTo>
                  <a:pt x="117322" y="254495"/>
                </a:lnTo>
                <a:lnTo>
                  <a:pt x="169782" y="254495"/>
                </a:lnTo>
                <a:lnTo>
                  <a:pt x="171099" y="250918"/>
                </a:lnTo>
                <a:lnTo>
                  <a:pt x="190844" y="201060"/>
                </a:lnTo>
                <a:lnTo>
                  <a:pt x="208801" y="159835"/>
                </a:lnTo>
                <a:lnTo>
                  <a:pt x="245663" y="93103"/>
                </a:lnTo>
                <a:lnTo>
                  <a:pt x="269554" y="61385"/>
                </a:lnTo>
                <a:lnTo>
                  <a:pt x="296641" y="32086"/>
                </a:lnTo>
                <a:lnTo>
                  <a:pt x="326923" y="5207"/>
                </a:lnTo>
                <a:lnTo>
                  <a:pt x="315017" y="2925"/>
                </a:lnTo>
                <a:lnTo>
                  <a:pt x="304103" y="1298"/>
                </a:lnTo>
                <a:lnTo>
                  <a:pt x="294181" y="324"/>
                </a:lnTo>
                <a:lnTo>
                  <a:pt x="285254" y="0"/>
                </a:lnTo>
                <a:close/>
              </a:path>
            </a:pathLst>
          </a:custGeom>
          <a:solidFill>
            <a:srgbClr val="1322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223000" y="2781300"/>
            <a:ext cx="4352290" cy="1154547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 marR="5080" indent="-635">
              <a:lnSpc>
                <a:spcPct val="87500"/>
              </a:lnSpc>
              <a:spcBef>
                <a:spcPts val="700"/>
              </a:spcBef>
            </a:pPr>
            <a:r>
              <a:rPr sz="4000" b="1" dirty="0">
                <a:solidFill>
                  <a:srgbClr val="132247"/>
                </a:solidFill>
                <a:latin typeface="Helvetica"/>
                <a:cs typeface="Helvetica"/>
              </a:rPr>
              <a:t>Servic</a:t>
            </a:r>
            <a:r>
              <a:rPr lang="es-ES" sz="4000" b="1" dirty="0" err="1">
                <a:solidFill>
                  <a:srgbClr val="132247"/>
                </a:solidFill>
                <a:latin typeface="Helvetica"/>
                <a:cs typeface="Helvetica"/>
              </a:rPr>
              <a:t>io</a:t>
            </a:r>
            <a:r>
              <a:rPr sz="4000" b="1" dirty="0">
                <a:solidFill>
                  <a:srgbClr val="132247"/>
                </a:solidFill>
                <a:latin typeface="Helvetica"/>
                <a:cs typeface="Helvetica"/>
              </a:rPr>
              <a:t>s </a:t>
            </a:r>
            <a:r>
              <a:rPr sz="3200" spc="-5" dirty="0">
                <a:solidFill>
                  <a:srgbClr val="132247"/>
                </a:solidFill>
                <a:latin typeface="Helvetica"/>
                <a:cs typeface="Helvetica"/>
              </a:rPr>
              <a:t>Rang</a:t>
            </a:r>
            <a:r>
              <a:rPr lang="es-ES" sz="3200" spc="-5" dirty="0">
                <a:solidFill>
                  <a:srgbClr val="132247"/>
                </a:solidFill>
                <a:latin typeface="Helvetica"/>
                <a:cs typeface="Helvetica"/>
              </a:rPr>
              <a:t>o </a:t>
            </a:r>
          </a:p>
          <a:p>
            <a:pPr marL="12700" marR="5080" indent="-635">
              <a:lnSpc>
                <a:spcPct val="87500"/>
              </a:lnSpc>
              <a:spcBef>
                <a:spcPts val="700"/>
              </a:spcBef>
            </a:pPr>
            <a:r>
              <a:rPr lang="es-ES" sz="3200" spc="-5" dirty="0">
                <a:solidFill>
                  <a:srgbClr val="132247"/>
                </a:solidFill>
                <a:latin typeface="Helvetica"/>
                <a:cs typeface="Helvetica"/>
              </a:rPr>
              <a:t>de </a:t>
            </a:r>
            <a:r>
              <a:rPr sz="3200" spc="-5" dirty="0">
                <a:solidFill>
                  <a:srgbClr val="132247"/>
                </a:solidFill>
                <a:latin typeface="Helvetica"/>
                <a:cs typeface="Helvetica"/>
              </a:rPr>
              <a:t>1</a:t>
            </a:r>
            <a:r>
              <a:rPr lang="es-ES" sz="3200" spc="-5" dirty="0">
                <a:solidFill>
                  <a:srgbClr val="132247"/>
                </a:solidFill>
                <a:latin typeface="Helvetica"/>
                <a:cs typeface="Helvetica"/>
              </a:rPr>
              <a:t> a </a:t>
            </a:r>
            <a:r>
              <a:rPr sz="3200" spc="-5" dirty="0">
                <a:solidFill>
                  <a:srgbClr val="132247"/>
                </a:solidFill>
                <a:latin typeface="Helvetica"/>
                <a:cs typeface="Helvetica"/>
              </a:rPr>
              <a:t>8 </a:t>
            </a:r>
            <a:r>
              <a:rPr lang="es-ES" sz="3200" dirty="0">
                <a:solidFill>
                  <a:srgbClr val="132247"/>
                </a:solidFill>
                <a:latin typeface="Helvetica"/>
                <a:cs typeface="Helvetica"/>
              </a:rPr>
              <a:t>puntos o más</a:t>
            </a:r>
            <a:endParaRPr sz="3200" dirty="0">
              <a:latin typeface="Helvetica"/>
              <a:cs typeface="Helvetic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694714" y="4293548"/>
            <a:ext cx="327025" cy="376555"/>
          </a:xfrm>
          <a:custGeom>
            <a:avLst/>
            <a:gdLst/>
            <a:ahLst/>
            <a:cxnLst/>
            <a:rect l="l" t="t" r="r" b="b"/>
            <a:pathLst>
              <a:path w="327025" h="376554">
                <a:moveTo>
                  <a:pt x="37452" y="179336"/>
                </a:moveTo>
                <a:lnTo>
                  <a:pt x="28601" y="180374"/>
                </a:lnTo>
                <a:lnTo>
                  <a:pt x="19407" y="183489"/>
                </a:lnTo>
                <a:lnTo>
                  <a:pt x="9872" y="188680"/>
                </a:lnTo>
                <a:lnTo>
                  <a:pt x="0" y="195948"/>
                </a:lnTo>
                <a:lnTo>
                  <a:pt x="17435" y="213545"/>
                </a:lnTo>
                <a:lnTo>
                  <a:pt x="34534" y="233343"/>
                </a:lnTo>
                <a:lnTo>
                  <a:pt x="67716" y="279539"/>
                </a:lnTo>
                <a:lnTo>
                  <a:pt x="90779" y="315264"/>
                </a:lnTo>
                <a:lnTo>
                  <a:pt x="115382" y="357070"/>
                </a:lnTo>
                <a:lnTo>
                  <a:pt x="126250" y="376529"/>
                </a:lnTo>
                <a:lnTo>
                  <a:pt x="149567" y="309408"/>
                </a:lnTo>
                <a:lnTo>
                  <a:pt x="169782" y="254495"/>
                </a:lnTo>
                <a:lnTo>
                  <a:pt x="117322" y="254495"/>
                </a:lnTo>
                <a:lnTo>
                  <a:pt x="105214" y="234307"/>
                </a:lnTo>
                <a:lnTo>
                  <a:pt x="75399" y="194957"/>
                </a:lnTo>
                <a:lnTo>
                  <a:pt x="47825" y="180313"/>
                </a:lnTo>
                <a:lnTo>
                  <a:pt x="37452" y="179336"/>
                </a:lnTo>
                <a:close/>
              </a:path>
              <a:path w="327025" h="376554">
                <a:moveTo>
                  <a:pt x="285254" y="0"/>
                </a:moveTo>
                <a:lnTo>
                  <a:pt x="244671" y="8856"/>
                </a:lnTo>
                <a:lnTo>
                  <a:pt x="213721" y="38971"/>
                </a:lnTo>
                <a:lnTo>
                  <a:pt x="190499" y="77139"/>
                </a:lnTo>
                <a:lnTo>
                  <a:pt x="169275" y="119662"/>
                </a:lnTo>
                <a:lnTo>
                  <a:pt x="150006" y="163393"/>
                </a:lnTo>
                <a:lnTo>
                  <a:pt x="132689" y="208336"/>
                </a:lnTo>
                <a:lnTo>
                  <a:pt x="117322" y="254495"/>
                </a:lnTo>
                <a:lnTo>
                  <a:pt x="169782" y="254495"/>
                </a:lnTo>
                <a:lnTo>
                  <a:pt x="171099" y="250918"/>
                </a:lnTo>
                <a:lnTo>
                  <a:pt x="190844" y="201060"/>
                </a:lnTo>
                <a:lnTo>
                  <a:pt x="208801" y="159835"/>
                </a:lnTo>
                <a:lnTo>
                  <a:pt x="245663" y="93103"/>
                </a:lnTo>
                <a:lnTo>
                  <a:pt x="269554" y="61385"/>
                </a:lnTo>
                <a:lnTo>
                  <a:pt x="296641" y="32086"/>
                </a:lnTo>
                <a:lnTo>
                  <a:pt x="326923" y="5206"/>
                </a:lnTo>
                <a:lnTo>
                  <a:pt x="315017" y="2925"/>
                </a:lnTo>
                <a:lnTo>
                  <a:pt x="304103" y="1298"/>
                </a:lnTo>
                <a:lnTo>
                  <a:pt x="294181" y="324"/>
                </a:lnTo>
                <a:lnTo>
                  <a:pt x="28525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222813" y="4140200"/>
            <a:ext cx="4215765" cy="1498102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 marR="5080">
              <a:lnSpc>
                <a:spcPct val="87500"/>
              </a:lnSpc>
              <a:spcBef>
                <a:spcPts val="700"/>
              </a:spcBef>
            </a:pPr>
            <a:r>
              <a:rPr lang="es-ES" sz="4000" b="1" spc="-5" dirty="0">
                <a:latin typeface="Helvetica"/>
                <a:cs typeface="Helvetica"/>
              </a:rPr>
              <a:t>Los clientes </a:t>
            </a:r>
            <a:r>
              <a:rPr lang="es-ES" sz="3200" dirty="0">
                <a:solidFill>
                  <a:srgbClr val="132247"/>
                </a:solidFill>
                <a:latin typeface="Helvetica"/>
                <a:cs typeface="Helvetica"/>
              </a:rPr>
              <a:t>pueden usar varios servicios</a:t>
            </a:r>
            <a:endParaRPr sz="3200" dirty="0">
              <a:latin typeface="Helvetica"/>
              <a:cs typeface="Helvetic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454400" y="6261100"/>
            <a:ext cx="5283200" cy="5975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1900" i="1" dirty="0">
                <a:solidFill>
                  <a:srgbClr val="878787"/>
                </a:solidFill>
                <a:latin typeface="Helvetica"/>
                <a:cs typeface="Helvetica"/>
              </a:rPr>
              <a:t>Mira el Plan de compensación 2020 de ACN para más detalles.</a:t>
            </a:r>
            <a:endParaRPr sz="1900" dirty="0">
              <a:latin typeface="Helvetica"/>
              <a:cs typeface="Helvetic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235700" y="1562101"/>
            <a:ext cx="5118100" cy="931024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1269365" marR="5080" indent="-1257300">
              <a:lnSpc>
                <a:spcPts val="3300"/>
              </a:lnSpc>
              <a:spcBef>
                <a:spcPts val="660"/>
              </a:spcBef>
            </a:pPr>
            <a:r>
              <a:rPr lang="es-ES" sz="3200" b="1" spc="-5" dirty="0">
                <a:solidFill>
                  <a:srgbClr val="C00000"/>
                </a:solidFill>
                <a:latin typeface="Trebuchet MS"/>
                <a:cs typeface="Trebuchet MS"/>
              </a:rPr>
              <a:t>Servicios de </a:t>
            </a:r>
            <a:r>
              <a:rPr sz="3200" b="1" spc="-5" dirty="0">
                <a:solidFill>
                  <a:srgbClr val="C00000"/>
                </a:solidFill>
                <a:latin typeface="Trebuchet MS"/>
                <a:cs typeface="Trebuchet MS"/>
              </a:rPr>
              <a:t>ACN</a:t>
            </a:r>
            <a:r>
              <a:rPr lang="es-ES" sz="3200" b="1" dirty="0">
                <a:solidFill>
                  <a:srgbClr val="C00000"/>
                </a:solidFill>
                <a:latin typeface="Trebuchet MS"/>
                <a:cs typeface="Trebuchet MS"/>
              </a:rPr>
              <a:t>-</a:t>
            </a:r>
            <a:r>
              <a:rPr lang="es-ES" sz="3200" b="1" spc="-30" dirty="0">
                <a:solidFill>
                  <a:srgbClr val="C00000"/>
                </a:solidFill>
                <a:latin typeface="Trebuchet MS"/>
                <a:cs typeface="Trebuchet MS"/>
              </a:rPr>
              <a:t>Sistema de puntos</a:t>
            </a:r>
            <a:endParaRPr sz="32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10000" y="177800"/>
            <a:ext cx="5638800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47090" algn="l"/>
                <a:tab pos="3680460" algn="l"/>
              </a:tabLst>
            </a:pPr>
            <a:r>
              <a:rPr lang="es-ES" sz="2200" b="1" spc="195" dirty="0">
                <a:solidFill>
                  <a:srgbClr val="132247"/>
                </a:solidFill>
                <a:latin typeface="Helvetica"/>
                <a:cs typeface="Helvetica"/>
              </a:rPr>
              <a:t>PLAN DE COMPENSACIÓN DE ACN</a:t>
            </a:r>
            <a:endParaRPr lang="es-ES" sz="2200" dirty="0">
              <a:latin typeface="Helvetica"/>
              <a:cs typeface="Helvetic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20091" y="626541"/>
            <a:ext cx="11139805" cy="0"/>
          </a:xfrm>
          <a:custGeom>
            <a:avLst/>
            <a:gdLst/>
            <a:ahLst/>
            <a:cxnLst/>
            <a:rect l="l" t="t" r="r" b="b"/>
            <a:pathLst>
              <a:path w="11139805">
                <a:moveTo>
                  <a:pt x="0" y="0"/>
                </a:moveTo>
                <a:lnTo>
                  <a:pt x="11139728" y="0"/>
                </a:lnTo>
              </a:path>
            </a:pathLst>
          </a:custGeom>
          <a:ln w="6350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42930" y="3140643"/>
            <a:ext cx="1306137" cy="19312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499100" y="4216400"/>
            <a:ext cx="121094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s-ES" sz="2000" b="1" spc="-5" dirty="0">
                <a:solidFill>
                  <a:srgbClr val="FFFFFF"/>
                </a:solidFill>
                <a:latin typeface="Helvetica"/>
                <a:cs typeface="Helvetica"/>
              </a:rPr>
              <a:t>Cliente</a:t>
            </a:r>
            <a:endParaRPr sz="2000" dirty="0">
              <a:latin typeface="Helvetica"/>
              <a:cs typeface="Helvetic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226331" y="4508417"/>
            <a:ext cx="939165" cy="580390"/>
          </a:xfrm>
          <a:custGeom>
            <a:avLst/>
            <a:gdLst/>
            <a:ahLst/>
            <a:cxnLst/>
            <a:rect l="l" t="t" r="r" b="b"/>
            <a:pathLst>
              <a:path w="939164" h="580389">
                <a:moveTo>
                  <a:pt x="54787" y="353936"/>
                </a:moveTo>
                <a:lnTo>
                  <a:pt x="0" y="524992"/>
                </a:lnTo>
                <a:lnTo>
                  <a:pt x="171056" y="579767"/>
                </a:lnTo>
                <a:lnTo>
                  <a:pt x="141985" y="523316"/>
                </a:lnTo>
                <a:lnTo>
                  <a:pt x="361283" y="410400"/>
                </a:lnTo>
                <a:lnTo>
                  <a:pt x="83858" y="410400"/>
                </a:lnTo>
                <a:lnTo>
                  <a:pt x="54787" y="353936"/>
                </a:lnTo>
                <a:close/>
              </a:path>
              <a:path w="939164" h="580389">
                <a:moveTo>
                  <a:pt x="880922" y="0"/>
                </a:moveTo>
                <a:lnTo>
                  <a:pt x="83858" y="410400"/>
                </a:lnTo>
                <a:lnTo>
                  <a:pt x="361283" y="410400"/>
                </a:lnTo>
                <a:lnTo>
                  <a:pt x="939063" y="112903"/>
                </a:lnTo>
                <a:lnTo>
                  <a:pt x="880922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226331" y="4508404"/>
            <a:ext cx="939165" cy="580390"/>
          </a:xfrm>
          <a:custGeom>
            <a:avLst/>
            <a:gdLst/>
            <a:ahLst/>
            <a:cxnLst/>
            <a:rect l="l" t="t" r="r" b="b"/>
            <a:pathLst>
              <a:path w="939164" h="580389">
                <a:moveTo>
                  <a:pt x="171056" y="579780"/>
                </a:moveTo>
                <a:lnTo>
                  <a:pt x="0" y="525005"/>
                </a:lnTo>
                <a:lnTo>
                  <a:pt x="54787" y="353948"/>
                </a:lnTo>
                <a:lnTo>
                  <a:pt x="83858" y="410413"/>
                </a:lnTo>
                <a:lnTo>
                  <a:pt x="880922" y="0"/>
                </a:lnTo>
                <a:lnTo>
                  <a:pt x="939063" y="112915"/>
                </a:lnTo>
                <a:lnTo>
                  <a:pt x="141985" y="523328"/>
                </a:lnTo>
                <a:lnTo>
                  <a:pt x="171056" y="579780"/>
                </a:lnTo>
                <a:close/>
              </a:path>
            </a:pathLst>
          </a:custGeom>
          <a:ln w="12700">
            <a:solidFill>
              <a:srgbClr val="3152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985906" y="4641209"/>
            <a:ext cx="923290" cy="606425"/>
          </a:xfrm>
          <a:custGeom>
            <a:avLst/>
            <a:gdLst/>
            <a:ahLst/>
            <a:cxnLst/>
            <a:rect l="l" t="t" r="r" b="b"/>
            <a:pathLst>
              <a:path w="923290" h="606425">
                <a:moveTo>
                  <a:pt x="62306" y="0"/>
                </a:moveTo>
                <a:lnTo>
                  <a:pt x="0" y="110667"/>
                </a:lnTo>
                <a:lnTo>
                  <a:pt x="781202" y="550506"/>
                </a:lnTo>
                <a:lnTo>
                  <a:pt x="750036" y="605840"/>
                </a:lnTo>
                <a:lnTo>
                  <a:pt x="923023" y="557491"/>
                </a:lnTo>
                <a:lnTo>
                  <a:pt x="890128" y="439839"/>
                </a:lnTo>
                <a:lnTo>
                  <a:pt x="843508" y="439839"/>
                </a:lnTo>
                <a:lnTo>
                  <a:pt x="62306" y="0"/>
                </a:lnTo>
                <a:close/>
              </a:path>
              <a:path w="923290" h="606425">
                <a:moveTo>
                  <a:pt x="874661" y="384517"/>
                </a:moveTo>
                <a:lnTo>
                  <a:pt x="843508" y="439839"/>
                </a:lnTo>
                <a:lnTo>
                  <a:pt x="890128" y="439839"/>
                </a:lnTo>
                <a:lnTo>
                  <a:pt x="874661" y="384517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985906" y="4641209"/>
            <a:ext cx="923290" cy="606425"/>
          </a:xfrm>
          <a:custGeom>
            <a:avLst/>
            <a:gdLst/>
            <a:ahLst/>
            <a:cxnLst/>
            <a:rect l="l" t="t" r="r" b="b"/>
            <a:pathLst>
              <a:path w="923290" h="606425">
                <a:moveTo>
                  <a:pt x="874661" y="384505"/>
                </a:moveTo>
                <a:lnTo>
                  <a:pt x="923023" y="557479"/>
                </a:lnTo>
                <a:lnTo>
                  <a:pt x="750036" y="605840"/>
                </a:lnTo>
                <a:lnTo>
                  <a:pt x="781202" y="550506"/>
                </a:lnTo>
                <a:lnTo>
                  <a:pt x="0" y="110667"/>
                </a:lnTo>
                <a:lnTo>
                  <a:pt x="62306" y="0"/>
                </a:lnTo>
                <a:lnTo>
                  <a:pt x="843508" y="439839"/>
                </a:lnTo>
                <a:lnTo>
                  <a:pt x="874661" y="384505"/>
                </a:lnTo>
                <a:close/>
              </a:path>
            </a:pathLst>
          </a:custGeom>
          <a:ln w="12700">
            <a:solidFill>
              <a:srgbClr val="3152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271572" y="3543131"/>
            <a:ext cx="935355" cy="586740"/>
          </a:xfrm>
          <a:custGeom>
            <a:avLst/>
            <a:gdLst/>
            <a:ahLst/>
            <a:cxnLst/>
            <a:rect l="l" t="t" r="r" b="b"/>
            <a:pathLst>
              <a:path w="935354" h="586739">
                <a:moveTo>
                  <a:pt x="355198" y="168529"/>
                </a:moveTo>
                <a:lnTo>
                  <a:pt x="82765" y="168529"/>
                </a:lnTo>
                <a:lnTo>
                  <a:pt x="875918" y="586447"/>
                </a:lnTo>
                <a:lnTo>
                  <a:pt x="935113" y="474091"/>
                </a:lnTo>
                <a:lnTo>
                  <a:pt x="355198" y="168529"/>
                </a:lnTo>
                <a:close/>
              </a:path>
              <a:path w="935354" h="586739">
                <a:moveTo>
                  <a:pt x="171564" y="0"/>
                </a:moveTo>
                <a:lnTo>
                  <a:pt x="0" y="53149"/>
                </a:lnTo>
                <a:lnTo>
                  <a:pt x="53162" y="224713"/>
                </a:lnTo>
                <a:lnTo>
                  <a:pt x="82765" y="168529"/>
                </a:lnTo>
                <a:lnTo>
                  <a:pt x="355198" y="168529"/>
                </a:lnTo>
                <a:lnTo>
                  <a:pt x="141960" y="56172"/>
                </a:lnTo>
                <a:lnTo>
                  <a:pt x="171564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271572" y="3543131"/>
            <a:ext cx="935355" cy="586740"/>
          </a:xfrm>
          <a:custGeom>
            <a:avLst/>
            <a:gdLst/>
            <a:ahLst/>
            <a:cxnLst/>
            <a:rect l="l" t="t" r="r" b="b"/>
            <a:pathLst>
              <a:path w="935354" h="586739">
                <a:moveTo>
                  <a:pt x="53162" y="224713"/>
                </a:moveTo>
                <a:lnTo>
                  <a:pt x="0" y="53149"/>
                </a:lnTo>
                <a:lnTo>
                  <a:pt x="171564" y="0"/>
                </a:lnTo>
                <a:lnTo>
                  <a:pt x="141973" y="56172"/>
                </a:lnTo>
                <a:lnTo>
                  <a:pt x="935113" y="474091"/>
                </a:lnTo>
                <a:lnTo>
                  <a:pt x="875918" y="586447"/>
                </a:lnTo>
                <a:lnTo>
                  <a:pt x="82765" y="168529"/>
                </a:lnTo>
                <a:lnTo>
                  <a:pt x="53162" y="224713"/>
                </a:lnTo>
                <a:close/>
              </a:path>
            </a:pathLst>
          </a:custGeom>
          <a:ln w="12700">
            <a:solidFill>
              <a:srgbClr val="3152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904095" y="3618594"/>
            <a:ext cx="946785" cy="567055"/>
          </a:xfrm>
          <a:custGeom>
            <a:avLst/>
            <a:gdLst/>
            <a:ahLst/>
            <a:cxnLst/>
            <a:rect l="l" t="t" r="r" b="b"/>
            <a:pathLst>
              <a:path w="946784" h="567054">
                <a:moveTo>
                  <a:pt x="776465" y="0"/>
                </a:moveTo>
                <a:lnTo>
                  <a:pt x="804494" y="56984"/>
                </a:lnTo>
                <a:lnTo>
                  <a:pt x="0" y="452640"/>
                </a:lnTo>
                <a:lnTo>
                  <a:pt x="56045" y="566597"/>
                </a:lnTo>
                <a:lnTo>
                  <a:pt x="860539" y="170954"/>
                </a:lnTo>
                <a:lnTo>
                  <a:pt x="907967" y="170954"/>
                </a:lnTo>
                <a:lnTo>
                  <a:pt x="946480" y="57924"/>
                </a:lnTo>
                <a:lnTo>
                  <a:pt x="776465" y="0"/>
                </a:lnTo>
                <a:close/>
              </a:path>
              <a:path w="946784" h="567054">
                <a:moveTo>
                  <a:pt x="907967" y="170954"/>
                </a:moveTo>
                <a:lnTo>
                  <a:pt x="860539" y="170954"/>
                </a:lnTo>
                <a:lnTo>
                  <a:pt x="888555" y="227926"/>
                </a:lnTo>
                <a:lnTo>
                  <a:pt x="907967" y="170954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904095" y="3618594"/>
            <a:ext cx="946785" cy="567055"/>
          </a:xfrm>
          <a:custGeom>
            <a:avLst/>
            <a:gdLst/>
            <a:ahLst/>
            <a:cxnLst/>
            <a:rect l="l" t="t" r="r" b="b"/>
            <a:pathLst>
              <a:path w="946784" h="567054">
                <a:moveTo>
                  <a:pt x="776465" y="0"/>
                </a:moveTo>
                <a:lnTo>
                  <a:pt x="946480" y="57924"/>
                </a:lnTo>
                <a:lnTo>
                  <a:pt x="888555" y="227926"/>
                </a:lnTo>
                <a:lnTo>
                  <a:pt x="860539" y="170954"/>
                </a:lnTo>
                <a:lnTo>
                  <a:pt x="56045" y="566597"/>
                </a:lnTo>
                <a:lnTo>
                  <a:pt x="0" y="452640"/>
                </a:lnTo>
                <a:lnTo>
                  <a:pt x="804494" y="56984"/>
                </a:lnTo>
                <a:lnTo>
                  <a:pt x="776465" y="0"/>
                </a:lnTo>
                <a:close/>
              </a:path>
            </a:pathLst>
          </a:custGeom>
          <a:ln w="12699">
            <a:solidFill>
              <a:srgbClr val="3152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977900" y="825501"/>
            <a:ext cx="8739505" cy="12875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63800">
              <a:lnSpc>
                <a:spcPct val="100000"/>
              </a:lnSpc>
              <a:spcBef>
                <a:spcPts val="100"/>
              </a:spcBef>
            </a:pPr>
            <a:r>
              <a:rPr lang="es-ES" sz="5200" spc="-5" dirty="0">
                <a:solidFill>
                  <a:srgbClr val="767070"/>
                </a:solidFill>
              </a:rPr>
              <a:t>Puntos de cliente</a:t>
            </a:r>
            <a:endParaRPr sz="5200" dirty="0"/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800" b="0" dirty="0">
                <a:solidFill>
                  <a:srgbClr val="878787"/>
                </a:solidFill>
                <a:latin typeface="Helvetica"/>
                <a:cs typeface="Helvetica"/>
              </a:rPr>
              <a:t>E</a:t>
            </a:r>
            <a:r>
              <a:rPr lang="es-ES" sz="1800" b="0" dirty="0" err="1">
                <a:solidFill>
                  <a:srgbClr val="878787"/>
                </a:solidFill>
                <a:latin typeface="Helvetica"/>
                <a:cs typeface="Helvetica"/>
              </a:rPr>
              <a:t>jemplo</a:t>
            </a:r>
            <a:r>
              <a:rPr sz="1800" b="0" dirty="0">
                <a:solidFill>
                  <a:srgbClr val="878787"/>
                </a:solidFill>
                <a:latin typeface="Helvetica"/>
                <a:cs typeface="Helvetica"/>
              </a:rPr>
              <a:t>:</a:t>
            </a:r>
            <a:r>
              <a:rPr sz="1800" b="0" spc="484" dirty="0">
                <a:solidFill>
                  <a:srgbClr val="878787"/>
                </a:solidFill>
                <a:latin typeface="Helvetica"/>
                <a:cs typeface="Helvetica"/>
              </a:rPr>
              <a:t> </a:t>
            </a:r>
            <a:r>
              <a:rPr sz="3000" dirty="0">
                <a:solidFill>
                  <a:srgbClr val="000000"/>
                </a:solidFill>
              </a:rPr>
              <a:t>1</a:t>
            </a:r>
            <a:r>
              <a:rPr sz="3000" spc="-254" dirty="0">
                <a:solidFill>
                  <a:srgbClr val="000000"/>
                </a:solidFill>
              </a:rPr>
              <a:t> </a:t>
            </a:r>
            <a:r>
              <a:rPr lang="es-ES" sz="2100" spc="-5" dirty="0">
                <a:solidFill>
                  <a:srgbClr val="000000"/>
                </a:solidFill>
              </a:rPr>
              <a:t>cliente</a:t>
            </a:r>
            <a:r>
              <a:rPr sz="2100" dirty="0">
                <a:solidFill>
                  <a:srgbClr val="000000"/>
                </a:solidFill>
              </a:rPr>
              <a:t>/</a:t>
            </a:r>
            <a:r>
              <a:rPr sz="2100" spc="-5" dirty="0">
                <a:solidFill>
                  <a:srgbClr val="000000"/>
                </a:solidFill>
              </a:rPr>
              <a:t> </a:t>
            </a:r>
            <a:r>
              <a:rPr sz="3000" dirty="0">
                <a:solidFill>
                  <a:srgbClr val="000000"/>
                </a:solidFill>
              </a:rPr>
              <a:t>4</a:t>
            </a:r>
            <a:r>
              <a:rPr sz="3000" spc="-254" dirty="0">
                <a:solidFill>
                  <a:srgbClr val="000000"/>
                </a:solidFill>
              </a:rPr>
              <a:t> </a:t>
            </a:r>
            <a:r>
              <a:rPr lang="es-ES" sz="2100" dirty="0">
                <a:solidFill>
                  <a:srgbClr val="000000"/>
                </a:solidFill>
              </a:rPr>
              <a:t>servicios</a:t>
            </a:r>
            <a:r>
              <a:rPr sz="2100" dirty="0">
                <a:solidFill>
                  <a:srgbClr val="000000"/>
                </a:solidFill>
              </a:rPr>
              <a:t>/</a:t>
            </a:r>
            <a:r>
              <a:rPr sz="2100" spc="-10" dirty="0">
                <a:solidFill>
                  <a:srgbClr val="000000"/>
                </a:solidFill>
              </a:rPr>
              <a:t> </a:t>
            </a:r>
            <a:r>
              <a:rPr sz="3000" spc="-5" dirty="0">
                <a:solidFill>
                  <a:srgbClr val="000000"/>
                </a:solidFill>
              </a:rPr>
              <a:t>15</a:t>
            </a:r>
            <a:r>
              <a:rPr sz="3000" spc="-254" dirty="0">
                <a:solidFill>
                  <a:srgbClr val="000000"/>
                </a:solidFill>
              </a:rPr>
              <a:t> </a:t>
            </a:r>
            <a:r>
              <a:rPr lang="es-ES" sz="2100" spc="-5" dirty="0">
                <a:solidFill>
                  <a:srgbClr val="000000"/>
                </a:solidFill>
              </a:rPr>
              <a:t>puntos de cliente</a:t>
            </a:r>
            <a:endParaRPr sz="2100" dirty="0">
              <a:latin typeface="Helvetica"/>
              <a:cs typeface="Helvetic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098800" y="6279511"/>
            <a:ext cx="6618605" cy="580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05"/>
              </a:lnSpc>
            </a:pPr>
            <a:r>
              <a:rPr lang="es-ES" sz="1500" i="1" dirty="0">
                <a:solidFill>
                  <a:srgbClr val="878787"/>
                </a:solidFill>
                <a:latin typeface="Helvetica"/>
                <a:cs typeface="Helvetica"/>
              </a:rPr>
              <a:t>Este ejemplo sólo se muestra para fines ilustrativos. No pretende representar resultados típicos. Revisa el Plan de compensación 2020 de ACN para más detalles. </a:t>
            </a:r>
            <a:endParaRPr sz="1500" dirty="0">
              <a:latin typeface="Helvetica"/>
              <a:cs typeface="Helvetic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166100" y="2692401"/>
            <a:ext cx="3493796" cy="1474763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 marR="5080" indent="101600">
              <a:lnSpc>
                <a:spcPts val="3500"/>
              </a:lnSpc>
              <a:spcBef>
                <a:spcPts val="500"/>
              </a:spcBef>
            </a:pPr>
            <a:r>
              <a:rPr sz="3200" dirty="0">
                <a:latin typeface="Helvetica"/>
                <a:cs typeface="Helvetica"/>
              </a:rPr>
              <a:t>Se</a:t>
            </a:r>
            <a:r>
              <a:rPr lang="es-ES" sz="3200" dirty="0" err="1">
                <a:latin typeface="Helvetica"/>
                <a:cs typeface="Helvetica"/>
              </a:rPr>
              <a:t>guridad</a:t>
            </a:r>
            <a:r>
              <a:rPr lang="es-ES" sz="3200" dirty="0">
                <a:latin typeface="Helvetica"/>
                <a:cs typeface="Helvetica"/>
              </a:rPr>
              <a:t> y automatización </a:t>
            </a:r>
          </a:p>
          <a:p>
            <a:pPr marL="12700" marR="5080" indent="101600">
              <a:lnSpc>
                <a:spcPts val="3500"/>
              </a:lnSpc>
              <a:spcBef>
                <a:spcPts val="500"/>
              </a:spcBef>
            </a:pPr>
            <a:r>
              <a:rPr sz="2400" b="1" dirty="0">
                <a:solidFill>
                  <a:srgbClr val="3066BE"/>
                </a:solidFill>
                <a:latin typeface="Helvetica"/>
                <a:cs typeface="Helvetica"/>
              </a:rPr>
              <a:t>(8</a:t>
            </a:r>
            <a:r>
              <a:rPr sz="2400" b="1" spc="-25" dirty="0">
                <a:solidFill>
                  <a:srgbClr val="3066BE"/>
                </a:solidFill>
                <a:latin typeface="Helvetica"/>
                <a:cs typeface="Helvetica"/>
              </a:rPr>
              <a:t> </a:t>
            </a:r>
            <a:r>
              <a:rPr lang="es-ES" sz="2400" b="1" dirty="0">
                <a:solidFill>
                  <a:srgbClr val="3066BE"/>
                </a:solidFill>
                <a:latin typeface="Helvetica"/>
                <a:cs typeface="Helvetica"/>
              </a:rPr>
              <a:t>puntos</a:t>
            </a:r>
            <a:r>
              <a:rPr sz="2400" b="1" dirty="0">
                <a:solidFill>
                  <a:srgbClr val="3066BE"/>
                </a:solidFill>
                <a:latin typeface="Helvetica"/>
                <a:cs typeface="Helvetica"/>
              </a:rPr>
              <a:t>)</a:t>
            </a:r>
            <a:endParaRPr sz="2400" dirty="0">
              <a:latin typeface="Helvetica"/>
              <a:cs typeface="Helvetic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81000" y="4584700"/>
            <a:ext cx="3549650" cy="1367041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279400" marR="5080" indent="-266700">
              <a:lnSpc>
                <a:spcPts val="3400"/>
              </a:lnSpc>
              <a:spcBef>
                <a:spcPts val="580"/>
              </a:spcBef>
            </a:pPr>
            <a:r>
              <a:rPr lang="es-ES" sz="3200" dirty="0">
                <a:latin typeface="Helvetica"/>
                <a:cs typeface="Helvetica"/>
              </a:rPr>
              <a:t>Protección contra robo </a:t>
            </a:r>
            <a:r>
              <a:rPr lang="es-ES" sz="3200">
                <a:latin typeface="Helvetica"/>
                <a:cs typeface="Helvetica"/>
              </a:rPr>
              <a:t>de identidad</a:t>
            </a:r>
            <a:endParaRPr sz="3200" dirty="0">
              <a:latin typeface="Helvetica"/>
              <a:cs typeface="Helvetica"/>
            </a:endParaRPr>
          </a:p>
          <a:p>
            <a:pPr marL="571500">
              <a:lnSpc>
                <a:spcPct val="100000"/>
              </a:lnSpc>
              <a:spcBef>
                <a:spcPts val="420"/>
              </a:spcBef>
            </a:pPr>
            <a:r>
              <a:rPr sz="2400" b="1" dirty="0">
                <a:solidFill>
                  <a:srgbClr val="3066BE"/>
                </a:solidFill>
                <a:latin typeface="Helvetica"/>
                <a:cs typeface="Helvetica"/>
              </a:rPr>
              <a:t>(2</a:t>
            </a:r>
            <a:r>
              <a:rPr sz="2400" b="1" spc="-20" dirty="0">
                <a:solidFill>
                  <a:srgbClr val="3066BE"/>
                </a:solidFill>
                <a:latin typeface="Helvetica"/>
                <a:cs typeface="Helvetica"/>
              </a:rPr>
              <a:t> </a:t>
            </a:r>
            <a:r>
              <a:rPr lang="es-ES" sz="2400" b="1" dirty="0">
                <a:solidFill>
                  <a:srgbClr val="3066BE"/>
                </a:solidFill>
                <a:latin typeface="Helvetica"/>
                <a:cs typeface="Helvetica"/>
              </a:rPr>
              <a:t>puntos</a:t>
            </a:r>
            <a:r>
              <a:rPr sz="2400" b="1" dirty="0">
                <a:solidFill>
                  <a:srgbClr val="3066BE"/>
                </a:solidFill>
                <a:latin typeface="Helvetica"/>
                <a:cs typeface="Helvetica"/>
              </a:rPr>
              <a:t>)</a:t>
            </a:r>
            <a:endParaRPr sz="2400" dirty="0">
              <a:latin typeface="Helvetica"/>
              <a:cs typeface="Helvetic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057400" y="2716106"/>
            <a:ext cx="2895600" cy="1016945"/>
          </a:xfrm>
          <a:prstGeom prst="rect">
            <a:avLst/>
          </a:prstGeom>
        </p:spPr>
        <p:txBody>
          <a:bodyPr vert="horz" wrap="square" lIns="0" tIns="901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lang="es-ES" sz="3200" dirty="0">
                <a:latin typeface="Helvetica"/>
                <a:cs typeface="Helvetica"/>
              </a:rPr>
              <a:t>Telefonía móvil</a:t>
            </a:r>
            <a:endParaRPr sz="3200" dirty="0">
              <a:latin typeface="Helvetica"/>
              <a:cs typeface="Helvetica"/>
            </a:endParaRPr>
          </a:p>
          <a:p>
            <a:pPr marL="165100">
              <a:lnSpc>
                <a:spcPct val="100000"/>
              </a:lnSpc>
              <a:spcBef>
                <a:spcPts val="459"/>
              </a:spcBef>
            </a:pPr>
            <a:r>
              <a:rPr sz="2400" b="1" dirty="0">
                <a:solidFill>
                  <a:srgbClr val="3066BE"/>
                </a:solidFill>
                <a:latin typeface="Helvetica"/>
                <a:cs typeface="Helvetica"/>
              </a:rPr>
              <a:t>(4</a:t>
            </a:r>
            <a:r>
              <a:rPr sz="2400" b="1" spc="-100" dirty="0">
                <a:solidFill>
                  <a:srgbClr val="3066BE"/>
                </a:solidFill>
                <a:latin typeface="Helvetica"/>
                <a:cs typeface="Helvetica"/>
              </a:rPr>
              <a:t> </a:t>
            </a:r>
            <a:r>
              <a:rPr lang="es-ES" sz="2400" b="1" dirty="0">
                <a:solidFill>
                  <a:srgbClr val="3066BE"/>
                </a:solidFill>
                <a:latin typeface="Helvetica"/>
                <a:cs typeface="Helvetica"/>
              </a:rPr>
              <a:t>puntos</a:t>
            </a:r>
            <a:r>
              <a:rPr sz="2400" b="1" dirty="0">
                <a:solidFill>
                  <a:srgbClr val="3066BE"/>
                </a:solidFill>
                <a:latin typeface="Helvetica"/>
                <a:cs typeface="Helvetica"/>
              </a:rPr>
              <a:t>)</a:t>
            </a:r>
            <a:endParaRPr sz="2400" dirty="0">
              <a:latin typeface="Helvetica"/>
              <a:cs typeface="Helvetic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318500" y="4629573"/>
            <a:ext cx="2349500" cy="1136850"/>
          </a:xfrm>
          <a:prstGeom prst="rect">
            <a:avLst/>
          </a:prstGeom>
        </p:spPr>
        <p:txBody>
          <a:bodyPr vert="horz" wrap="square" lIns="0" tIns="1581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45"/>
              </a:spcBef>
            </a:pPr>
            <a:r>
              <a:rPr sz="3200" dirty="0">
                <a:latin typeface="Helvetica"/>
                <a:cs typeface="Helvetica"/>
              </a:rPr>
              <a:t>Electrici</a:t>
            </a:r>
            <a:r>
              <a:rPr lang="es-ES" sz="3200" dirty="0">
                <a:latin typeface="Helvetica"/>
                <a:cs typeface="Helvetica"/>
              </a:rPr>
              <a:t>dad</a:t>
            </a:r>
            <a:endParaRPr sz="3200" dirty="0">
              <a:latin typeface="Helvetica"/>
              <a:cs typeface="Helvetica"/>
            </a:endParaRPr>
          </a:p>
          <a:p>
            <a:pPr marL="203200">
              <a:lnSpc>
                <a:spcPct val="100000"/>
              </a:lnSpc>
              <a:spcBef>
                <a:spcPts val="860"/>
              </a:spcBef>
            </a:pPr>
            <a:r>
              <a:rPr sz="2400" b="1" dirty="0">
                <a:solidFill>
                  <a:srgbClr val="3066BE"/>
                </a:solidFill>
                <a:latin typeface="Helvetica"/>
                <a:cs typeface="Helvetica"/>
              </a:rPr>
              <a:t>(1</a:t>
            </a:r>
            <a:r>
              <a:rPr sz="2400" b="1" spc="-20" dirty="0">
                <a:solidFill>
                  <a:srgbClr val="3066BE"/>
                </a:solidFill>
                <a:latin typeface="Helvetica"/>
                <a:cs typeface="Helvetica"/>
              </a:rPr>
              <a:t> </a:t>
            </a:r>
            <a:r>
              <a:rPr lang="es-ES" sz="2400" b="1" dirty="0">
                <a:solidFill>
                  <a:srgbClr val="3066BE"/>
                </a:solidFill>
                <a:latin typeface="Helvetica"/>
                <a:cs typeface="Helvetica"/>
              </a:rPr>
              <a:t>punto</a:t>
            </a:r>
            <a:r>
              <a:rPr sz="2400" b="1" dirty="0">
                <a:solidFill>
                  <a:srgbClr val="3066BE"/>
                </a:solidFill>
                <a:latin typeface="Helvetica"/>
                <a:cs typeface="Helvetica"/>
              </a:rPr>
              <a:t>)</a:t>
            </a:r>
            <a:endParaRPr sz="2400" dirty="0">
              <a:latin typeface="Helvetica"/>
              <a:cs typeface="Helvetic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97199" y="609601"/>
            <a:ext cx="6720205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3200" dirty="0">
                <a:solidFill>
                  <a:srgbClr val="61C7C5"/>
                </a:solidFill>
              </a:rPr>
              <a:t>INGRESO RESIDUAL PERSONAL</a:t>
            </a:r>
            <a:endParaRPr sz="3200" dirty="0"/>
          </a:p>
        </p:txBody>
      </p:sp>
      <p:sp>
        <p:nvSpPr>
          <p:cNvPr id="3" name="object 3"/>
          <p:cNvSpPr txBox="1"/>
          <p:nvPr/>
        </p:nvSpPr>
        <p:spPr>
          <a:xfrm>
            <a:off x="3810000" y="177800"/>
            <a:ext cx="5562600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47090" algn="l"/>
                <a:tab pos="3680460" algn="l"/>
              </a:tabLst>
            </a:pPr>
            <a:r>
              <a:rPr lang="es-ES" sz="2200" b="1" spc="195" dirty="0">
                <a:solidFill>
                  <a:srgbClr val="132247"/>
                </a:solidFill>
                <a:latin typeface="Helvetica"/>
                <a:cs typeface="Helvetica"/>
              </a:rPr>
              <a:t>PLAN DE COMPENSACIÓN DE ACN</a:t>
            </a:r>
            <a:endParaRPr lang="es-ES" sz="2200" dirty="0">
              <a:latin typeface="Helvetica"/>
              <a:cs typeface="Helvetic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0091" y="626541"/>
            <a:ext cx="11139805" cy="0"/>
          </a:xfrm>
          <a:custGeom>
            <a:avLst/>
            <a:gdLst/>
            <a:ahLst/>
            <a:cxnLst/>
            <a:rect l="l" t="t" r="r" b="b"/>
            <a:pathLst>
              <a:path w="11139805">
                <a:moveTo>
                  <a:pt x="0" y="0"/>
                </a:moveTo>
                <a:lnTo>
                  <a:pt x="11139728" y="0"/>
                </a:lnTo>
              </a:path>
            </a:pathLst>
          </a:custGeom>
          <a:ln w="6350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556000" y="1447800"/>
            <a:ext cx="315023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17295" algn="l"/>
              </a:tabLst>
            </a:pPr>
            <a:r>
              <a:rPr lang="es-ES" sz="4000" b="1" spc="-295" dirty="0">
                <a:solidFill>
                  <a:srgbClr val="3066BE"/>
                </a:solidFill>
                <a:latin typeface="Helvetica"/>
                <a:cs typeface="Helvetica"/>
              </a:rPr>
              <a:t>Tú</a:t>
            </a:r>
            <a:r>
              <a:rPr sz="4000" b="1" dirty="0">
                <a:solidFill>
                  <a:srgbClr val="3066BE"/>
                </a:solidFill>
                <a:latin typeface="Helvetica"/>
                <a:cs typeface="Helvetica"/>
              </a:rPr>
              <a:t>	</a:t>
            </a:r>
            <a:r>
              <a:rPr sz="4000" b="1" spc="-5" dirty="0">
                <a:solidFill>
                  <a:srgbClr val="3066BE"/>
                </a:solidFill>
                <a:latin typeface="Helvetica"/>
                <a:cs typeface="Helvetica"/>
              </a:rPr>
              <a:t>3%-20%</a:t>
            </a:r>
            <a:endParaRPr sz="4000" dirty="0">
              <a:latin typeface="Helvetica"/>
              <a:cs typeface="Helvetic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732776" y="1125880"/>
            <a:ext cx="540397" cy="9022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772400" y="1574800"/>
            <a:ext cx="48704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2000" b="1" spc="-150" dirty="0">
                <a:solidFill>
                  <a:srgbClr val="FFFFFF"/>
                </a:solidFill>
                <a:latin typeface="Helvetica"/>
                <a:cs typeface="Helvetica"/>
              </a:rPr>
              <a:t>Tú</a:t>
            </a:r>
            <a:endParaRPr sz="2000" dirty="0">
              <a:latin typeface="Helvetica"/>
              <a:cs typeface="Helvetic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845852" y="1603147"/>
            <a:ext cx="718185" cy="236854"/>
          </a:xfrm>
          <a:custGeom>
            <a:avLst/>
            <a:gdLst/>
            <a:ahLst/>
            <a:cxnLst/>
            <a:rect l="l" t="t" r="r" b="b"/>
            <a:pathLst>
              <a:path w="718184" h="236855">
                <a:moveTo>
                  <a:pt x="599795" y="0"/>
                </a:moveTo>
                <a:lnTo>
                  <a:pt x="599795" y="59169"/>
                </a:lnTo>
                <a:lnTo>
                  <a:pt x="0" y="59169"/>
                </a:lnTo>
                <a:lnTo>
                  <a:pt x="0" y="177520"/>
                </a:lnTo>
                <a:lnTo>
                  <a:pt x="599795" y="177520"/>
                </a:lnTo>
                <a:lnTo>
                  <a:pt x="599795" y="236689"/>
                </a:lnTo>
                <a:lnTo>
                  <a:pt x="718134" y="118351"/>
                </a:lnTo>
                <a:lnTo>
                  <a:pt x="599795" y="0"/>
                </a:lnTo>
                <a:close/>
              </a:path>
            </a:pathLst>
          </a:custGeom>
          <a:solidFill>
            <a:srgbClr val="1322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098800" y="6279511"/>
            <a:ext cx="6618605" cy="580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05"/>
              </a:lnSpc>
            </a:pPr>
            <a:r>
              <a:rPr lang="es-ES" sz="1500" i="1" dirty="0">
                <a:solidFill>
                  <a:srgbClr val="878787"/>
                </a:solidFill>
                <a:latin typeface="Helvetica"/>
                <a:cs typeface="Helvetica"/>
              </a:rPr>
              <a:t>Este ejemplo sólo se muestra para fines ilustrativos. No pretende representar resultados típicos. Revisa el Plan de compensación 2020 de ACN para más detalles. </a:t>
            </a:r>
            <a:endParaRPr lang="es-ES" sz="1500" dirty="0">
              <a:latin typeface="Helvetica"/>
              <a:cs typeface="Helvetic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97200" y="609601"/>
            <a:ext cx="736600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3200" dirty="0">
                <a:solidFill>
                  <a:srgbClr val="61C7C5"/>
                </a:solidFill>
              </a:rPr>
              <a:t>INGRESO RESIDUAL PERSONAL</a:t>
            </a:r>
            <a:endParaRPr sz="3200" dirty="0"/>
          </a:p>
        </p:txBody>
      </p:sp>
      <p:sp>
        <p:nvSpPr>
          <p:cNvPr id="3" name="object 3"/>
          <p:cNvSpPr txBox="1"/>
          <p:nvPr/>
        </p:nvSpPr>
        <p:spPr>
          <a:xfrm>
            <a:off x="3810000" y="177800"/>
            <a:ext cx="5715000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47090" algn="l"/>
                <a:tab pos="3680460" algn="l"/>
              </a:tabLst>
            </a:pPr>
            <a:r>
              <a:rPr lang="es-ES" sz="2200" b="1" spc="195" dirty="0">
                <a:solidFill>
                  <a:srgbClr val="132247"/>
                </a:solidFill>
                <a:latin typeface="Helvetica"/>
                <a:cs typeface="Helvetica"/>
              </a:rPr>
              <a:t>PLAN DE COMPENSACIÓN DE ACN</a:t>
            </a:r>
            <a:endParaRPr lang="es-ES" sz="2200" dirty="0">
              <a:latin typeface="Helvetica"/>
              <a:cs typeface="Helvetic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0091" y="626541"/>
            <a:ext cx="11139805" cy="0"/>
          </a:xfrm>
          <a:custGeom>
            <a:avLst/>
            <a:gdLst/>
            <a:ahLst/>
            <a:cxnLst/>
            <a:rect l="l" t="t" r="r" b="b"/>
            <a:pathLst>
              <a:path w="11139805">
                <a:moveTo>
                  <a:pt x="0" y="0"/>
                </a:moveTo>
                <a:lnTo>
                  <a:pt x="11139728" y="0"/>
                </a:lnTo>
              </a:path>
            </a:pathLst>
          </a:custGeom>
          <a:ln w="6350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556000" y="1447800"/>
            <a:ext cx="315023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17295" algn="l"/>
              </a:tabLst>
            </a:pPr>
            <a:r>
              <a:rPr lang="es-ES" sz="4000" b="1" spc="-295" dirty="0">
                <a:solidFill>
                  <a:srgbClr val="3066BE"/>
                </a:solidFill>
                <a:latin typeface="Helvetica"/>
                <a:cs typeface="Helvetica"/>
              </a:rPr>
              <a:t>Tú</a:t>
            </a:r>
            <a:r>
              <a:rPr sz="4000" b="1" dirty="0">
                <a:solidFill>
                  <a:srgbClr val="3066BE"/>
                </a:solidFill>
                <a:latin typeface="Helvetica"/>
                <a:cs typeface="Helvetica"/>
              </a:rPr>
              <a:t>	</a:t>
            </a:r>
            <a:r>
              <a:rPr sz="4000" b="1" spc="-5" dirty="0">
                <a:solidFill>
                  <a:srgbClr val="3066BE"/>
                </a:solidFill>
                <a:latin typeface="Helvetica"/>
                <a:cs typeface="Helvetica"/>
              </a:rPr>
              <a:t>3%-20%</a:t>
            </a:r>
            <a:endParaRPr sz="4000" dirty="0">
              <a:latin typeface="Helvetica"/>
              <a:cs typeface="Helvetica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9808876"/>
              </p:ext>
            </p:extLst>
          </p:nvPr>
        </p:nvGraphicFramePr>
        <p:xfrm>
          <a:off x="3282950" y="2279898"/>
          <a:ext cx="5066028" cy="2590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22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212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67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96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R="34290" algn="r">
                        <a:lnSpc>
                          <a:spcPts val="2330"/>
                        </a:lnSpc>
                      </a:pPr>
                      <a:r>
                        <a:rPr sz="2400" dirty="0">
                          <a:solidFill>
                            <a:srgbClr val="132247"/>
                          </a:solidFill>
                          <a:latin typeface="Helvetica"/>
                          <a:cs typeface="Helvetica"/>
                        </a:rPr>
                        <a:t>1</a:t>
                      </a:r>
                      <a:endParaRPr sz="2400">
                        <a:latin typeface="Helvetica"/>
                        <a:cs typeface="Helvetic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76835" algn="r">
                        <a:lnSpc>
                          <a:spcPts val="2330"/>
                        </a:lnSpc>
                      </a:pPr>
                      <a:r>
                        <a:rPr sz="2400" dirty="0">
                          <a:solidFill>
                            <a:srgbClr val="132247"/>
                          </a:solidFill>
                          <a:latin typeface="Helvetica"/>
                          <a:cs typeface="Helvetica"/>
                        </a:rPr>
                        <a:t>-</a:t>
                      </a:r>
                      <a:endParaRPr sz="2400">
                        <a:latin typeface="Helvetica"/>
                        <a:cs typeface="Helvetic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ts val="2330"/>
                        </a:lnSpc>
                      </a:pPr>
                      <a:r>
                        <a:rPr sz="2400" spc="-5" dirty="0">
                          <a:solidFill>
                            <a:srgbClr val="132247"/>
                          </a:solidFill>
                          <a:latin typeface="Helvetica"/>
                          <a:cs typeface="Helvetica"/>
                        </a:rPr>
                        <a:t>39</a:t>
                      </a:r>
                      <a:endParaRPr sz="2400">
                        <a:latin typeface="Helvetica"/>
                        <a:cs typeface="Helvetic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2330"/>
                        </a:lnSpc>
                      </a:pPr>
                      <a:r>
                        <a:rPr lang="es-ES" sz="2400" spc="-5" dirty="0">
                          <a:solidFill>
                            <a:srgbClr val="132247"/>
                          </a:solidFill>
                          <a:latin typeface="Helvetica"/>
                          <a:cs typeface="Helvetica"/>
                        </a:rPr>
                        <a:t>Puntos de cliente</a:t>
                      </a:r>
                      <a:endParaRPr sz="2400" dirty="0">
                        <a:latin typeface="Helvetica"/>
                        <a:cs typeface="Helvetic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ts val="2330"/>
                        </a:lnSpc>
                      </a:pPr>
                      <a:r>
                        <a:rPr sz="2400" dirty="0">
                          <a:solidFill>
                            <a:srgbClr val="132247"/>
                          </a:solidFill>
                          <a:latin typeface="Helvetica"/>
                          <a:cs typeface="Helvetica"/>
                        </a:rPr>
                        <a:t>=</a:t>
                      </a:r>
                      <a:endParaRPr sz="2400">
                        <a:latin typeface="Helvetica"/>
                        <a:cs typeface="Helvetic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2330"/>
                        </a:lnSpc>
                      </a:pPr>
                      <a:r>
                        <a:rPr sz="2400" spc="-5" dirty="0">
                          <a:solidFill>
                            <a:srgbClr val="132247"/>
                          </a:solidFill>
                          <a:latin typeface="Helvetica"/>
                          <a:cs typeface="Helvetica"/>
                        </a:rPr>
                        <a:t>3%</a:t>
                      </a:r>
                      <a:endParaRPr sz="2400">
                        <a:latin typeface="Helvetica"/>
                        <a:cs typeface="Helvetic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R="34290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spc="-5" dirty="0">
                          <a:solidFill>
                            <a:srgbClr val="132247"/>
                          </a:solidFill>
                          <a:latin typeface="Helvetica"/>
                          <a:cs typeface="Helvetica"/>
                        </a:rPr>
                        <a:t>40</a:t>
                      </a:r>
                      <a:endParaRPr sz="2400">
                        <a:latin typeface="Helvetica"/>
                        <a:cs typeface="Helvetic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R="76835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dirty="0">
                          <a:solidFill>
                            <a:srgbClr val="132247"/>
                          </a:solidFill>
                          <a:latin typeface="Helvetica"/>
                          <a:cs typeface="Helvetica"/>
                        </a:rPr>
                        <a:t>-</a:t>
                      </a:r>
                      <a:endParaRPr sz="2400">
                        <a:latin typeface="Helvetica"/>
                        <a:cs typeface="Helvetic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spc="-5" dirty="0">
                          <a:solidFill>
                            <a:srgbClr val="132247"/>
                          </a:solidFill>
                          <a:latin typeface="Helvetica"/>
                          <a:cs typeface="Helvetica"/>
                        </a:rPr>
                        <a:t>59</a:t>
                      </a:r>
                      <a:endParaRPr sz="2400">
                        <a:latin typeface="Helvetica"/>
                        <a:cs typeface="Helvetic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2330"/>
                        </a:lnSpc>
                      </a:pPr>
                      <a:r>
                        <a:rPr lang="es-ES" sz="2400" spc="-5" dirty="0">
                          <a:solidFill>
                            <a:srgbClr val="132247"/>
                          </a:solidFill>
                          <a:latin typeface="Helvetica"/>
                          <a:cs typeface="Helvetica"/>
                        </a:rPr>
                        <a:t>Puntos de cliente</a:t>
                      </a:r>
                      <a:endParaRPr lang="es-ES" sz="2400" dirty="0">
                        <a:latin typeface="Helvetica"/>
                        <a:cs typeface="Helvetic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dirty="0">
                          <a:solidFill>
                            <a:srgbClr val="132247"/>
                          </a:solidFill>
                          <a:latin typeface="Helvetica"/>
                          <a:cs typeface="Helvetica"/>
                        </a:rPr>
                        <a:t>=</a:t>
                      </a:r>
                      <a:endParaRPr sz="2400">
                        <a:latin typeface="Helvetica"/>
                        <a:cs typeface="Helvetic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spc="-5" dirty="0">
                          <a:solidFill>
                            <a:srgbClr val="132247"/>
                          </a:solidFill>
                          <a:latin typeface="Helvetica"/>
                          <a:cs typeface="Helvetica"/>
                        </a:rPr>
                        <a:t>5%</a:t>
                      </a:r>
                      <a:endParaRPr sz="2400">
                        <a:latin typeface="Helvetica"/>
                        <a:cs typeface="Helvetica"/>
                      </a:endParaRPr>
                    </a:p>
                  </a:txBody>
                  <a:tcPr marL="0" marR="0" marT="571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R="34290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spc="-5" dirty="0">
                          <a:solidFill>
                            <a:srgbClr val="132247"/>
                          </a:solidFill>
                          <a:latin typeface="Helvetica"/>
                          <a:cs typeface="Helvetica"/>
                        </a:rPr>
                        <a:t>60</a:t>
                      </a:r>
                      <a:endParaRPr sz="2400">
                        <a:latin typeface="Helvetica"/>
                        <a:cs typeface="Helvetic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R="76835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dirty="0">
                          <a:solidFill>
                            <a:srgbClr val="132247"/>
                          </a:solidFill>
                          <a:latin typeface="Helvetica"/>
                          <a:cs typeface="Helvetica"/>
                        </a:rPr>
                        <a:t>-</a:t>
                      </a:r>
                      <a:endParaRPr sz="2400">
                        <a:latin typeface="Helvetica"/>
                        <a:cs typeface="Helvetic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spc="-5" dirty="0">
                          <a:solidFill>
                            <a:srgbClr val="132247"/>
                          </a:solidFill>
                          <a:latin typeface="Helvetica"/>
                          <a:cs typeface="Helvetica"/>
                        </a:rPr>
                        <a:t>99</a:t>
                      </a:r>
                      <a:endParaRPr sz="2400">
                        <a:latin typeface="Helvetica"/>
                        <a:cs typeface="Helvetic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2330"/>
                        </a:lnSpc>
                      </a:pPr>
                      <a:r>
                        <a:rPr lang="es-ES" sz="2400" spc="-5" dirty="0">
                          <a:solidFill>
                            <a:srgbClr val="132247"/>
                          </a:solidFill>
                          <a:latin typeface="Helvetica"/>
                          <a:cs typeface="Helvetica"/>
                        </a:rPr>
                        <a:t>Puntos de cliente</a:t>
                      </a:r>
                      <a:endParaRPr lang="es-ES" sz="2400" dirty="0">
                        <a:latin typeface="Helvetica"/>
                        <a:cs typeface="Helvetic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dirty="0">
                          <a:solidFill>
                            <a:srgbClr val="132247"/>
                          </a:solidFill>
                          <a:latin typeface="Helvetica"/>
                          <a:cs typeface="Helvetica"/>
                        </a:rPr>
                        <a:t>=</a:t>
                      </a:r>
                      <a:endParaRPr sz="2400">
                        <a:latin typeface="Helvetica"/>
                        <a:cs typeface="Helvetic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spc="-5" dirty="0">
                          <a:solidFill>
                            <a:srgbClr val="132247"/>
                          </a:solidFill>
                          <a:latin typeface="Helvetica"/>
                          <a:cs typeface="Helvetica"/>
                        </a:rPr>
                        <a:t>10%</a:t>
                      </a:r>
                      <a:endParaRPr sz="2400">
                        <a:latin typeface="Helvetica"/>
                        <a:cs typeface="Helvetica"/>
                      </a:endParaRPr>
                    </a:p>
                  </a:txBody>
                  <a:tcPr marL="0" marR="0" marT="571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R="34290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spc="-5" dirty="0">
                          <a:solidFill>
                            <a:srgbClr val="132247"/>
                          </a:solidFill>
                          <a:latin typeface="Helvetica"/>
                          <a:cs typeface="Helvetica"/>
                        </a:rPr>
                        <a:t>100</a:t>
                      </a:r>
                      <a:endParaRPr sz="2400">
                        <a:latin typeface="Helvetica"/>
                        <a:cs typeface="Helvetic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R="76835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dirty="0">
                          <a:solidFill>
                            <a:srgbClr val="132247"/>
                          </a:solidFill>
                          <a:latin typeface="Helvetica"/>
                          <a:cs typeface="Helvetica"/>
                        </a:rPr>
                        <a:t>-</a:t>
                      </a:r>
                      <a:endParaRPr sz="2400">
                        <a:latin typeface="Helvetica"/>
                        <a:cs typeface="Helvetic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spc="-5" dirty="0">
                          <a:solidFill>
                            <a:srgbClr val="132247"/>
                          </a:solidFill>
                          <a:latin typeface="Helvetica"/>
                          <a:cs typeface="Helvetica"/>
                        </a:rPr>
                        <a:t>149</a:t>
                      </a:r>
                      <a:endParaRPr sz="2400">
                        <a:latin typeface="Helvetica"/>
                        <a:cs typeface="Helvetic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88265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spc="-5" dirty="0">
                          <a:solidFill>
                            <a:srgbClr val="132247"/>
                          </a:solidFill>
                          <a:latin typeface="Helvetica"/>
                          <a:cs typeface="Helvetica"/>
                        </a:rPr>
                        <a:t>Puntos de cliente</a:t>
                      </a:r>
                      <a:endParaRPr lang="es-ES" sz="2400" dirty="0">
                        <a:latin typeface="Helvetica"/>
                        <a:cs typeface="Helvetic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dirty="0">
                          <a:solidFill>
                            <a:srgbClr val="132247"/>
                          </a:solidFill>
                          <a:latin typeface="Helvetica"/>
                          <a:cs typeface="Helvetica"/>
                        </a:rPr>
                        <a:t>=</a:t>
                      </a:r>
                      <a:endParaRPr sz="2400" dirty="0">
                        <a:latin typeface="Helvetica"/>
                        <a:cs typeface="Helvetic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spc="-5" dirty="0">
                          <a:solidFill>
                            <a:srgbClr val="132247"/>
                          </a:solidFill>
                          <a:latin typeface="Helvetica"/>
                          <a:cs typeface="Helvetica"/>
                        </a:rPr>
                        <a:t>14%</a:t>
                      </a:r>
                      <a:endParaRPr sz="2400">
                        <a:latin typeface="Helvetica"/>
                        <a:cs typeface="Helvetica"/>
                      </a:endParaRPr>
                    </a:p>
                  </a:txBody>
                  <a:tcPr marL="0" marR="0" marT="571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R="34290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spc="-5" dirty="0">
                          <a:solidFill>
                            <a:srgbClr val="132247"/>
                          </a:solidFill>
                          <a:latin typeface="Helvetica"/>
                          <a:cs typeface="Helvetica"/>
                        </a:rPr>
                        <a:t>150</a:t>
                      </a:r>
                      <a:endParaRPr sz="2400">
                        <a:latin typeface="Helvetica"/>
                        <a:cs typeface="Helvetic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R="76835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dirty="0">
                          <a:solidFill>
                            <a:srgbClr val="132247"/>
                          </a:solidFill>
                          <a:latin typeface="Helvetica"/>
                          <a:cs typeface="Helvetica"/>
                        </a:rPr>
                        <a:t>-</a:t>
                      </a:r>
                      <a:endParaRPr sz="2400">
                        <a:latin typeface="Helvetica"/>
                        <a:cs typeface="Helvetic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spc="-5" dirty="0">
                          <a:solidFill>
                            <a:srgbClr val="132247"/>
                          </a:solidFill>
                          <a:latin typeface="Helvetica"/>
                          <a:cs typeface="Helvetica"/>
                        </a:rPr>
                        <a:t>199</a:t>
                      </a:r>
                      <a:endParaRPr sz="2400">
                        <a:latin typeface="Helvetica"/>
                        <a:cs typeface="Helvetic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2330"/>
                        </a:lnSpc>
                      </a:pPr>
                      <a:r>
                        <a:rPr lang="es-ES" sz="2400" spc="-5" dirty="0">
                          <a:solidFill>
                            <a:srgbClr val="132247"/>
                          </a:solidFill>
                          <a:latin typeface="Helvetica"/>
                          <a:cs typeface="Helvetica"/>
                        </a:rPr>
                        <a:t>Puntos de cliente</a:t>
                      </a:r>
                      <a:endParaRPr lang="es-ES" sz="2400" dirty="0">
                        <a:latin typeface="Helvetica"/>
                        <a:cs typeface="Helvetic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dirty="0">
                          <a:solidFill>
                            <a:srgbClr val="132247"/>
                          </a:solidFill>
                          <a:latin typeface="Helvetica"/>
                          <a:cs typeface="Helvetica"/>
                        </a:rPr>
                        <a:t>=</a:t>
                      </a:r>
                      <a:endParaRPr sz="2400">
                        <a:latin typeface="Helvetica"/>
                        <a:cs typeface="Helvetic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spc="-5" dirty="0">
                          <a:solidFill>
                            <a:srgbClr val="132247"/>
                          </a:solidFill>
                          <a:latin typeface="Helvetica"/>
                          <a:cs typeface="Helvetica"/>
                        </a:rPr>
                        <a:t>17%</a:t>
                      </a:r>
                      <a:endParaRPr sz="2400">
                        <a:latin typeface="Helvetica"/>
                        <a:cs typeface="Helvetica"/>
                      </a:endParaRPr>
                    </a:p>
                  </a:txBody>
                  <a:tcPr marL="0" marR="0" marT="571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R="34290" algn="r">
                        <a:lnSpc>
                          <a:spcPts val="2850"/>
                        </a:lnSpc>
                        <a:spcBef>
                          <a:spcPts val="45"/>
                        </a:spcBef>
                      </a:pPr>
                      <a:r>
                        <a:rPr sz="2400" spc="-5" dirty="0">
                          <a:solidFill>
                            <a:srgbClr val="132247"/>
                          </a:solidFill>
                          <a:latin typeface="Helvetica"/>
                          <a:cs typeface="Helvetica"/>
                        </a:rPr>
                        <a:t>200</a:t>
                      </a:r>
                      <a:endParaRPr sz="2400">
                        <a:latin typeface="Helvetica"/>
                        <a:cs typeface="Helvetic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R="85090" algn="r">
                        <a:lnSpc>
                          <a:spcPts val="2850"/>
                        </a:lnSpc>
                        <a:spcBef>
                          <a:spcPts val="45"/>
                        </a:spcBef>
                      </a:pPr>
                      <a:r>
                        <a:rPr sz="2400" dirty="0">
                          <a:solidFill>
                            <a:srgbClr val="132247"/>
                          </a:solidFill>
                          <a:latin typeface="Helvetica"/>
                          <a:cs typeface="Helvetica"/>
                        </a:rPr>
                        <a:t>+</a:t>
                      </a:r>
                      <a:endParaRPr sz="2400">
                        <a:latin typeface="Helvetica"/>
                        <a:cs typeface="Helvetic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2330"/>
                        </a:lnSpc>
                      </a:pPr>
                      <a:r>
                        <a:rPr lang="es-ES" sz="2400" spc="-5" dirty="0">
                          <a:solidFill>
                            <a:srgbClr val="132247"/>
                          </a:solidFill>
                          <a:latin typeface="Helvetica"/>
                          <a:cs typeface="Helvetica"/>
                        </a:rPr>
                        <a:t>Puntos de cliente</a:t>
                      </a:r>
                      <a:endParaRPr lang="es-ES" sz="2400" dirty="0">
                        <a:latin typeface="Helvetica"/>
                        <a:cs typeface="Helvetic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50"/>
                        </a:lnSpc>
                        <a:spcBef>
                          <a:spcPts val="45"/>
                        </a:spcBef>
                      </a:pPr>
                      <a:r>
                        <a:rPr sz="2400" dirty="0">
                          <a:solidFill>
                            <a:srgbClr val="132247"/>
                          </a:solidFill>
                          <a:latin typeface="Helvetica"/>
                          <a:cs typeface="Helvetica"/>
                        </a:rPr>
                        <a:t>=</a:t>
                      </a:r>
                      <a:endParaRPr sz="2400">
                        <a:latin typeface="Helvetica"/>
                        <a:cs typeface="Helvetic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ts val="2850"/>
                        </a:lnSpc>
                        <a:spcBef>
                          <a:spcPts val="45"/>
                        </a:spcBef>
                      </a:pPr>
                      <a:r>
                        <a:rPr sz="2400" spc="-5" dirty="0">
                          <a:solidFill>
                            <a:srgbClr val="132247"/>
                          </a:solidFill>
                          <a:latin typeface="Helvetica"/>
                          <a:cs typeface="Helvetica"/>
                        </a:rPr>
                        <a:t>20%</a:t>
                      </a:r>
                      <a:endParaRPr sz="2400" dirty="0">
                        <a:latin typeface="Helvetica"/>
                        <a:cs typeface="Helvetica"/>
                      </a:endParaRPr>
                    </a:p>
                  </a:txBody>
                  <a:tcPr marL="0" marR="0" marT="571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object 7"/>
          <p:cNvSpPr/>
          <p:nvPr/>
        </p:nvSpPr>
        <p:spPr>
          <a:xfrm>
            <a:off x="7732776" y="1125880"/>
            <a:ext cx="540397" cy="9022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772400" y="1574800"/>
            <a:ext cx="48704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2000" b="1" spc="-150" dirty="0">
                <a:solidFill>
                  <a:srgbClr val="FFFFFF"/>
                </a:solidFill>
                <a:latin typeface="Helvetica"/>
                <a:cs typeface="Helvetica"/>
              </a:rPr>
              <a:t>Tú</a:t>
            </a:r>
            <a:endParaRPr sz="2000" dirty="0">
              <a:latin typeface="Helvetica"/>
              <a:cs typeface="Helvetic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845852" y="1603147"/>
            <a:ext cx="718185" cy="236854"/>
          </a:xfrm>
          <a:custGeom>
            <a:avLst/>
            <a:gdLst/>
            <a:ahLst/>
            <a:cxnLst/>
            <a:rect l="l" t="t" r="r" b="b"/>
            <a:pathLst>
              <a:path w="718184" h="236855">
                <a:moveTo>
                  <a:pt x="599795" y="0"/>
                </a:moveTo>
                <a:lnTo>
                  <a:pt x="599795" y="59169"/>
                </a:lnTo>
                <a:lnTo>
                  <a:pt x="0" y="59169"/>
                </a:lnTo>
                <a:lnTo>
                  <a:pt x="0" y="177520"/>
                </a:lnTo>
                <a:lnTo>
                  <a:pt x="599795" y="177520"/>
                </a:lnTo>
                <a:lnTo>
                  <a:pt x="599795" y="236689"/>
                </a:lnTo>
                <a:lnTo>
                  <a:pt x="718134" y="118351"/>
                </a:lnTo>
                <a:lnTo>
                  <a:pt x="599795" y="0"/>
                </a:lnTo>
                <a:close/>
              </a:path>
            </a:pathLst>
          </a:custGeom>
          <a:solidFill>
            <a:srgbClr val="1322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098800" y="6279511"/>
            <a:ext cx="6618605" cy="580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05"/>
              </a:lnSpc>
            </a:pPr>
            <a:r>
              <a:rPr lang="es-ES" sz="1500" i="1" dirty="0">
                <a:solidFill>
                  <a:srgbClr val="878787"/>
                </a:solidFill>
                <a:latin typeface="Helvetica"/>
                <a:cs typeface="Helvetica"/>
              </a:rPr>
              <a:t>Este ejemplo sólo se muestra para fines ilustrativos. No pretende representar resultados típicos. Revisa el Plan de compensación 2020 de ACN para más detalles. </a:t>
            </a:r>
            <a:endParaRPr lang="es-ES" sz="1500" dirty="0">
              <a:latin typeface="Helvetica"/>
              <a:cs typeface="Helvetic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36900" y="5245100"/>
            <a:ext cx="6769100" cy="833562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 marR="5080">
              <a:lnSpc>
                <a:spcPts val="3000"/>
              </a:lnSpc>
              <a:spcBef>
                <a:spcPts val="500"/>
              </a:spcBef>
            </a:pPr>
            <a:r>
              <a:rPr lang="es-ES" sz="2800" dirty="0">
                <a:solidFill>
                  <a:srgbClr val="132247"/>
                </a:solidFill>
                <a:latin typeface="Helvetica"/>
                <a:cs typeface="Helvetica"/>
              </a:rPr>
              <a:t>Cada incremento en las comisiones aplica a tus clientes </a:t>
            </a:r>
            <a:r>
              <a:rPr sz="2800" b="1" spc="-5" dirty="0">
                <a:solidFill>
                  <a:srgbClr val="3066BE"/>
                </a:solidFill>
                <a:latin typeface="Helvetica"/>
                <a:cs typeface="Helvetica"/>
              </a:rPr>
              <a:t>N</a:t>
            </a:r>
            <a:r>
              <a:rPr lang="es-ES" sz="2800" b="1" spc="-5" dirty="0">
                <a:solidFill>
                  <a:srgbClr val="3066BE"/>
                </a:solidFill>
                <a:latin typeface="Helvetica"/>
                <a:cs typeface="Helvetica"/>
              </a:rPr>
              <a:t>UEVOS</a:t>
            </a:r>
            <a:r>
              <a:rPr sz="2800" b="1" spc="-5" dirty="0">
                <a:solidFill>
                  <a:srgbClr val="3066BE"/>
                </a:solidFill>
                <a:latin typeface="Helvetica"/>
                <a:cs typeface="Helvetica"/>
              </a:rPr>
              <a:t> </a:t>
            </a:r>
            <a:r>
              <a:rPr lang="es-ES" sz="2800" b="1" dirty="0">
                <a:solidFill>
                  <a:srgbClr val="3066BE"/>
                </a:solidFill>
                <a:latin typeface="Helvetica"/>
                <a:cs typeface="Helvetica"/>
              </a:rPr>
              <a:t>y</a:t>
            </a:r>
            <a:r>
              <a:rPr sz="2800" b="1" dirty="0">
                <a:solidFill>
                  <a:srgbClr val="3066BE"/>
                </a:solidFill>
                <a:latin typeface="Helvetica"/>
                <a:cs typeface="Helvetica"/>
              </a:rPr>
              <a:t> EXIST</a:t>
            </a:r>
            <a:r>
              <a:rPr lang="es-ES" sz="2800" b="1" dirty="0">
                <a:solidFill>
                  <a:srgbClr val="3066BE"/>
                </a:solidFill>
                <a:latin typeface="Helvetica"/>
                <a:cs typeface="Helvetica"/>
              </a:rPr>
              <a:t>ENTES</a:t>
            </a:r>
            <a:endParaRPr sz="2800" dirty="0">
              <a:latin typeface="Helvetica"/>
              <a:cs typeface="Helvetic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97200" y="609601"/>
            <a:ext cx="713740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3200">
                <a:solidFill>
                  <a:srgbClr val="61C7C5"/>
                </a:solidFill>
              </a:rPr>
              <a:t>INGRESO RESIDUAL PERSONAL</a:t>
            </a:r>
            <a:endParaRPr sz="3200" dirty="0"/>
          </a:p>
        </p:txBody>
      </p:sp>
      <p:sp>
        <p:nvSpPr>
          <p:cNvPr id="4" name="object 4"/>
          <p:cNvSpPr txBox="1"/>
          <p:nvPr/>
        </p:nvSpPr>
        <p:spPr>
          <a:xfrm>
            <a:off x="3810000" y="177800"/>
            <a:ext cx="5638800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47090" algn="l"/>
                <a:tab pos="3680460" algn="l"/>
              </a:tabLst>
            </a:pPr>
            <a:r>
              <a:rPr lang="es-ES" sz="2200" b="1" spc="195" dirty="0">
                <a:solidFill>
                  <a:srgbClr val="132247"/>
                </a:solidFill>
                <a:latin typeface="Helvetica"/>
                <a:cs typeface="Helvetica"/>
              </a:rPr>
              <a:t>PLAN DE COMPENSACIÓN DE ACN</a:t>
            </a:r>
            <a:endParaRPr lang="es-ES" sz="2200" dirty="0">
              <a:latin typeface="Helvetica"/>
              <a:cs typeface="Helvetic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20091" y="626541"/>
            <a:ext cx="11139805" cy="0"/>
          </a:xfrm>
          <a:custGeom>
            <a:avLst/>
            <a:gdLst/>
            <a:ahLst/>
            <a:cxnLst/>
            <a:rect l="l" t="t" r="r" b="b"/>
            <a:pathLst>
              <a:path w="11139805">
                <a:moveTo>
                  <a:pt x="0" y="0"/>
                </a:moveTo>
                <a:lnTo>
                  <a:pt x="11139728" y="0"/>
                </a:lnTo>
              </a:path>
            </a:pathLst>
          </a:custGeom>
          <a:ln w="6350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556000" y="1447800"/>
            <a:ext cx="315023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17295" algn="l"/>
              </a:tabLst>
            </a:pPr>
            <a:r>
              <a:rPr lang="es-ES" sz="4000" b="1" spc="-295" dirty="0">
                <a:solidFill>
                  <a:srgbClr val="3066BE"/>
                </a:solidFill>
                <a:latin typeface="Helvetica"/>
                <a:cs typeface="Helvetica"/>
              </a:rPr>
              <a:t>Tú</a:t>
            </a:r>
            <a:r>
              <a:rPr sz="4000" b="1" dirty="0">
                <a:solidFill>
                  <a:srgbClr val="3066BE"/>
                </a:solidFill>
                <a:latin typeface="Helvetica"/>
                <a:cs typeface="Helvetica"/>
              </a:rPr>
              <a:t>	</a:t>
            </a:r>
            <a:r>
              <a:rPr sz="4000" b="1" spc="-5" dirty="0">
                <a:solidFill>
                  <a:srgbClr val="3066BE"/>
                </a:solidFill>
                <a:latin typeface="Helvetica"/>
                <a:cs typeface="Helvetica"/>
              </a:rPr>
              <a:t>3%-20%</a:t>
            </a:r>
            <a:endParaRPr sz="4000" dirty="0">
              <a:latin typeface="Helvetica"/>
              <a:cs typeface="Helvetica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3282950" y="2279898"/>
          <a:ext cx="5066028" cy="2590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22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212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67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96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R="34290" algn="r">
                        <a:lnSpc>
                          <a:spcPts val="2330"/>
                        </a:lnSpc>
                      </a:pPr>
                      <a:r>
                        <a:rPr sz="2400" dirty="0">
                          <a:solidFill>
                            <a:srgbClr val="132247"/>
                          </a:solidFill>
                          <a:latin typeface="Helvetica"/>
                          <a:cs typeface="Helvetica"/>
                        </a:rPr>
                        <a:t>1</a:t>
                      </a:r>
                      <a:endParaRPr sz="2400">
                        <a:latin typeface="Helvetica"/>
                        <a:cs typeface="Helvetic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76835" algn="r">
                        <a:lnSpc>
                          <a:spcPts val="2330"/>
                        </a:lnSpc>
                      </a:pPr>
                      <a:r>
                        <a:rPr sz="2400" dirty="0">
                          <a:solidFill>
                            <a:srgbClr val="132247"/>
                          </a:solidFill>
                          <a:latin typeface="Helvetica"/>
                          <a:cs typeface="Helvetica"/>
                        </a:rPr>
                        <a:t>-</a:t>
                      </a:r>
                      <a:endParaRPr sz="2400">
                        <a:latin typeface="Helvetica"/>
                        <a:cs typeface="Helvetic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ts val="2330"/>
                        </a:lnSpc>
                      </a:pPr>
                      <a:r>
                        <a:rPr sz="2400" spc="-5" dirty="0">
                          <a:solidFill>
                            <a:srgbClr val="132247"/>
                          </a:solidFill>
                          <a:latin typeface="Helvetica"/>
                          <a:cs typeface="Helvetica"/>
                        </a:rPr>
                        <a:t>39</a:t>
                      </a:r>
                      <a:endParaRPr sz="2400">
                        <a:latin typeface="Helvetica"/>
                        <a:cs typeface="Helvetic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2330"/>
                        </a:lnSpc>
                      </a:pPr>
                      <a:r>
                        <a:rPr lang="es-ES" sz="2400" spc="-5" dirty="0">
                          <a:solidFill>
                            <a:srgbClr val="132247"/>
                          </a:solidFill>
                          <a:latin typeface="Helvetica"/>
                          <a:cs typeface="Helvetica"/>
                        </a:rPr>
                        <a:t>Puntos de cliente</a:t>
                      </a:r>
                      <a:endParaRPr lang="es-ES" sz="2400" dirty="0">
                        <a:latin typeface="Helvetica"/>
                        <a:cs typeface="Helvetic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ts val="2330"/>
                        </a:lnSpc>
                      </a:pPr>
                      <a:r>
                        <a:rPr sz="2400" dirty="0">
                          <a:solidFill>
                            <a:srgbClr val="132247"/>
                          </a:solidFill>
                          <a:latin typeface="Helvetica"/>
                          <a:cs typeface="Helvetica"/>
                        </a:rPr>
                        <a:t>=</a:t>
                      </a:r>
                      <a:endParaRPr sz="2400">
                        <a:latin typeface="Helvetica"/>
                        <a:cs typeface="Helvetic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2330"/>
                        </a:lnSpc>
                      </a:pPr>
                      <a:r>
                        <a:rPr sz="2400" spc="-5" dirty="0">
                          <a:solidFill>
                            <a:srgbClr val="132247"/>
                          </a:solidFill>
                          <a:latin typeface="Helvetica"/>
                          <a:cs typeface="Helvetica"/>
                        </a:rPr>
                        <a:t>3%</a:t>
                      </a:r>
                      <a:endParaRPr sz="2400">
                        <a:latin typeface="Helvetica"/>
                        <a:cs typeface="Helvetic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R="34290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spc="-5" dirty="0">
                          <a:solidFill>
                            <a:srgbClr val="132247"/>
                          </a:solidFill>
                          <a:latin typeface="Helvetica"/>
                          <a:cs typeface="Helvetica"/>
                        </a:rPr>
                        <a:t>40</a:t>
                      </a:r>
                      <a:endParaRPr sz="2400">
                        <a:latin typeface="Helvetica"/>
                        <a:cs typeface="Helvetic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R="76835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dirty="0">
                          <a:solidFill>
                            <a:srgbClr val="132247"/>
                          </a:solidFill>
                          <a:latin typeface="Helvetica"/>
                          <a:cs typeface="Helvetica"/>
                        </a:rPr>
                        <a:t>-</a:t>
                      </a:r>
                      <a:endParaRPr sz="2400">
                        <a:latin typeface="Helvetica"/>
                        <a:cs typeface="Helvetic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spc="-5" dirty="0">
                          <a:solidFill>
                            <a:srgbClr val="132247"/>
                          </a:solidFill>
                          <a:latin typeface="Helvetica"/>
                          <a:cs typeface="Helvetica"/>
                        </a:rPr>
                        <a:t>59</a:t>
                      </a:r>
                      <a:endParaRPr sz="2400">
                        <a:latin typeface="Helvetica"/>
                        <a:cs typeface="Helvetic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2330"/>
                        </a:lnSpc>
                      </a:pPr>
                      <a:r>
                        <a:rPr lang="es-ES" sz="2400" spc="-5" dirty="0">
                          <a:solidFill>
                            <a:srgbClr val="132247"/>
                          </a:solidFill>
                          <a:latin typeface="Helvetica"/>
                          <a:cs typeface="Helvetica"/>
                        </a:rPr>
                        <a:t>Puntos de cliente</a:t>
                      </a:r>
                      <a:endParaRPr lang="es-ES" sz="2400" dirty="0">
                        <a:latin typeface="Helvetica"/>
                        <a:cs typeface="Helvetic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dirty="0">
                          <a:solidFill>
                            <a:srgbClr val="132247"/>
                          </a:solidFill>
                          <a:latin typeface="Helvetica"/>
                          <a:cs typeface="Helvetica"/>
                        </a:rPr>
                        <a:t>=</a:t>
                      </a:r>
                      <a:endParaRPr sz="2400">
                        <a:latin typeface="Helvetica"/>
                        <a:cs typeface="Helvetic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spc="-5" dirty="0">
                          <a:solidFill>
                            <a:srgbClr val="132247"/>
                          </a:solidFill>
                          <a:latin typeface="Helvetica"/>
                          <a:cs typeface="Helvetica"/>
                        </a:rPr>
                        <a:t>5%</a:t>
                      </a:r>
                      <a:endParaRPr sz="2400">
                        <a:latin typeface="Helvetica"/>
                        <a:cs typeface="Helvetica"/>
                      </a:endParaRPr>
                    </a:p>
                  </a:txBody>
                  <a:tcPr marL="0" marR="0" marT="571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R="34290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spc="-5" dirty="0">
                          <a:solidFill>
                            <a:srgbClr val="132247"/>
                          </a:solidFill>
                          <a:latin typeface="Helvetica"/>
                          <a:cs typeface="Helvetica"/>
                        </a:rPr>
                        <a:t>60</a:t>
                      </a:r>
                      <a:endParaRPr sz="2400">
                        <a:latin typeface="Helvetica"/>
                        <a:cs typeface="Helvetic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R="76835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dirty="0">
                          <a:solidFill>
                            <a:srgbClr val="132247"/>
                          </a:solidFill>
                          <a:latin typeface="Helvetica"/>
                          <a:cs typeface="Helvetica"/>
                        </a:rPr>
                        <a:t>-</a:t>
                      </a:r>
                      <a:endParaRPr sz="2400">
                        <a:latin typeface="Helvetica"/>
                        <a:cs typeface="Helvetic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spc="-5" dirty="0">
                          <a:solidFill>
                            <a:srgbClr val="132247"/>
                          </a:solidFill>
                          <a:latin typeface="Helvetica"/>
                          <a:cs typeface="Helvetica"/>
                        </a:rPr>
                        <a:t>99</a:t>
                      </a:r>
                      <a:endParaRPr sz="2400">
                        <a:latin typeface="Helvetica"/>
                        <a:cs typeface="Helvetic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2330"/>
                        </a:lnSpc>
                      </a:pPr>
                      <a:r>
                        <a:rPr lang="es-ES" sz="2400" spc="-5" dirty="0">
                          <a:solidFill>
                            <a:srgbClr val="132247"/>
                          </a:solidFill>
                          <a:latin typeface="Helvetica"/>
                          <a:cs typeface="Helvetica"/>
                        </a:rPr>
                        <a:t>Puntos de cliente</a:t>
                      </a:r>
                      <a:endParaRPr lang="es-ES" sz="2400" dirty="0">
                        <a:latin typeface="Helvetica"/>
                        <a:cs typeface="Helvetic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dirty="0">
                          <a:solidFill>
                            <a:srgbClr val="132247"/>
                          </a:solidFill>
                          <a:latin typeface="Helvetica"/>
                          <a:cs typeface="Helvetica"/>
                        </a:rPr>
                        <a:t>=</a:t>
                      </a:r>
                      <a:endParaRPr sz="2400">
                        <a:latin typeface="Helvetica"/>
                        <a:cs typeface="Helvetic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spc="-5" dirty="0">
                          <a:solidFill>
                            <a:srgbClr val="132247"/>
                          </a:solidFill>
                          <a:latin typeface="Helvetica"/>
                          <a:cs typeface="Helvetica"/>
                        </a:rPr>
                        <a:t>10%</a:t>
                      </a:r>
                      <a:endParaRPr sz="2400">
                        <a:latin typeface="Helvetica"/>
                        <a:cs typeface="Helvetica"/>
                      </a:endParaRPr>
                    </a:p>
                  </a:txBody>
                  <a:tcPr marL="0" marR="0" marT="571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R="34290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spc="-5" dirty="0">
                          <a:solidFill>
                            <a:srgbClr val="132247"/>
                          </a:solidFill>
                          <a:latin typeface="Helvetica"/>
                          <a:cs typeface="Helvetica"/>
                        </a:rPr>
                        <a:t>100</a:t>
                      </a:r>
                      <a:endParaRPr sz="2400">
                        <a:latin typeface="Helvetica"/>
                        <a:cs typeface="Helvetic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R="76835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dirty="0">
                          <a:solidFill>
                            <a:srgbClr val="132247"/>
                          </a:solidFill>
                          <a:latin typeface="Helvetica"/>
                          <a:cs typeface="Helvetica"/>
                        </a:rPr>
                        <a:t>-</a:t>
                      </a:r>
                      <a:endParaRPr sz="2400">
                        <a:latin typeface="Helvetica"/>
                        <a:cs typeface="Helvetic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spc="-5" dirty="0">
                          <a:solidFill>
                            <a:srgbClr val="132247"/>
                          </a:solidFill>
                          <a:latin typeface="Helvetica"/>
                          <a:cs typeface="Helvetica"/>
                        </a:rPr>
                        <a:t>149</a:t>
                      </a:r>
                      <a:endParaRPr sz="2400">
                        <a:latin typeface="Helvetica"/>
                        <a:cs typeface="Helvetic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2330"/>
                        </a:lnSpc>
                      </a:pPr>
                      <a:r>
                        <a:rPr lang="es-ES" sz="2400" spc="-5" dirty="0">
                          <a:solidFill>
                            <a:srgbClr val="132247"/>
                          </a:solidFill>
                          <a:latin typeface="Helvetica"/>
                          <a:cs typeface="Helvetica"/>
                        </a:rPr>
                        <a:t>Puntos de cliente</a:t>
                      </a:r>
                      <a:endParaRPr lang="es-ES" sz="2400" dirty="0">
                        <a:latin typeface="Helvetica"/>
                        <a:cs typeface="Helvetic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dirty="0">
                          <a:solidFill>
                            <a:srgbClr val="132247"/>
                          </a:solidFill>
                          <a:latin typeface="Helvetica"/>
                          <a:cs typeface="Helvetica"/>
                        </a:rPr>
                        <a:t>=</a:t>
                      </a:r>
                      <a:endParaRPr sz="2400">
                        <a:latin typeface="Helvetica"/>
                        <a:cs typeface="Helvetic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spc="-5" dirty="0">
                          <a:solidFill>
                            <a:srgbClr val="132247"/>
                          </a:solidFill>
                          <a:latin typeface="Helvetica"/>
                          <a:cs typeface="Helvetica"/>
                        </a:rPr>
                        <a:t>14%</a:t>
                      </a:r>
                      <a:endParaRPr sz="2400">
                        <a:latin typeface="Helvetica"/>
                        <a:cs typeface="Helvetica"/>
                      </a:endParaRPr>
                    </a:p>
                  </a:txBody>
                  <a:tcPr marL="0" marR="0" marT="571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R="34290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spc="-5" dirty="0">
                          <a:solidFill>
                            <a:srgbClr val="132247"/>
                          </a:solidFill>
                          <a:latin typeface="Helvetica"/>
                          <a:cs typeface="Helvetica"/>
                        </a:rPr>
                        <a:t>150</a:t>
                      </a:r>
                      <a:endParaRPr sz="2400">
                        <a:latin typeface="Helvetica"/>
                        <a:cs typeface="Helvetic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R="76835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dirty="0">
                          <a:solidFill>
                            <a:srgbClr val="132247"/>
                          </a:solidFill>
                          <a:latin typeface="Helvetica"/>
                          <a:cs typeface="Helvetica"/>
                        </a:rPr>
                        <a:t>-</a:t>
                      </a:r>
                      <a:endParaRPr sz="2400">
                        <a:latin typeface="Helvetica"/>
                        <a:cs typeface="Helvetic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spc="-5" dirty="0">
                          <a:solidFill>
                            <a:srgbClr val="132247"/>
                          </a:solidFill>
                          <a:latin typeface="Helvetica"/>
                          <a:cs typeface="Helvetica"/>
                        </a:rPr>
                        <a:t>199</a:t>
                      </a:r>
                      <a:endParaRPr sz="2400">
                        <a:latin typeface="Helvetica"/>
                        <a:cs typeface="Helvetic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2330"/>
                        </a:lnSpc>
                      </a:pPr>
                      <a:r>
                        <a:rPr lang="es-ES" sz="2400" spc="-5" dirty="0">
                          <a:solidFill>
                            <a:srgbClr val="132247"/>
                          </a:solidFill>
                          <a:latin typeface="Helvetica"/>
                          <a:cs typeface="Helvetica"/>
                        </a:rPr>
                        <a:t>Puntos de cliente</a:t>
                      </a:r>
                      <a:endParaRPr lang="es-ES" sz="2400" dirty="0">
                        <a:latin typeface="Helvetica"/>
                        <a:cs typeface="Helvetic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dirty="0">
                          <a:solidFill>
                            <a:srgbClr val="132247"/>
                          </a:solidFill>
                          <a:latin typeface="Helvetica"/>
                          <a:cs typeface="Helvetica"/>
                        </a:rPr>
                        <a:t>=</a:t>
                      </a:r>
                      <a:endParaRPr sz="2400">
                        <a:latin typeface="Helvetica"/>
                        <a:cs typeface="Helvetic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400" spc="-5" dirty="0">
                          <a:solidFill>
                            <a:srgbClr val="132247"/>
                          </a:solidFill>
                          <a:latin typeface="Helvetica"/>
                          <a:cs typeface="Helvetica"/>
                        </a:rPr>
                        <a:t>17%</a:t>
                      </a:r>
                      <a:endParaRPr sz="2400">
                        <a:latin typeface="Helvetica"/>
                        <a:cs typeface="Helvetica"/>
                      </a:endParaRPr>
                    </a:p>
                  </a:txBody>
                  <a:tcPr marL="0" marR="0" marT="571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R="34290" algn="r">
                        <a:lnSpc>
                          <a:spcPts val="2850"/>
                        </a:lnSpc>
                        <a:spcBef>
                          <a:spcPts val="45"/>
                        </a:spcBef>
                      </a:pPr>
                      <a:r>
                        <a:rPr sz="2400" spc="-5" dirty="0">
                          <a:solidFill>
                            <a:srgbClr val="132247"/>
                          </a:solidFill>
                          <a:latin typeface="Helvetica"/>
                          <a:cs typeface="Helvetica"/>
                        </a:rPr>
                        <a:t>200</a:t>
                      </a:r>
                      <a:endParaRPr sz="2400">
                        <a:latin typeface="Helvetica"/>
                        <a:cs typeface="Helvetic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R="85090" algn="r">
                        <a:lnSpc>
                          <a:spcPts val="2850"/>
                        </a:lnSpc>
                        <a:spcBef>
                          <a:spcPts val="45"/>
                        </a:spcBef>
                      </a:pPr>
                      <a:r>
                        <a:rPr sz="2400" dirty="0">
                          <a:solidFill>
                            <a:srgbClr val="132247"/>
                          </a:solidFill>
                          <a:latin typeface="Helvetica"/>
                          <a:cs typeface="Helvetica"/>
                        </a:rPr>
                        <a:t>+</a:t>
                      </a:r>
                      <a:endParaRPr sz="2400">
                        <a:latin typeface="Helvetica"/>
                        <a:cs typeface="Helvetic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ts val="2330"/>
                        </a:lnSpc>
                      </a:pPr>
                      <a:r>
                        <a:rPr lang="es-ES" sz="2400" spc="-5" dirty="0">
                          <a:solidFill>
                            <a:srgbClr val="132247"/>
                          </a:solidFill>
                          <a:latin typeface="Helvetica"/>
                          <a:cs typeface="Helvetica"/>
                        </a:rPr>
                        <a:t>Puntos de cliente</a:t>
                      </a:r>
                      <a:endParaRPr lang="es-ES" sz="2400" dirty="0">
                        <a:latin typeface="Helvetica"/>
                        <a:cs typeface="Helvetic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50"/>
                        </a:lnSpc>
                        <a:spcBef>
                          <a:spcPts val="45"/>
                        </a:spcBef>
                      </a:pPr>
                      <a:r>
                        <a:rPr sz="2400" dirty="0">
                          <a:solidFill>
                            <a:srgbClr val="132247"/>
                          </a:solidFill>
                          <a:latin typeface="Helvetica"/>
                          <a:cs typeface="Helvetica"/>
                        </a:rPr>
                        <a:t>=</a:t>
                      </a:r>
                      <a:endParaRPr sz="2400">
                        <a:latin typeface="Helvetica"/>
                        <a:cs typeface="Helvetica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ts val="2850"/>
                        </a:lnSpc>
                        <a:spcBef>
                          <a:spcPts val="45"/>
                        </a:spcBef>
                      </a:pPr>
                      <a:r>
                        <a:rPr sz="2400" spc="-5" dirty="0">
                          <a:solidFill>
                            <a:srgbClr val="132247"/>
                          </a:solidFill>
                          <a:latin typeface="Helvetica"/>
                          <a:cs typeface="Helvetica"/>
                        </a:rPr>
                        <a:t>20%</a:t>
                      </a:r>
                      <a:endParaRPr sz="2400" dirty="0">
                        <a:latin typeface="Helvetica"/>
                        <a:cs typeface="Helvetica"/>
                      </a:endParaRPr>
                    </a:p>
                  </a:txBody>
                  <a:tcPr marL="0" marR="0" marT="571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object 8"/>
          <p:cNvSpPr/>
          <p:nvPr/>
        </p:nvSpPr>
        <p:spPr>
          <a:xfrm>
            <a:off x="7732776" y="1125880"/>
            <a:ext cx="540397" cy="9022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7772400" y="1574800"/>
            <a:ext cx="48704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2000" b="1" spc="-150" dirty="0">
                <a:solidFill>
                  <a:srgbClr val="FFFFFF"/>
                </a:solidFill>
                <a:latin typeface="Helvetica"/>
                <a:cs typeface="Helvetica"/>
              </a:rPr>
              <a:t>Tú</a:t>
            </a:r>
            <a:endParaRPr sz="2000" dirty="0">
              <a:latin typeface="Helvetica"/>
              <a:cs typeface="Helvetic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845852" y="1603147"/>
            <a:ext cx="718185" cy="236854"/>
          </a:xfrm>
          <a:custGeom>
            <a:avLst/>
            <a:gdLst/>
            <a:ahLst/>
            <a:cxnLst/>
            <a:rect l="l" t="t" r="r" b="b"/>
            <a:pathLst>
              <a:path w="718184" h="236855">
                <a:moveTo>
                  <a:pt x="599795" y="0"/>
                </a:moveTo>
                <a:lnTo>
                  <a:pt x="599795" y="59169"/>
                </a:lnTo>
                <a:lnTo>
                  <a:pt x="0" y="59169"/>
                </a:lnTo>
                <a:lnTo>
                  <a:pt x="0" y="177520"/>
                </a:lnTo>
                <a:lnTo>
                  <a:pt x="599795" y="177520"/>
                </a:lnTo>
                <a:lnTo>
                  <a:pt x="599795" y="236689"/>
                </a:lnTo>
                <a:lnTo>
                  <a:pt x="718134" y="118351"/>
                </a:lnTo>
                <a:lnTo>
                  <a:pt x="599795" y="0"/>
                </a:lnTo>
                <a:close/>
              </a:path>
            </a:pathLst>
          </a:custGeom>
          <a:solidFill>
            <a:srgbClr val="1322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098800" y="6279511"/>
            <a:ext cx="6618605" cy="580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05"/>
              </a:lnSpc>
            </a:pPr>
            <a:r>
              <a:rPr lang="es-ES" sz="1500" i="1" dirty="0">
                <a:solidFill>
                  <a:srgbClr val="878787"/>
                </a:solidFill>
                <a:latin typeface="Helvetica"/>
                <a:cs typeface="Helvetica"/>
              </a:rPr>
              <a:t>Este ejemplo sólo se muestra para fines ilustrativos. No pretende representar resultados típicos. Revisa el Plan de compensación 2020 de ACN para más detalles. </a:t>
            </a:r>
            <a:endParaRPr lang="es-ES" sz="1500" dirty="0">
              <a:latin typeface="Helvetica"/>
              <a:cs typeface="Helvetic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93796" y="67925"/>
            <a:ext cx="7188404" cy="1121461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47090" algn="l"/>
                <a:tab pos="3680460" algn="l"/>
              </a:tabLst>
            </a:pPr>
            <a:r>
              <a:rPr lang="es-ES" sz="2200" b="1" spc="195" dirty="0">
                <a:solidFill>
                  <a:srgbClr val="132247"/>
                </a:solidFill>
                <a:latin typeface="Helvetica"/>
                <a:cs typeface="Helvetica"/>
              </a:rPr>
              <a:t>PLAN DE COMPENSACIÓN DE ACN</a:t>
            </a:r>
            <a:endParaRPr lang="es-ES" sz="2200" dirty="0">
              <a:latin typeface="Helvetica"/>
              <a:cs typeface="Helvetica"/>
            </a:endParaRPr>
          </a:p>
          <a:p>
            <a:pPr marL="12700">
              <a:lnSpc>
                <a:spcPct val="100000"/>
              </a:lnSpc>
              <a:spcBef>
                <a:spcPts val="1255"/>
              </a:spcBef>
            </a:pPr>
            <a:r>
              <a:rPr lang="es-ES" sz="3200" b="1" dirty="0">
                <a:solidFill>
                  <a:srgbClr val="61C7C5"/>
                </a:solidFill>
                <a:latin typeface="Helvetica"/>
                <a:cs typeface="Helvetica"/>
              </a:rPr>
              <a:t>INGRESO RESIDUAL POR NIVELES</a:t>
            </a:r>
            <a:endParaRPr sz="3200" dirty="0">
              <a:latin typeface="Helvetica"/>
              <a:cs typeface="Helvetic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20091" y="626541"/>
            <a:ext cx="11139805" cy="0"/>
          </a:xfrm>
          <a:custGeom>
            <a:avLst/>
            <a:gdLst/>
            <a:ahLst/>
            <a:cxnLst/>
            <a:rect l="l" t="t" r="r" b="b"/>
            <a:pathLst>
              <a:path w="11139805">
                <a:moveTo>
                  <a:pt x="0" y="0"/>
                </a:moveTo>
                <a:lnTo>
                  <a:pt x="11139728" y="0"/>
                </a:lnTo>
              </a:path>
            </a:pathLst>
          </a:custGeom>
          <a:ln w="6350">
            <a:solidFill>
              <a:srgbClr val="8787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898900" y="2095500"/>
            <a:ext cx="6224270" cy="2431435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12700" marR="5080" indent="1447800">
              <a:lnSpc>
                <a:spcPts val="3800"/>
              </a:lnSpc>
              <a:spcBef>
                <a:spcPts val="660"/>
              </a:spcBef>
            </a:pPr>
            <a:r>
              <a:rPr lang="es-ES" sz="3600" b="1" dirty="0">
                <a:solidFill>
                  <a:srgbClr val="132247"/>
                </a:solidFill>
                <a:latin typeface="Helvetica"/>
                <a:cs typeface="Helvetica"/>
              </a:rPr>
              <a:t>Gana </a:t>
            </a:r>
            <a:r>
              <a:rPr sz="3600" b="1" spc="-5" dirty="0">
                <a:solidFill>
                  <a:srgbClr val="132247"/>
                </a:solidFill>
                <a:latin typeface="Helvetica"/>
                <a:cs typeface="Helvetica"/>
              </a:rPr>
              <a:t>4% </a:t>
            </a:r>
            <a:r>
              <a:rPr lang="es-ES" sz="3600" b="1" dirty="0">
                <a:solidFill>
                  <a:srgbClr val="132247"/>
                </a:solidFill>
                <a:latin typeface="Helvetica"/>
                <a:cs typeface="Helvetica"/>
              </a:rPr>
              <a:t>por los clientes que adquieren los IBO en</a:t>
            </a:r>
            <a:endParaRPr sz="3600" dirty="0">
              <a:latin typeface="Helvetica"/>
              <a:cs typeface="Helvetica"/>
            </a:endParaRPr>
          </a:p>
          <a:p>
            <a:pPr marL="17780" algn="ctr">
              <a:lnSpc>
                <a:spcPts val="6940"/>
              </a:lnSpc>
            </a:pPr>
            <a:r>
              <a:rPr sz="6000" b="1" dirty="0">
                <a:solidFill>
                  <a:srgbClr val="3066BE"/>
                </a:solidFill>
                <a:latin typeface="Helvetica"/>
                <a:cs typeface="Helvetica"/>
              </a:rPr>
              <a:t>5</a:t>
            </a:r>
            <a:r>
              <a:rPr sz="6000" b="1" spc="-20" dirty="0">
                <a:solidFill>
                  <a:srgbClr val="3066BE"/>
                </a:solidFill>
                <a:latin typeface="Helvetica"/>
                <a:cs typeface="Helvetica"/>
              </a:rPr>
              <a:t> </a:t>
            </a:r>
            <a:r>
              <a:rPr lang="es-ES" sz="6000" b="1" dirty="0">
                <a:solidFill>
                  <a:srgbClr val="3066BE"/>
                </a:solidFill>
                <a:latin typeface="Helvetica"/>
                <a:cs typeface="Helvetica"/>
              </a:rPr>
              <a:t>NIVELES</a:t>
            </a:r>
            <a:endParaRPr sz="6000" dirty="0">
              <a:latin typeface="Helvetica"/>
              <a:cs typeface="Helvetic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91752" y="2216737"/>
            <a:ext cx="153670" cy="2627630"/>
          </a:xfrm>
          <a:custGeom>
            <a:avLst/>
            <a:gdLst/>
            <a:ahLst/>
            <a:cxnLst/>
            <a:rect l="l" t="t" r="r" b="b"/>
            <a:pathLst>
              <a:path w="153670" h="2627629">
                <a:moveTo>
                  <a:pt x="153365" y="2550896"/>
                </a:moveTo>
                <a:lnTo>
                  <a:pt x="0" y="2550896"/>
                </a:lnTo>
                <a:lnTo>
                  <a:pt x="76682" y="2627579"/>
                </a:lnTo>
                <a:lnTo>
                  <a:pt x="153365" y="2550896"/>
                </a:lnTo>
                <a:close/>
              </a:path>
              <a:path w="153670" h="2627629">
                <a:moveTo>
                  <a:pt x="115036" y="0"/>
                </a:moveTo>
                <a:lnTo>
                  <a:pt x="38354" y="0"/>
                </a:lnTo>
                <a:lnTo>
                  <a:pt x="38354" y="2550896"/>
                </a:lnTo>
                <a:lnTo>
                  <a:pt x="115036" y="2550896"/>
                </a:lnTo>
                <a:lnTo>
                  <a:pt x="115036" y="0"/>
                </a:lnTo>
                <a:close/>
              </a:path>
            </a:pathLst>
          </a:custGeom>
          <a:solidFill>
            <a:srgbClr val="1322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04800" y="1236980"/>
            <a:ext cx="2473325" cy="3744615"/>
          </a:xfrm>
          <a:prstGeom prst="rect">
            <a:avLst/>
          </a:prstGeom>
        </p:spPr>
        <p:txBody>
          <a:bodyPr vert="horz" wrap="square" lIns="0" tIns="2362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60"/>
              </a:spcBef>
              <a:tabLst>
                <a:tab pos="923925" algn="l"/>
              </a:tabLst>
            </a:pPr>
            <a:r>
              <a:rPr lang="es-ES" sz="3200" spc="-295" dirty="0">
                <a:solidFill>
                  <a:srgbClr val="3066BE"/>
                </a:solidFill>
                <a:latin typeface="Helvetica"/>
                <a:cs typeface="Helvetica"/>
              </a:rPr>
              <a:t>TÚ</a:t>
            </a:r>
            <a:r>
              <a:rPr sz="3200" dirty="0">
                <a:solidFill>
                  <a:srgbClr val="3066BE"/>
                </a:solidFill>
                <a:latin typeface="Helvetica"/>
                <a:cs typeface="Helvetica"/>
              </a:rPr>
              <a:t>	</a:t>
            </a: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3%-20%</a:t>
            </a:r>
            <a:endParaRPr sz="3200" dirty="0">
              <a:latin typeface="Helvetica"/>
              <a:cs typeface="Helvetica"/>
            </a:endParaRPr>
          </a:p>
          <a:p>
            <a:pPr marL="901700">
              <a:lnSpc>
                <a:spcPct val="100000"/>
              </a:lnSpc>
              <a:spcBef>
                <a:spcPts val="1760"/>
              </a:spcBef>
              <a:tabLst>
                <a:tab pos="1421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1.	4%</a:t>
            </a:r>
            <a:endParaRPr sz="3200" dirty="0">
              <a:latin typeface="Helvetica"/>
              <a:cs typeface="Helvetica"/>
            </a:endParaRPr>
          </a:p>
          <a:p>
            <a:pPr marL="901700">
              <a:lnSpc>
                <a:spcPct val="100000"/>
              </a:lnSpc>
              <a:spcBef>
                <a:spcPts val="560"/>
              </a:spcBef>
              <a:tabLst>
                <a:tab pos="1421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2.	4%</a:t>
            </a:r>
            <a:endParaRPr sz="3200" dirty="0">
              <a:latin typeface="Helvetica"/>
              <a:cs typeface="Helvetica"/>
            </a:endParaRPr>
          </a:p>
          <a:p>
            <a:pPr marL="901700">
              <a:lnSpc>
                <a:spcPct val="100000"/>
              </a:lnSpc>
              <a:spcBef>
                <a:spcPts val="560"/>
              </a:spcBef>
              <a:tabLst>
                <a:tab pos="1421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3.	4%</a:t>
            </a:r>
            <a:endParaRPr sz="3200" dirty="0">
              <a:latin typeface="Helvetica"/>
              <a:cs typeface="Helvetica"/>
            </a:endParaRPr>
          </a:p>
          <a:p>
            <a:pPr marL="901700">
              <a:lnSpc>
                <a:spcPct val="100000"/>
              </a:lnSpc>
              <a:spcBef>
                <a:spcPts val="560"/>
              </a:spcBef>
              <a:tabLst>
                <a:tab pos="1421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4.	4%</a:t>
            </a:r>
            <a:endParaRPr sz="3200" dirty="0">
              <a:latin typeface="Helvetica"/>
              <a:cs typeface="Helvetica"/>
            </a:endParaRPr>
          </a:p>
          <a:p>
            <a:pPr marL="901700">
              <a:lnSpc>
                <a:spcPct val="100000"/>
              </a:lnSpc>
              <a:spcBef>
                <a:spcPts val="660"/>
              </a:spcBef>
              <a:tabLst>
                <a:tab pos="1421765" algn="l"/>
              </a:tabLst>
            </a:pPr>
            <a:r>
              <a:rPr sz="3200" spc="-5" dirty="0">
                <a:solidFill>
                  <a:srgbClr val="3066BE"/>
                </a:solidFill>
                <a:latin typeface="Helvetica"/>
                <a:cs typeface="Helvetica"/>
              </a:rPr>
              <a:t>5.	4%</a:t>
            </a:r>
            <a:endParaRPr sz="3200" dirty="0">
              <a:latin typeface="Helvetica"/>
              <a:cs typeface="Helvetic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942567" y="1157109"/>
            <a:ext cx="540395" cy="9022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959100" y="1562100"/>
            <a:ext cx="48704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2000" b="1" spc="-150" dirty="0">
                <a:solidFill>
                  <a:srgbClr val="FFFFFF"/>
                </a:solidFill>
                <a:latin typeface="Helvetica"/>
                <a:cs typeface="Helvetica"/>
              </a:rPr>
              <a:t>Tú</a:t>
            </a:r>
            <a:endParaRPr sz="2000" dirty="0">
              <a:latin typeface="Helvetica"/>
              <a:cs typeface="Helvetica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xfrm>
            <a:off x="673100" y="6150959"/>
            <a:ext cx="9730740" cy="5414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75"/>
              </a:lnSpc>
            </a:pPr>
            <a:r>
              <a:rPr lang="es-ES" spc="15" dirty="0"/>
              <a:t>Este ejemplo sólo se muestra para fines ilustrativos. No pretende representar resultados típicos. Menos del</a:t>
            </a:r>
            <a:r>
              <a:rPr spc="15" dirty="0"/>
              <a:t> </a:t>
            </a:r>
            <a:r>
              <a:rPr spc="20" dirty="0"/>
              <a:t>5% </a:t>
            </a:r>
            <a:r>
              <a:rPr lang="es-ES" spc="20" dirty="0"/>
              <a:t>de los IBO calificados alcanzan los requisitos para recibir comisiones a través de su 5to nivel. Mira el Plan de compensación de ACN para más detalles.</a:t>
            </a:r>
            <a:endParaRPr sz="135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</TotalTime>
  <Words>2489</Words>
  <Application>Microsoft Office PowerPoint</Application>
  <PresentationFormat>Widescreen</PresentationFormat>
  <Paragraphs>526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Calibri</vt:lpstr>
      <vt:lpstr>Helvetica</vt:lpstr>
      <vt:lpstr>Helvetica-BoldOblique</vt:lpstr>
      <vt:lpstr>Myriad Pro</vt:lpstr>
      <vt:lpstr>Times New Roman</vt:lpstr>
      <vt:lpstr>Trebuchet MS</vt:lpstr>
      <vt:lpstr>Office Theme</vt:lpstr>
      <vt:lpstr>Plan de compensación</vt:lpstr>
      <vt:lpstr>Plan de compensación de ACN</vt:lpstr>
      <vt:lpstr>Plan de compensación de ACN</vt:lpstr>
      <vt:lpstr>Puntos de cliente</vt:lpstr>
      <vt:lpstr>Puntos de cliente Ejemplo: 1 cliente/ 4 servicios/ 15 puntos de cliente</vt:lpstr>
      <vt:lpstr>INGRESO RESIDUAL PERSONAL</vt:lpstr>
      <vt:lpstr>INGRESO RESIDUAL PERSONAL</vt:lpstr>
      <vt:lpstr>INGRESO RESIDUAL PERSONAL</vt:lpstr>
      <vt:lpstr>PowerPoint Presentation</vt:lpstr>
      <vt:lpstr>INGRESO RESIDUAL POR NIVELES</vt:lpstr>
      <vt:lpstr>INGRESO RESIDUAL POR NIVELES</vt:lpstr>
      <vt:lpstr>INGRESO RESIDUAL POR NIVELES</vt:lpstr>
      <vt:lpstr>INGRESO RESIDUAL POR NIVELES</vt:lpstr>
      <vt:lpstr>INGRESO RESIDUAL POR NIVELES</vt:lpstr>
      <vt:lpstr>INGRESO RESIDUAL POR NIVELES</vt:lpstr>
      <vt:lpstr>¿Qué es un NIVEL? 1er NIVEL</vt:lpstr>
      <vt:lpstr>¿Qué es un NIVEL? 1er NIVEL</vt:lpstr>
      <vt:lpstr>¿Qué es un NIVEL?</vt:lpstr>
      <vt:lpstr>¿Qué es un NIVEL?</vt:lpstr>
      <vt:lpstr>¿Qué es un NIVEL?</vt:lpstr>
      <vt:lpstr>PLAN DE COMPENSACIÓN DE ACN</vt:lpstr>
      <vt:lpstr>INGRESO RESIDUAL POR NIVELES</vt:lpstr>
      <vt:lpstr>INGRESO RESIDUAL POR NIVELES</vt:lpstr>
      <vt:lpstr>INGRESO RESIDUAL POR NIVELES</vt:lpstr>
      <vt:lpstr>INGRESO RESIDUAL POR NIVELES</vt:lpstr>
      <vt:lpstr>INGRESO RESIDUAL POR NIVELES</vt:lpstr>
      <vt:lpstr>INGRESO RESIDUAL POR NIVELES</vt:lpstr>
      <vt:lpstr>INGRESO RESIDUAL POR NIVELES</vt:lpstr>
      <vt:lpstr>INGRESO RESIDUAL POR NIVELES</vt:lpstr>
      <vt:lpstr>INGRESO RESIDUAL POR NIVELES</vt:lpstr>
      <vt:lpstr>INGRESO RESIDUAL POR NIVELES</vt:lpstr>
      <vt:lpstr>PowerPoint Presentation</vt:lpstr>
      <vt:lpstr>INGRESO RESIDUAL POR NIVELES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ACN Compensation Plan_Residual Income_Jan 2020</dc:title>
  <dc:creator>Vanessa Brunette</dc:creator>
  <cp:lastModifiedBy>Vanessa Brunette</cp:lastModifiedBy>
  <cp:revision>74</cp:revision>
  <dcterms:created xsi:type="dcterms:W3CDTF">2020-12-07T15:27:05Z</dcterms:created>
  <dcterms:modified xsi:type="dcterms:W3CDTF">2020-12-11T14:53:57Z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2020-11-11T00:00:00Z</vt:filetime>
  </property>
  <property fmtid="{D5CDD505-2E9C-101B-9397-08002B2CF9AE}" pid="3" name="Creator">
    <vt:lpwstr>Adobe Illustrator 24.1 (Macintosh)</vt:lpwstr>
  </property>
  <property fmtid="{D5CDD505-2E9C-101B-9397-08002B2CF9AE}" pid="4" name="LastSaved">
    <vt:filetime>2020-12-07T00:00:00Z</vt:filetime>
  </property>
</Properties>
</file>