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4D1"/>
    <a:srgbClr val="00597E"/>
    <a:srgbClr val="004090"/>
    <a:srgbClr val="31485B"/>
    <a:srgbClr val="31485C"/>
    <a:srgbClr val="74C043"/>
    <a:srgbClr val="F57B2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EE69D-2D18-4BEC-A897-EBCD71087F38}" type="datetimeFigureOut">
              <a:rPr lang="en-US" smtClean="0"/>
              <a:t>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F3955-52D0-482E-9A4C-A30077C4536E}" type="slidenum">
              <a:rPr lang="en-US" smtClean="0"/>
              <a:t>‹#›</a:t>
            </a:fld>
            <a:endParaRPr lang="en-US"/>
          </a:p>
        </p:txBody>
      </p:sp>
    </p:spTree>
    <p:extLst>
      <p:ext uri="{BB962C8B-B14F-4D97-AF65-F5344CB8AC3E}">
        <p14:creationId xmlns:p14="http://schemas.microsoft.com/office/powerpoint/2010/main" val="41264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198581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Diagonal Corners Rounded 23">
            <a:extLst>
              <a:ext uri="{FF2B5EF4-FFF2-40B4-BE49-F238E27FC236}">
                <a16:creationId xmlns:a16="http://schemas.microsoft.com/office/drawing/2014/main" id="{13B8DB0D-BCDE-4337-8DE9-D201D7AC7096}"/>
              </a:ext>
            </a:extLst>
          </p:cNvPr>
          <p:cNvSpPr/>
          <p:nvPr/>
        </p:nvSpPr>
        <p:spPr>
          <a:xfrm>
            <a:off x="699246" y="3478321"/>
            <a:ext cx="10859079" cy="2601035"/>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11" name="Picture 10">
            <a:extLst>
              <a:ext uri="{FF2B5EF4-FFF2-40B4-BE49-F238E27FC236}">
                <a16:creationId xmlns:a16="http://schemas.microsoft.com/office/drawing/2014/main" id="{4C4BFB40-E6CE-471F-9584-107450743D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1462" y="2156996"/>
            <a:ext cx="764586" cy="695814"/>
          </a:xfrm>
          <a:prstGeom prst="rect">
            <a:avLst/>
          </a:prstGeom>
          <a:ln>
            <a:noFill/>
          </a:ln>
          <a:effectLst>
            <a:outerShdw blurRad="292100" dist="139700" dir="2700000" algn="tl" rotWithShape="0">
              <a:srgbClr val="333333">
                <a:alpha val="65000"/>
              </a:srgbClr>
            </a:outerShdw>
          </a:effectLst>
        </p:spPr>
      </p:pic>
      <p:sp>
        <p:nvSpPr>
          <p:cNvPr id="12" name="TextBox 11">
            <a:extLst>
              <a:ext uri="{FF2B5EF4-FFF2-40B4-BE49-F238E27FC236}">
                <a16:creationId xmlns:a16="http://schemas.microsoft.com/office/drawing/2014/main" id="{E900C2C4-B05F-4247-B49E-43DEA89E81E3}"/>
              </a:ext>
            </a:extLst>
          </p:cNvPr>
          <p:cNvSpPr txBox="1"/>
          <p:nvPr/>
        </p:nvSpPr>
        <p:spPr>
          <a:xfrm>
            <a:off x="9055794" y="95948"/>
            <a:ext cx="2598788" cy="646331"/>
          </a:xfrm>
          <a:prstGeom prst="rect">
            <a:avLst/>
          </a:prstGeom>
          <a:noFill/>
        </p:spPr>
        <p:txBody>
          <a:bodyPr wrap="none" rtlCol="0">
            <a:spAutoFit/>
          </a:bodyPr>
          <a:lstStyle/>
          <a:p>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MICHIGAN</a:t>
            </a:r>
          </a:p>
        </p:txBody>
      </p:sp>
      <p:sp>
        <p:nvSpPr>
          <p:cNvPr id="18" name="TextBox 17">
            <a:extLst>
              <a:ext uri="{FF2B5EF4-FFF2-40B4-BE49-F238E27FC236}">
                <a16:creationId xmlns:a16="http://schemas.microsoft.com/office/drawing/2014/main" id="{18667138-8DE3-4FAA-B066-3950950FD5B7}"/>
              </a:ext>
            </a:extLst>
          </p:cNvPr>
          <p:cNvSpPr txBox="1"/>
          <p:nvPr/>
        </p:nvSpPr>
        <p:spPr>
          <a:xfrm>
            <a:off x="10134614" y="663261"/>
            <a:ext cx="1519968" cy="338554"/>
          </a:xfrm>
          <a:prstGeom prst="rect">
            <a:avLst/>
          </a:prstGeom>
          <a:noFill/>
        </p:spPr>
        <p:txBody>
          <a:bodyPr wrap="none" rtlCol="0">
            <a:spAutoFit/>
          </a:bodyPr>
          <a:lstStyle/>
          <a:p>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a:t>
            </a:r>
          </a:p>
        </p:txBody>
      </p:sp>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542343" y="1032593"/>
            <a:ext cx="11015982"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4252856" y="1353081"/>
            <a:ext cx="7214796"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Michigan in January 2021?</a:t>
            </a:r>
          </a:p>
        </p:txBody>
      </p:sp>
      <p:sp>
        <p:nvSpPr>
          <p:cNvPr id="23" name="Rectangle 22">
            <a:extLst>
              <a:ext uri="{FF2B5EF4-FFF2-40B4-BE49-F238E27FC236}">
                <a16:creationId xmlns:a16="http://schemas.microsoft.com/office/drawing/2014/main" id="{95A79F54-43C2-4F08-81F4-776487319E38}"/>
              </a:ext>
            </a:extLst>
          </p:cNvPr>
          <p:cNvSpPr/>
          <p:nvPr/>
        </p:nvSpPr>
        <p:spPr>
          <a:xfrm>
            <a:off x="4336048" y="1819861"/>
            <a:ext cx="5770478" cy="984885"/>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Utility Rates in January</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a:p>
            <a:br>
              <a:rPr lang="en-US" sz="1200" b="1" dirty="0">
                <a:solidFill>
                  <a:srgbClr val="31485C"/>
                </a:solidFill>
                <a:latin typeface="Lato-Regular"/>
                <a:ea typeface="Lato Heavy" panose="020F0502020204030203" pitchFamily="34" charset="0"/>
                <a:cs typeface="Lato Heavy" panose="020F0502020204030203" pitchFamily="34" charset="0"/>
              </a:rPr>
            </a:br>
            <a:r>
              <a:rPr lang="en-US" sz="1400" b="1" dirty="0">
                <a:solidFill>
                  <a:srgbClr val="31485C"/>
                </a:solidFill>
                <a:latin typeface="Lato-Regular"/>
                <a:ea typeface="Lato Heavy" panose="020F0502020204030203" pitchFamily="34" charset="0"/>
                <a:cs typeface="Lato Heavy" panose="020F0502020204030203" pitchFamily="34" charset="0"/>
              </a:rPr>
              <a:t>Natural Gas Residential Plans:</a:t>
            </a:r>
          </a:p>
          <a:p>
            <a:r>
              <a:rPr lang="en-US" sz="1400" dirty="0">
                <a:solidFill>
                  <a:srgbClr val="223739"/>
                </a:solidFill>
                <a:latin typeface="Lato-Regular"/>
              </a:rPr>
              <a:t>DTE Gas Company - up to </a:t>
            </a:r>
            <a:r>
              <a:rPr lang="en-US" sz="1400" b="1" dirty="0">
                <a:solidFill>
                  <a:srgbClr val="00597E"/>
                </a:solidFill>
                <a:latin typeface="Lato-Semibold"/>
              </a:rPr>
              <a:t>6% LOWER </a:t>
            </a:r>
            <a:r>
              <a:rPr lang="en-US" sz="1400" dirty="0">
                <a:solidFill>
                  <a:srgbClr val="223739"/>
                </a:solidFill>
                <a:latin typeface="Lato-Regular"/>
              </a:rPr>
              <a:t>than the utility!</a:t>
            </a:r>
            <a:endParaRPr lang="en-US" sz="1400" dirty="0">
              <a:latin typeface="Lato-Regular"/>
            </a:endParaRPr>
          </a:p>
        </p:txBody>
      </p:sp>
      <p:sp>
        <p:nvSpPr>
          <p:cNvPr id="28" name="Rectangle 27">
            <a:extLst>
              <a:ext uri="{FF2B5EF4-FFF2-40B4-BE49-F238E27FC236}">
                <a16:creationId xmlns:a16="http://schemas.microsoft.com/office/drawing/2014/main" id="{FB6C9F61-9FC4-4EDF-AAD2-EC9958D1B6AB}"/>
              </a:ext>
            </a:extLst>
          </p:cNvPr>
          <p:cNvSpPr/>
          <p:nvPr/>
        </p:nvSpPr>
        <p:spPr>
          <a:xfrm>
            <a:off x="1727015" y="3872354"/>
            <a:ext cx="1133644" cy="338554"/>
          </a:xfrm>
          <a:prstGeom prst="rect">
            <a:avLst/>
          </a:prstGeom>
        </p:spPr>
        <p:txBody>
          <a:bodyPr wrap="none">
            <a:spAutoFit/>
          </a:bodyPr>
          <a:lstStyle/>
          <a:p>
            <a:r>
              <a:rPr lang="en-US" sz="1600" b="1" u="sng" dirty="0">
                <a:solidFill>
                  <a:srgbClr val="00597E"/>
                </a:solidFill>
                <a:latin typeface="Lato-Semibold"/>
              </a:rPr>
              <a:t>Fixed Plan</a:t>
            </a:r>
            <a:endParaRPr lang="en-US" sz="1600" b="1" u="sng" dirty="0">
              <a:solidFill>
                <a:srgbClr val="00597E"/>
              </a:solidFill>
            </a:endParaRPr>
          </a:p>
        </p:txBody>
      </p:sp>
      <p:sp>
        <p:nvSpPr>
          <p:cNvPr id="34" name="Rectangle 33">
            <a:extLst>
              <a:ext uri="{FF2B5EF4-FFF2-40B4-BE49-F238E27FC236}">
                <a16:creationId xmlns:a16="http://schemas.microsoft.com/office/drawing/2014/main" id="{F9CB28D6-E805-4CF0-9A23-95749E36ABC1}"/>
              </a:ext>
            </a:extLst>
          </p:cNvPr>
          <p:cNvSpPr/>
          <p:nvPr/>
        </p:nvSpPr>
        <p:spPr>
          <a:xfrm>
            <a:off x="4336048" y="4480992"/>
            <a:ext cx="6944910" cy="130805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600" dirty="0">
                <a:solidFill>
                  <a:schemeClr val="bg2">
                    <a:lumMod val="25000"/>
                  </a:schemeClr>
                </a:solidFill>
                <a:latin typeface="Lato-Regular"/>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600" dirty="0">
                <a:solidFill>
                  <a:schemeClr val="bg2">
                    <a:lumMod val="25000"/>
                  </a:schemeClr>
                </a:solidFill>
                <a:latin typeface="Lato-Regular"/>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600" dirty="0">
                <a:solidFill>
                  <a:schemeClr val="bg2">
                    <a:lumMod val="25000"/>
                  </a:schemeClr>
                </a:solidFill>
                <a:latin typeface="Lato-Regular"/>
              </a:rPr>
              <a:t>Protection from uncertainty during peak weather conditions</a:t>
            </a:r>
            <a:endParaRPr lang="en-US" sz="1600" dirty="0">
              <a:solidFill>
                <a:schemeClr val="bg2">
                  <a:lumMod val="25000"/>
                </a:schemeClr>
              </a:solidFill>
              <a:latin typeface="Lato-Regular"/>
            </a:endParaRPr>
          </a:p>
          <a:p>
            <a:pPr marL="285750" indent="-285750">
              <a:spcBef>
                <a:spcPts val="600"/>
              </a:spcBef>
              <a:buClr>
                <a:schemeClr val="tx1">
                  <a:lumMod val="65000"/>
                  <a:lumOff val="35000"/>
                </a:schemeClr>
              </a:buClr>
              <a:buFont typeface="Arial" panose="020B0604020202020204" pitchFamily="34" charset="0"/>
              <a:buChar char="•"/>
            </a:pPr>
            <a:r>
              <a:rPr lang="en-US" sz="1600" dirty="0">
                <a:solidFill>
                  <a:schemeClr val="bg2">
                    <a:lumMod val="25000"/>
                  </a:schemeClr>
                </a:solidFill>
                <a:latin typeface="Lato-Regular"/>
              </a:rPr>
              <a:t>Great for budget-conscious customers</a:t>
            </a:r>
            <a:endParaRPr lang="en-US" sz="1600" dirty="0">
              <a:solidFill>
                <a:schemeClr val="bg2">
                  <a:lumMod val="25000"/>
                </a:schemeClr>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336048" y="3871780"/>
            <a:ext cx="3762568" cy="338554"/>
          </a:xfrm>
          <a:prstGeom prst="rect">
            <a:avLst/>
          </a:prstGeom>
        </p:spPr>
        <p:txBody>
          <a:bodyPr wrap="none">
            <a:spAutoFit/>
          </a:bodyPr>
          <a:lstStyle/>
          <a:p>
            <a:r>
              <a:rPr lang="en-US" sz="1600" b="1" u="sng" dirty="0">
                <a:solidFill>
                  <a:srgbClr val="00597E"/>
                </a:solidFill>
                <a:latin typeface="Lato-Semibold"/>
              </a:rPr>
              <a:t>Lock in Your Rate for up to 6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727015" y="4572679"/>
            <a:ext cx="2439394" cy="338554"/>
          </a:xfrm>
          <a:prstGeom prst="rect">
            <a:avLst/>
          </a:prstGeom>
        </p:spPr>
        <p:txBody>
          <a:bodyPr wrap="square">
            <a:spAutoFit/>
          </a:bodyPr>
          <a:lstStyle/>
          <a:p>
            <a:r>
              <a:rPr lang="en-US" sz="1600" dirty="0" err="1">
                <a:solidFill>
                  <a:srgbClr val="00597E"/>
                </a:solidFill>
                <a:latin typeface="Lato-Semibold"/>
              </a:rPr>
              <a:t>SureLock</a:t>
            </a:r>
            <a:r>
              <a:rPr lang="en-US" sz="1600" dirty="0">
                <a:solidFill>
                  <a:srgbClr val="00597E"/>
                </a:solidFill>
                <a:latin typeface="Lato-Semibold"/>
              </a:rPr>
              <a:t> 6</a:t>
            </a:r>
          </a:p>
        </p:txBody>
      </p:sp>
      <p:sp>
        <p:nvSpPr>
          <p:cNvPr id="39" name="Rectangle 38">
            <a:extLst>
              <a:ext uri="{FF2B5EF4-FFF2-40B4-BE49-F238E27FC236}">
                <a16:creationId xmlns:a16="http://schemas.microsoft.com/office/drawing/2014/main" id="{73E34F9B-608E-43FC-B1EB-BA0738D3BA7E}"/>
              </a:ext>
            </a:extLst>
          </p:cNvPr>
          <p:cNvSpPr/>
          <p:nvPr/>
        </p:nvSpPr>
        <p:spPr>
          <a:xfrm>
            <a:off x="586693" y="6184842"/>
            <a:ext cx="10863905" cy="430887"/>
          </a:xfrm>
          <a:prstGeom prst="rect">
            <a:avLst/>
          </a:prstGeom>
        </p:spPr>
        <p:txBody>
          <a:bodyPr wrap="square">
            <a:spAutoFit/>
          </a:bodyPr>
          <a:lstStyle/>
          <a:p>
            <a:pPr marL="119063" indent="-119063"/>
            <a:r>
              <a:rPr lang="en-US" sz="1100" b="0" i="1" u="none" strike="noStrike" baseline="30000" dirty="0">
                <a:solidFill>
                  <a:schemeClr val="bg2">
                    <a:lumMod val="50000"/>
                  </a:schemeClr>
                </a:solidFill>
                <a:latin typeface="Lato-Regular"/>
              </a:rPr>
              <a:t>1  </a:t>
            </a:r>
            <a:r>
              <a:rPr lang="en-US" sz="1100" i="1" dirty="0">
                <a:solidFill>
                  <a:schemeClr val="bg2">
                    <a:lumMod val="50000"/>
                  </a:schemeClr>
                </a:solidFill>
                <a:latin typeface="Lato-Regular"/>
              </a:rPr>
              <a:t>Never guarantee savings. Utility rates may change during this promotion to be lower than XOOM </a:t>
            </a:r>
            <a:r>
              <a:rPr lang="en-US" sz="1100" i="1">
                <a:solidFill>
                  <a:schemeClr val="bg2">
                    <a:lumMod val="50000"/>
                  </a:schemeClr>
                </a:solidFill>
                <a:latin typeface="Lato-Regular"/>
              </a:rPr>
              <a:t>Energy’s rates. </a:t>
            </a:r>
            <a:br>
              <a:rPr lang="en-US" sz="1100" i="1" dirty="0">
                <a:solidFill>
                  <a:schemeClr val="bg2">
                    <a:lumMod val="50000"/>
                  </a:schemeClr>
                </a:solidFill>
                <a:latin typeface="Lato-Regular"/>
              </a:rPr>
            </a:br>
            <a:r>
              <a:rPr lang="en-US" sz="1100" i="1" dirty="0">
                <a:solidFill>
                  <a:schemeClr val="bg2">
                    <a:lumMod val="50000"/>
                  </a:schemeClr>
                </a:solidFill>
                <a:latin typeface="Lato-Regular"/>
              </a:rPr>
              <a:t>Customers are also subject to a cancellation fee for XOOM Energy’s fixed plans.</a:t>
            </a:r>
            <a:endParaRPr lang="en-US" sz="1100" i="1" dirty="0">
              <a:solidFill>
                <a:schemeClr val="bg2">
                  <a:lumMod val="50000"/>
                </a:schemeClr>
              </a:solidFill>
            </a:endParaRP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grpSp>
        <p:nvGrpSpPr>
          <p:cNvPr id="26" name="Group 25">
            <a:extLst>
              <a:ext uri="{FF2B5EF4-FFF2-40B4-BE49-F238E27FC236}">
                <a16:creationId xmlns:a16="http://schemas.microsoft.com/office/drawing/2014/main" id="{E989AD0C-31BB-4A5A-A9A5-0E502E36E2EF}"/>
              </a:ext>
            </a:extLst>
          </p:cNvPr>
          <p:cNvGrpSpPr/>
          <p:nvPr/>
        </p:nvGrpSpPr>
        <p:grpSpPr>
          <a:xfrm>
            <a:off x="959081" y="3797245"/>
            <a:ext cx="736332" cy="1420013"/>
            <a:chOff x="809097" y="3642983"/>
            <a:chExt cx="736332" cy="1420013"/>
          </a:xfrm>
        </p:grpSpPr>
        <p:pic>
          <p:nvPicPr>
            <p:cNvPr id="27" name="Picture 26">
              <a:extLst>
                <a:ext uri="{FF2B5EF4-FFF2-40B4-BE49-F238E27FC236}">
                  <a16:creationId xmlns:a16="http://schemas.microsoft.com/office/drawing/2014/main" id="{23AF2450-3BE6-4589-A8BB-7A1BF6DA45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097" y="3642983"/>
              <a:ext cx="736332" cy="670101"/>
            </a:xfrm>
            <a:prstGeom prst="rect">
              <a:avLst/>
            </a:prstGeom>
            <a:ln>
              <a:noFill/>
            </a:ln>
            <a:effectLst>
              <a:outerShdw blurRad="190500" algn="tl" rotWithShape="0">
                <a:srgbClr val="000000">
                  <a:alpha val="70000"/>
                </a:srgbClr>
              </a:outerShdw>
            </a:effectLst>
          </p:spPr>
        </p:pic>
        <p:pic>
          <p:nvPicPr>
            <p:cNvPr id="32" name="Picture 31">
              <a:extLst>
                <a:ext uri="{FF2B5EF4-FFF2-40B4-BE49-F238E27FC236}">
                  <a16:creationId xmlns:a16="http://schemas.microsoft.com/office/drawing/2014/main" id="{1E8745DF-8C17-4D80-ABA0-C930057546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7419" y="4429889"/>
              <a:ext cx="659688" cy="633107"/>
            </a:xfrm>
            <a:prstGeom prst="rect">
              <a:avLst/>
            </a:prstGeom>
            <a:ln>
              <a:noFill/>
            </a:ln>
            <a:effectLst>
              <a:outerShdw blurRad="190500" algn="tl" rotWithShape="0">
                <a:srgbClr val="000000">
                  <a:alpha val="70000"/>
                </a:srgbClr>
              </a:outerShdw>
            </a:effectLst>
          </p:spPr>
        </p:pic>
      </p:grpSp>
      <p:sp>
        <p:nvSpPr>
          <p:cNvPr id="29" name="Rectangle: Diagonal Corners Rounded 28">
            <a:extLst>
              <a:ext uri="{FF2B5EF4-FFF2-40B4-BE49-F238E27FC236}">
                <a16:creationId xmlns:a16="http://schemas.microsoft.com/office/drawing/2014/main" id="{FA45A7AB-FF64-418F-8682-A05805E6B133}"/>
              </a:ext>
            </a:extLst>
          </p:cNvPr>
          <p:cNvSpPr/>
          <p:nvPr/>
        </p:nvSpPr>
        <p:spPr>
          <a:xfrm>
            <a:off x="2428344" y="3177773"/>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January!</a:t>
            </a: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611" y="1279389"/>
            <a:ext cx="744542" cy="697663"/>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ED5B037E-8B4F-4689-A8CE-39A7429D4A8A}"/>
              </a:ext>
            </a:extLst>
          </p:cNvPr>
          <p:cNvPicPr>
            <a:picLocks noChangeAspect="1"/>
          </p:cNvPicPr>
          <p:nvPr/>
        </p:nvPicPr>
        <p:blipFill rotWithShape="1">
          <a:blip r:embed="rId7">
            <a:extLst>
              <a:ext uri="{28A0092B-C50C-407E-A947-70E740481C1C}">
                <a14:useLocalDpi xmlns:a14="http://schemas.microsoft.com/office/drawing/2010/main" val="0"/>
              </a:ext>
            </a:extLst>
          </a:blip>
          <a:srcRect t="7165"/>
          <a:stretch/>
        </p:blipFill>
        <p:spPr>
          <a:xfrm>
            <a:off x="1516328" y="1134958"/>
            <a:ext cx="1865111" cy="1825057"/>
          </a:xfrm>
          <a:prstGeom prst="rect">
            <a:avLst/>
          </a:prstGeom>
          <a:ln>
            <a:noFill/>
          </a:ln>
          <a:effectLst>
            <a:outerShdw blurRad="292100" dist="139700" dir="2700000" algn="tl" rotWithShape="0">
              <a:schemeClr val="bg1">
                <a:lumMod val="50000"/>
                <a:alpha val="65000"/>
              </a:schemeClr>
            </a:outerShdw>
          </a:effectLst>
        </p:spPr>
      </p:pic>
      <p:sp>
        <p:nvSpPr>
          <p:cNvPr id="25" name="Rectangle: Rounded Corners 24">
            <a:extLst>
              <a:ext uri="{FF2B5EF4-FFF2-40B4-BE49-F238E27FC236}">
                <a16:creationId xmlns:a16="http://schemas.microsoft.com/office/drawing/2014/main" id="{B189DFD1-65EE-4F57-ACB1-C04F20B9D9A4}"/>
              </a:ext>
            </a:extLst>
          </p:cNvPr>
          <p:cNvSpPr/>
          <p:nvPr/>
        </p:nvSpPr>
        <p:spPr>
          <a:xfrm>
            <a:off x="1017030" y="5438252"/>
            <a:ext cx="2863706" cy="360306"/>
          </a:xfrm>
          <a:prstGeom prst="roundRect">
            <a:avLst>
              <a:gd name="adj" fmla="val 7863"/>
            </a:avLst>
          </a:prstGeom>
          <a:solidFill>
            <a:srgbClr val="74C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Lato Heavy" panose="020F0502020204030203" pitchFamily="34" charset="0"/>
                <a:ea typeface="Lato Heavy" panose="020F0502020204030203" pitchFamily="34" charset="0"/>
                <a:cs typeface="Lato Heavy" panose="020F0502020204030203" pitchFamily="34" charset="0"/>
              </a:rPr>
              <a:t>Piece of Mind</a:t>
            </a:r>
          </a:p>
        </p:txBody>
      </p:sp>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Diagonal Corners Rounded 16">
            <a:extLst>
              <a:ext uri="{FF2B5EF4-FFF2-40B4-BE49-F238E27FC236}">
                <a16:creationId xmlns:a16="http://schemas.microsoft.com/office/drawing/2014/main" id="{A06B5893-2309-4F6B-B5E9-FBB3D78AC08E}"/>
              </a:ext>
            </a:extLst>
          </p:cNvPr>
          <p:cNvSpPr/>
          <p:nvPr/>
        </p:nvSpPr>
        <p:spPr>
          <a:xfrm>
            <a:off x="6096000" y="1789018"/>
            <a:ext cx="5573272"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Diagonal Corners Rounded 15">
            <a:extLst>
              <a:ext uri="{FF2B5EF4-FFF2-40B4-BE49-F238E27FC236}">
                <a16:creationId xmlns:a16="http://schemas.microsoft.com/office/drawing/2014/main" id="{E2A68973-404B-4F90-BA1B-2DAD744546CB}"/>
              </a:ext>
            </a:extLst>
          </p:cNvPr>
          <p:cNvSpPr/>
          <p:nvPr/>
        </p:nvSpPr>
        <p:spPr>
          <a:xfrm>
            <a:off x="559398" y="1819823"/>
            <a:ext cx="5350868"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8A811F-294C-49B6-961A-013B59321E99}"/>
              </a:ext>
            </a:extLst>
          </p:cNvPr>
          <p:cNvSpPr/>
          <p:nvPr/>
        </p:nvSpPr>
        <p:spPr>
          <a:xfrm>
            <a:off x="6205600"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tx1">
                    <a:lumMod val="65000"/>
                    <a:lumOff val="35000"/>
                  </a:schemeClr>
                </a:solidFill>
                <a:latin typeface="Lato-Regular"/>
              </a:rPr>
              <a:t>Receive a </a:t>
            </a:r>
            <a:r>
              <a:rPr lang="en-US" sz="1600" b="1" dirty="0">
                <a:solidFill>
                  <a:srgbClr val="2794D1"/>
                </a:solidFill>
                <a:latin typeface="Lato-Regular"/>
              </a:rPr>
              <a:t>BONUS</a:t>
            </a:r>
            <a:r>
              <a:rPr lang="en-US" sz="1600" dirty="0">
                <a:solidFill>
                  <a:schemeClr val="tx1">
                    <a:lumMod val="65000"/>
                    <a:lumOff val="35000"/>
                  </a:schemeClr>
                </a:solidFill>
                <a:latin typeface="Lato-Regular"/>
              </a:rPr>
              <a:t> equal to the average commodity only charges of your customers’ bills!* </a:t>
            </a:r>
            <a:endParaRPr lang="en-US" sz="1600" dirty="0">
              <a:solidFill>
                <a:schemeClr val="tx1">
                  <a:lumMod val="65000"/>
                  <a:lumOff val="35000"/>
                </a:schemeClr>
              </a:solidFill>
            </a:endParaRPr>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26" name="Rectangle 25">
            <a:extLst>
              <a:ext uri="{FF2B5EF4-FFF2-40B4-BE49-F238E27FC236}">
                <a16:creationId xmlns:a16="http://schemas.microsoft.com/office/drawing/2014/main" id="{8D472974-B4A1-4ABB-887C-1D86725AB63E}"/>
              </a:ext>
            </a:extLst>
          </p:cNvPr>
          <p:cNvSpPr/>
          <p:nvPr/>
        </p:nvSpPr>
        <p:spPr>
          <a:xfrm>
            <a:off x="650784" y="2652612"/>
            <a:ext cx="5028548"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tx1">
                    <a:lumMod val="65000"/>
                    <a:lumOff val="3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6" name="Picture 5">
            <a:extLst>
              <a:ext uri="{FF2B5EF4-FFF2-40B4-BE49-F238E27FC236}">
                <a16:creationId xmlns:a16="http://schemas.microsoft.com/office/drawing/2014/main" id="{244837C6-D0E8-40CF-B0E2-8DBF832965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pic>
        <p:nvPicPr>
          <p:cNvPr id="9" name="Picture 8">
            <a:extLst>
              <a:ext uri="{FF2B5EF4-FFF2-40B4-BE49-F238E27FC236}">
                <a16:creationId xmlns:a16="http://schemas.microsoft.com/office/drawing/2014/main" id="{2D7CDFBF-272D-466B-B8BE-138744BB116F}"/>
              </a:ext>
            </a:extLst>
          </p:cNvPr>
          <p:cNvPicPr>
            <a:picLocks noChangeAspect="1"/>
          </p:cNvPicPr>
          <p:nvPr/>
        </p:nvPicPr>
        <p:blipFill rotWithShape="1">
          <a:blip r:embed="rId7">
            <a:extLst>
              <a:ext uri="{28A0092B-C50C-407E-A947-70E740481C1C}">
                <a14:useLocalDpi xmlns:a14="http://schemas.microsoft.com/office/drawing/2010/main" val="0"/>
              </a:ext>
            </a:extLst>
          </a:blip>
          <a:srcRect b="75654"/>
          <a:stretch/>
        </p:blipFill>
        <p:spPr>
          <a:xfrm>
            <a:off x="7312160" y="1846954"/>
            <a:ext cx="3140952" cy="442434"/>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8" name="Rectangle 37">
            <a:extLst>
              <a:ext uri="{FF2B5EF4-FFF2-40B4-BE49-F238E27FC236}">
                <a16:creationId xmlns:a16="http://schemas.microsoft.com/office/drawing/2014/main" id="{A4939FA5-A424-4D8D-A1BD-2B74E896729D}"/>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 name="TextBox 1">
            <a:extLst>
              <a:ext uri="{FF2B5EF4-FFF2-40B4-BE49-F238E27FC236}">
                <a16:creationId xmlns:a16="http://schemas.microsoft.com/office/drawing/2014/main" id="{58089338-1860-46D4-A546-7A7C65C64D69}"/>
              </a:ext>
            </a:extLst>
          </p:cNvPr>
          <p:cNvSpPr txBox="1"/>
          <p:nvPr/>
        </p:nvSpPr>
        <p:spPr>
          <a:xfrm>
            <a:off x="621067" y="1818918"/>
            <a:ext cx="5156278" cy="892552"/>
          </a:xfrm>
          <a:prstGeom prst="rect">
            <a:avLst/>
          </a:prstGeom>
          <a:noFill/>
        </p:spPr>
        <p:txBody>
          <a:bodyPr wrap="square" rtlCol="0">
            <a:spAutoFit/>
          </a:bodyPr>
          <a:lstStyle/>
          <a:p>
            <a:pPr algn="ctr"/>
            <a:r>
              <a:rPr lang="en-US" sz="2800"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800"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800"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19" name="TextBox 18">
            <a:extLst>
              <a:ext uri="{FF2B5EF4-FFF2-40B4-BE49-F238E27FC236}">
                <a16:creationId xmlns:a16="http://schemas.microsoft.com/office/drawing/2014/main" id="{AEE535C1-593E-499D-99BC-661EA3F90B0D}"/>
              </a:ext>
            </a:extLst>
          </p:cNvPr>
          <p:cNvSpPr txBox="1"/>
          <p:nvPr/>
        </p:nvSpPr>
        <p:spPr>
          <a:xfrm>
            <a:off x="7306724" y="2215637"/>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 name="Picture 2">
            <a:extLst>
              <a:ext uri="{FF2B5EF4-FFF2-40B4-BE49-F238E27FC236}">
                <a16:creationId xmlns:a16="http://schemas.microsoft.com/office/drawing/2014/main" id="{E470A8FB-F9EE-42BD-B32A-C860A4708DE3}"/>
              </a:ext>
            </a:extLst>
          </p:cNvPr>
          <p:cNvPicPr>
            <a:picLocks noChangeAspect="1"/>
          </p:cNvPicPr>
          <p:nvPr/>
        </p:nvPicPr>
        <p:blipFill>
          <a:blip r:embed="rId8">
            <a:clrChange>
              <a:clrFrom>
                <a:srgbClr val="EEEEEE"/>
              </a:clrFrom>
              <a:clrTo>
                <a:srgbClr val="EEEEEE">
                  <a:alpha val="0"/>
                </a:srgbClr>
              </a:clrTo>
            </a:clrChange>
          </a:blip>
          <a:stretch>
            <a:fillRect/>
          </a:stretch>
        </p:blipFill>
        <p:spPr>
          <a:xfrm>
            <a:off x="1684603" y="3288412"/>
            <a:ext cx="3127170" cy="1525973"/>
          </a:xfrm>
          <a:prstGeom prst="rect">
            <a:avLst/>
          </a:prstGeom>
        </p:spPr>
      </p:pic>
      <p:sp>
        <p:nvSpPr>
          <p:cNvPr id="21" name="TextBox 20">
            <a:extLst>
              <a:ext uri="{FF2B5EF4-FFF2-40B4-BE49-F238E27FC236}">
                <a16:creationId xmlns:a16="http://schemas.microsoft.com/office/drawing/2014/main" id="{51CB6D97-63AD-4AB4-84EB-A22C5B4B097A}"/>
              </a:ext>
            </a:extLst>
          </p:cNvPr>
          <p:cNvSpPr txBox="1"/>
          <p:nvPr/>
        </p:nvSpPr>
        <p:spPr>
          <a:xfrm>
            <a:off x="9100745" y="106213"/>
            <a:ext cx="2598788" cy="646331"/>
          </a:xfrm>
          <a:prstGeom prst="rect">
            <a:avLst/>
          </a:prstGeom>
          <a:noFill/>
        </p:spPr>
        <p:txBody>
          <a:bodyPr wrap="none" rtlCol="0">
            <a:spAutoFit/>
          </a:bodyPr>
          <a:lstStyle/>
          <a:p>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MICHIGAN</a:t>
            </a:r>
          </a:p>
        </p:txBody>
      </p:sp>
      <p:sp>
        <p:nvSpPr>
          <p:cNvPr id="22" name="TextBox 21">
            <a:extLst>
              <a:ext uri="{FF2B5EF4-FFF2-40B4-BE49-F238E27FC236}">
                <a16:creationId xmlns:a16="http://schemas.microsoft.com/office/drawing/2014/main" id="{39EF543F-2D53-4D93-8986-001D71C3A846}"/>
              </a:ext>
            </a:extLst>
          </p:cNvPr>
          <p:cNvSpPr txBox="1"/>
          <p:nvPr/>
        </p:nvSpPr>
        <p:spPr>
          <a:xfrm>
            <a:off x="10179565" y="663261"/>
            <a:ext cx="1519968" cy="338554"/>
          </a:xfrm>
          <a:prstGeom prst="rect">
            <a:avLst/>
          </a:prstGeom>
          <a:noFill/>
        </p:spPr>
        <p:txBody>
          <a:bodyPr wrap="none" rtlCol="0">
            <a:spAutoFit/>
          </a:bodyPr>
          <a:lstStyle/>
          <a:p>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a:t>
            </a:r>
          </a:p>
        </p:txBody>
      </p:sp>
      <p:grpSp>
        <p:nvGrpSpPr>
          <p:cNvPr id="24" name="Group 23">
            <a:extLst>
              <a:ext uri="{FF2B5EF4-FFF2-40B4-BE49-F238E27FC236}">
                <a16:creationId xmlns:a16="http://schemas.microsoft.com/office/drawing/2014/main" id="{A5C1EDF6-3188-4F49-B14F-F7607F4E5F61}"/>
              </a:ext>
            </a:extLst>
          </p:cNvPr>
          <p:cNvGrpSpPr/>
          <p:nvPr/>
        </p:nvGrpSpPr>
        <p:grpSpPr>
          <a:xfrm>
            <a:off x="6417277" y="3237387"/>
            <a:ext cx="4948095" cy="1526588"/>
            <a:chOff x="6394579" y="3228899"/>
            <a:chExt cx="4948095" cy="1526588"/>
          </a:xfrm>
        </p:grpSpPr>
        <p:sp>
          <p:nvSpPr>
            <p:cNvPr id="25" name="Rectangle: Diagonal Corners Rounded 24">
              <a:extLst>
                <a:ext uri="{FF2B5EF4-FFF2-40B4-BE49-F238E27FC236}">
                  <a16:creationId xmlns:a16="http://schemas.microsoft.com/office/drawing/2014/main" id="{167CEDBA-4222-4B65-8202-1F4474248082}"/>
                </a:ext>
              </a:extLst>
            </p:cNvPr>
            <p:cNvSpPr/>
            <p:nvPr/>
          </p:nvSpPr>
          <p:spPr>
            <a:xfrm>
              <a:off x="6394579" y="3228899"/>
              <a:ext cx="4930661" cy="1523561"/>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919F2C0-D6F4-44CA-895D-59A4744FCC83}"/>
                </a:ext>
              </a:extLst>
            </p:cNvPr>
            <p:cNvSpPr txBox="1"/>
            <p:nvPr/>
          </p:nvSpPr>
          <p:spPr>
            <a:xfrm>
              <a:off x="7908398" y="3247382"/>
              <a:ext cx="3434276" cy="1508105"/>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6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6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6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pic>
        <p:nvPicPr>
          <p:cNvPr id="20" name="Picture 19">
            <a:extLst>
              <a:ext uri="{FF2B5EF4-FFF2-40B4-BE49-F238E27FC236}">
                <a16:creationId xmlns:a16="http://schemas.microsoft.com/office/drawing/2014/main" id="{89E4F6FB-C958-458D-91F1-6D742EF330A7}"/>
              </a:ext>
            </a:extLst>
          </p:cNvPr>
          <p:cNvPicPr>
            <a:picLocks noChangeAspect="1"/>
          </p:cNvPicPr>
          <p:nvPr/>
        </p:nvPicPr>
        <p:blipFill rotWithShape="1">
          <a:blip r:embed="rId9">
            <a:clrChange>
              <a:clrFrom>
                <a:srgbClr val="2794D1"/>
              </a:clrFrom>
              <a:clrTo>
                <a:srgbClr val="2794D1">
                  <a:alpha val="0"/>
                </a:srgbClr>
              </a:clrTo>
            </a:clrChange>
            <a:extLst>
              <a:ext uri="{28A0092B-C50C-407E-A947-70E740481C1C}">
                <a14:useLocalDpi xmlns:a14="http://schemas.microsoft.com/office/drawing/2010/main" val="0"/>
              </a:ext>
            </a:extLst>
          </a:blip>
          <a:srcRect l="4788" r="66430" b="19410"/>
          <a:stretch/>
        </p:blipFill>
        <p:spPr>
          <a:xfrm>
            <a:off x="6568211" y="3369950"/>
            <a:ext cx="1505324" cy="1362896"/>
          </a:xfrm>
          <a:prstGeom prst="ellipse">
            <a:avLst/>
          </a:prstGeom>
        </p:spPr>
      </p:pic>
      <p:pic>
        <p:nvPicPr>
          <p:cNvPr id="8" name="Picture 7">
            <a:extLst>
              <a:ext uri="{FF2B5EF4-FFF2-40B4-BE49-F238E27FC236}">
                <a16:creationId xmlns:a16="http://schemas.microsoft.com/office/drawing/2014/main" id="{EE144B56-9734-4DCA-8F23-59E6561B8AD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31547" y="3648424"/>
            <a:ext cx="930664" cy="528525"/>
          </a:xfrm>
          <a:prstGeom prst="rect">
            <a:avLst/>
          </a:prstGeom>
        </p:spPr>
      </p:pic>
    </p:spTree>
    <p:extLst>
      <p:ext uri="{BB962C8B-B14F-4D97-AF65-F5344CB8AC3E}">
        <p14:creationId xmlns:p14="http://schemas.microsoft.com/office/powerpoint/2010/main" val="293224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5876</TotalTime>
  <Words>235</Words>
  <Application>Microsoft Office PowerPoint</Application>
  <PresentationFormat>Widescreen</PresentationFormat>
  <Paragraphs>32</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Lyndsie Wise</cp:lastModifiedBy>
  <cp:revision>35</cp:revision>
  <dcterms:created xsi:type="dcterms:W3CDTF">2020-12-23T22:32:16Z</dcterms:created>
  <dcterms:modified xsi:type="dcterms:W3CDTF">2021-01-08T22:30:01Z</dcterms:modified>
</cp:coreProperties>
</file>