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8CA40"/>
    <a:srgbClr val="00597E"/>
    <a:srgbClr val="31485B"/>
    <a:srgbClr val="31485C"/>
    <a:srgbClr val="2794D1"/>
    <a:srgbClr val="004090"/>
    <a:srgbClr val="74C043"/>
    <a:srgbClr val="F57B20"/>
    <a:srgbClr val="0040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8" autoAdjust="0"/>
    <p:restoredTop sz="94660"/>
  </p:normalViewPr>
  <p:slideViewPr>
    <p:cSldViewPr snapToGrid="0">
      <p:cViewPr varScale="1">
        <p:scale>
          <a:sx n="67" d="100"/>
          <a:sy n="67" d="100"/>
        </p:scale>
        <p:origin x="64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EDB515-56FC-486A-90DD-E457EBC61657}" type="datetimeFigureOut">
              <a:rPr lang="en-US" smtClean="0"/>
              <a:t>1/11/2021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B25E1F-2AC0-430C-A97A-560796F39CB4}" type="slidenum">
              <a:rPr lang="en-US" smtClean="0"/>
              <a:t>‹#›</a:t>
            </a:fld>
            <a:endParaRPr lang="en-US"/>
          </a:p>
        </p:txBody>
      </p:sp>
    </p:spTree>
    <p:extLst>
      <p:ext uri="{BB962C8B-B14F-4D97-AF65-F5344CB8AC3E}">
        <p14:creationId xmlns:p14="http://schemas.microsoft.com/office/powerpoint/2010/main" val="1814212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x-none" dirty="0" err="1">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XOOm</a:t>
            </a:r>
            <a:r>
              <a:rPr lang="en-US" altLang="x-none" dirty="0">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 </a:t>
            </a:r>
            <a:r>
              <a:rPr lang="en-US" altLang="x-none" dirty="0" err="1">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Xtras</a:t>
            </a:r>
            <a:r>
              <a:rPr lang="en-US" altLang="x-none" dirty="0">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 - Get access to discounts from retailers, restaurants, hotels, theme parks and more by managing your account, engaging with XOOM Energy on social media, etc. </a:t>
            </a:r>
          </a:p>
          <a:p>
            <a:endParaRPr lang="en-US" dirty="0"/>
          </a:p>
        </p:txBody>
      </p:sp>
      <p:sp>
        <p:nvSpPr>
          <p:cNvPr id="4" name="Slide Number Placeholder 3"/>
          <p:cNvSpPr>
            <a:spLocks noGrp="1"/>
          </p:cNvSpPr>
          <p:nvPr>
            <p:ph type="sldNum" sz="quarter" idx="10"/>
          </p:nvPr>
        </p:nvSpPr>
        <p:spPr/>
        <p:txBody>
          <a:bodyPr/>
          <a:lstStyle/>
          <a:p>
            <a:fld id="{7FFE58FB-52CE-4587-9C62-BE4623A7B116}" type="slidenum">
              <a:rPr lang="en-US" smtClean="0"/>
              <a:t>2</a:t>
            </a:fld>
            <a:endParaRPr lang="en-US"/>
          </a:p>
        </p:txBody>
      </p:sp>
    </p:spTree>
    <p:extLst>
      <p:ext uri="{BB962C8B-B14F-4D97-AF65-F5344CB8AC3E}">
        <p14:creationId xmlns:p14="http://schemas.microsoft.com/office/powerpoint/2010/main" val="170766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5BFEE-8AE6-46C3-B497-6CD7BD9DF7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2B7C6E-2393-430F-9406-D5F68129C9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113F92-BD15-4E44-9B7C-A8614E112393}"/>
              </a:ext>
            </a:extLst>
          </p:cNvPr>
          <p:cNvSpPr>
            <a:spLocks noGrp="1"/>
          </p:cNvSpPr>
          <p:nvPr>
            <p:ph type="dt" sz="half" idx="10"/>
          </p:nvPr>
        </p:nvSpPr>
        <p:spPr/>
        <p:txBody>
          <a:bodyPr/>
          <a:lstStyle/>
          <a:p>
            <a:fld id="{54DF92A3-4BE6-41E4-88DD-0F911158DFDC}" type="datetimeFigureOut">
              <a:rPr lang="en-US" smtClean="0"/>
              <a:t>1/11/2021</a:t>
            </a:fld>
            <a:endParaRPr lang="en-US"/>
          </a:p>
        </p:txBody>
      </p:sp>
      <p:sp>
        <p:nvSpPr>
          <p:cNvPr id="5" name="Footer Placeholder 4">
            <a:extLst>
              <a:ext uri="{FF2B5EF4-FFF2-40B4-BE49-F238E27FC236}">
                <a16:creationId xmlns:a16="http://schemas.microsoft.com/office/drawing/2014/main" id="{C342DD04-FA49-415E-A994-B3CC4BED76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349B7E-78E6-4CBB-B0ED-218315EDC4F3}"/>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169305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A0234-2C82-4F33-9DAF-825C48A3B7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610C4A-0849-49D4-B15A-CC2F6FFA778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F6EB36-AFCB-4E2D-AEC0-131D01C1B418}"/>
              </a:ext>
            </a:extLst>
          </p:cNvPr>
          <p:cNvSpPr>
            <a:spLocks noGrp="1"/>
          </p:cNvSpPr>
          <p:nvPr>
            <p:ph type="dt" sz="half" idx="10"/>
          </p:nvPr>
        </p:nvSpPr>
        <p:spPr/>
        <p:txBody>
          <a:bodyPr/>
          <a:lstStyle/>
          <a:p>
            <a:fld id="{54DF92A3-4BE6-41E4-88DD-0F911158DFDC}" type="datetimeFigureOut">
              <a:rPr lang="en-US" smtClean="0"/>
              <a:t>1/11/2021</a:t>
            </a:fld>
            <a:endParaRPr lang="en-US"/>
          </a:p>
        </p:txBody>
      </p:sp>
      <p:sp>
        <p:nvSpPr>
          <p:cNvPr id="5" name="Footer Placeholder 4">
            <a:extLst>
              <a:ext uri="{FF2B5EF4-FFF2-40B4-BE49-F238E27FC236}">
                <a16:creationId xmlns:a16="http://schemas.microsoft.com/office/drawing/2014/main" id="{E90F0ED8-E8CF-4006-9E53-981CAAD74E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7F8BA-F3CD-424D-A91A-B28784CFAA1D}"/>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1940226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75A2BE-0F63-434C-A4C7-F6672D6E22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8CA175-5CAF-455F-B14C-0001725A471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128864-F4EB-464C-BA98-41CD7B72E050}"/>
              </a:ext>
            </a:extLst>
          </p:cNvPr>
          <p:cNvSpPr>
            <a:spLocks noGrp="1"/>
          </p:cNvSpPr>
          <p:nvPr>
            <p:ph type="dt" sz="half" idx="10"/>
          </p:nvPr>
        </p:nvSpPr>
        <p:spPr/>
        <p:txBody>
          <a:bodyPr/>
          <a:lstStyle/>
          <a:p>
            <a:fld id="{54DF92A3-4BE6-41E4-88DD-0F911158DFDC}" type="datetimeFigureOut">
              <a:rPr lang="en-US" smtClean="0"/>
              <a:t>1/11/2021</a:t>
            </a:fld>
            <a:endParaRPr lang="en-US"/>
          </a:p>
        </p:txBody>
      </p:sp>
      <p:sp>
        <p:nvSpPr>
          <p:cNvPr id="5" name="Footer Placeholder 4">
            <a:extLst>
              <a:ext uri="{FF2B5EF4-FFF2-40B4-BE49-F238E27FC236}">
                <a16:creationId xmlns:a16="http://schemas.microsoft.com/office/drawing/2014/main" id="{189A7268-EDFD-4665-9E00-2CAB50372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80EEDA-6180-4B60-814E-D080928D4991}"/>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2898232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8F6E9-9098-4ECF-8A89-1F34277136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AE8E69-13DE-462E-8AD1-7C8E22683F4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3405AD-33BE-4AAF-B0CF-6B1AAC51E511}"/>
              </a:ext>
            </a:extLst>
          </p:cNvPr>
          <p:cNvSpPr>
            <a:spLocks noGrp="1"/>
          </p:cNvSpPr>
          <p:nvPr>
            <p:ph type="dt" sz="half" idx="10"/>
          </p:nvPr>
        </p:nvSpPr>
        <p:spPr/>
        <p:txBody>
          <a:bodyPr/>
          <a:lstStyle/>
          <a:p>
            <a:fld id="{54DF92A3-4BE6-41E4-88DD-0F911158DFDC}" type="datetimeFigureOut">
              <a:rPr lang="en-US" smtClean="0"/>
              <a:t>1/11/2021</a:t>
            </a:fld>
            <a:endParaRPr lang="en-US"/>
          </a:p>
        </p:txBody>
      </p:sp>
      <p:sp>
        <p:nvSpPr>
          <p:cNvPr id="5" name="Footer Placeholder 4">
            <a:extLst>
              <a:ext uri="{FF2B5EF4-FFF2-40B4-BE49-F238E27FC236}">
                <a16:creationId xmlns:a16="http://schemas.microsoft.com/office/drawing/2014/main" id="{05D54647-2124-468B-8232-05124514D3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CA9233-5644-499F-8574-972361C674E8}"/>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01960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4AE6D-5D1A-4FF2-BA78-6CD1BC9362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0C8ACD-BCE2-4E19-9780-4EB70387A7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8B77D4A-1F19-4580-AE23-6875C9A92B52}"/>
              </a:ext>
            </a:extLst>
          </p:cNvPr>
          <p:cNvSpPr>
            <a:spLocks noGrp="1"/>
          </p:cNvSpPr>
          <p:nvPr>
            <p:ph type="dt" sz="half" idx="10"/>
          </p:nvPr>
        </p:nvSpPr>
        <p:spPr/>
        <p:txBody>
          <a:bodyPr/>
          <a:lstStyle/>
          <a:p>
            <a:fld id="{54DF92A3-4BE6-41E4-88DD-0F911158DFDC}" type="datetimeFigureOut">
              <a:rPr lang="en-US" smtClean="0"/>
              <a:t>1/11/2021</a:t>
            </a:fld>
            <a:endParaRPr lang="en-US"/>
          </a:p>
        </p:txBody>
      </p:sp>
      <p:sp>
        <p:nvSpPr>
          <p:cNvPr id="5" name="Footer Placeholder 4">
            <a:extLst>
              <a:ext uri="{FF2B5EF4-FFF2-40B4-BE49-F238E27FC236}">
                <a16:creationId xmlns:a16="http://schemas.microsoft.com/office/drawing/2014/main" id="{B05F1B23-2DEF-4234-A17B-0D5EB71DD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E58885-86E8-4ED1-9953-E5B0C0F5AF39}"/>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999665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D24E1-4D81-44DA-8AAD-B4BCFB7CD5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F507EC-86BE-41E9-8B3E-52F84AF0033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2EE4B9-27EC-413D-A882-D1196637FAA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228946-0AE2-4E0E-B115-235EFCFB63F4}"/>
              </a:ext>
            </a:extLst>
          </p:cNvPr>
          <p:cNvSpPr>
            <a:spLocks noGrp="1"/>
          </p:cNvSpPr>
          <p:nvPr>
            <p:ph type="dt" sz="half" idx="10"/>
          </p:nvPr>
        </p:nvSpPr>
        <p:spPr/>
        <p:txBody>
          <a:bodyPr/>
          <a:lstStyle/>
          <a:p>
            <a:fld id="{54DF92A3-4BE6-41E4-88DD-0F911158DFDC}" type="datetimeFigureOut">
              <a:rPr lang="en-US" smtClean="0"/>
              <a:t>1/11/2021</a:t>
            </a:fld>
            <a:endParaRPr lang="en-US"/>
          </a:p>
        </p:txBody>
      </p:sp>
      <p:sp>
        <p:nvSpPr>
          <p:cNvPr id="6" name="Footer Placeholder 5">
            <a:extLst>
              <a:ext uri="{FF2B5EF4-FFF2-40B4-BE49-F238E27FC236}">
                <a16:creationId xmlns:a16="http://schemas.microsoft.com/office/drawing/2014/main" id="{9A1B2B0B-25F5-4C0B-9F04-9AE8D35F5B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DAF9F2-5DAD-42B7-83B1-FF0D37366CEA}"/>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35843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8BA5B-7782-4C55-8D3A-48EEC59895F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7BFA6F-3B0E-47B5-AB3F-AB5841356E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DB231E-137A-431A-8CF5-010C6C67C7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D2ED0B-D8AA-4B9B-A694-8CA34AAC0C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95BAC90-6A63-4182-AEC1-E1BCB2257C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20113F-85A6-4546-9313-578C21A2B6F5}"/>
              </a:ext>
            </a:extLst>
          </p:cNvPr>
          <p:cNvSpPr>
            <a:spLocks noGrp="1"/>
          </p:cNvSpPr>
          <p:nvPr>
            <p:ph type="dt" sz="half" idx="10"/>
          </p:nvPr>
        </p:nvSpPr>
        <p:spPr/>
        <p:txBody>
          <a:bodyPr/>
          <a:lstStyle/>
          <a:p>
            <a:fld id="{54DF92A3-4BE6-41E4-88DD-0F911158DFDC}" type="datetimeFigureOut">
              <a:rPr lang="en-US" smtClean="0"/>
              <a:t>1/11/2021</a:t>
            </a:fld>
            <a:endParaRPr lang="en-US"/>
          </a:p>
        </p:txBody>
      </p:sp>
      <p:sp>
        <p:nvSpPr>
          <p:cNvPr id="8" name="Footer Placeholder 7">
            <a:extLst>
              <a:ext uri="{FF2B5EF4-FFF2-40B4-BE49-F238E27FC236}">
                <a16:creationId xmlns:a16="http://schemas.microsoft.com/office/drawing/2014/main" id="{F7BA7EDC-0F76-4385-91E8-185B7629B9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61741B-EAB8-42F3-8A44-06D0EE80F4B0}"/>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886010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C9B46-8575-4CD9-A78E-FF0FB50090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88CE1B-D420-4B86-9465-48E82DA6C88F}"/>
              </a:ext>
            </a:extLst>
          </p:cNvPr>
          <p:cNvSpPr>
            <a:spLocks noGrp="1"/>
          </p:cNvSpPr>
          <p:nvPr>
            <p:ph type="dt" sz="half" idx="10"/>
          </p:nvPr>
        </p:nvSpPr>
        <p:spPr/>
        <p:txBody>
          <a:bodyPr/>
          <a:lstStyle/>
          <a:p>
            <a:fld id="{54DF92A3-4BE6-41E4-88DD-0F911158DFDC}" type="datetimeFigureOut">
              <a:rPr lang="en-US" smtClean="0"/>
              <a:t>1/11/2021</a:t>
            </a:fld>
            <a:endParaRPr lang="en-US"/>
          </a:p>
        </p:txBody>
      </p:sp>
      <p:sp>
        <p:nvSpPr>
          <p:cNvPr id="4" name="Footer Placeholder 3">
            <a:extLst>
              <a:ext uri="{FF2B5EF4-FFF2-40B4-BE49-F238E27FC236}">
                <a16:creationId xmlns:a16="http://schemas.microsoft.com/office/drawing/2014/main" id="{8752076E-E293-4C49-82F3-28CDB51F75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7FAB8A-3E3C-4494-A703-F273E127967D}"/>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227275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3D9527-966A-40EA-B5C6-37380FA96605}"/>
              </a:ext>
            </a:extLst>
          </p:cNvPr>
          <p:cNvSpPr>
            <a:spLocks noGrp="1"/>
          </p:cNvSpPr>
          <p:nvPr>
            <p:ph type="dt" sz="half" idx="10"/>
          </p:nvPr>
        </p:nvSpPr>
        <p:spPr/>
        <p:txBody>
          <a:bodyPr/>
          <a:lstStyle/>
          <a:p>
            <a:fld id="{54DF92A3-4BE6-41E4-88DD-0F911158DFDC}" type="datetimeFigureOut">
              <a:rPr lang="en-US" smtClean="0"/>
              <a:t>1/11/2021</a:t>
            </a:fld>
            <a:endParaRPr lang="en-US"/>
          </a:p>
        </p:txBody>
      </p:sp>
      <p:sp>
        <p:nvSpPr>
          <p:cNvPr id="3" name="Footer Placeholder 2">
            <a:extLst>
              <a:ext uri="{FF2B5EF4-FFF2-40B4-BE49-F238E27FC236}">
                <a16:creationId xmlns:a16="http://schemas.microsoft.com/office/drawing/2014/main" id="{72B16C07-3222-4FFD-8CA1-F81C508FF2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7D5BA9-B7FB-4250-AFFB-047E30243D98}"/>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596570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138FA-D5C9-4B15-A04C-B6E3AC24D9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E9460A-22B4-4715-8123-6A524C0F55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85A8F4-3CF2-4244-8C68-EAD3032B3C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FE4938-AC4D-4C36-BC76-38437B2212DB}"/>
              </a:ext>
            </a:extLst>
          </p:cNvPr>
          <p:cNvSpPr>
            <a:spLocks noGrp="1"/>
          </p:cNvSpPr>
          <p:nvPr>
            <p:ph type="dt" sz="half" idx="10"/>
          </p:nvPr>
        </p:nvSpPr>
        <p:spPr/>
        <p:txBody>
          <a:bodyPr/>
          <a:lstStyle/>
          <a:p>
            <a:fld id="{54DF92A3-4BE6-41E4-88DD-0F911158DFDC}" type="datetimeFigureOut">
              <a:rPr lang="en-US" smtClean="0"/>
              <a:t>1/11/2021</a:t>
            </a:fld>
            <a:endParaRPr lang="en-US"/>
          </a:p>
        </p:txBody>
      </p:sp>
      <p:sp>
        <p:nvSpPr>
          <p:cNvPr id="6" name="Footer Placeholder 5">
            <a:extLst>
              <a:ext uri="{FF2B5EF4-FFF2-40B4-BE49-F238E27FC236}">
                <a16:creationId xmlns:a16="http://schemas.microsoft.com/office/drawing/2014/main" id="{0079EC3F-F79A-4FFE-A7C7-247CEFFCED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066EA5-7C6E-4BB9-9569-103F3599961C}"/>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17988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A0BED-7680-428A-A67A-FD596C1FB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4F3BA5-0F7D-4F2F-B654-F45083E4B3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135E73-E767-46B2-85F3-B42ECEE008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78E3F7-C6CE-4533-BEE1-60662594B69C}"/>
              </a:ext>
            </a:extLst>
          </p:cNvPr>
          <p:cNvSpPr>
            <a:spLocks noGrp="1"/>
          </p:cNvSpPr>
          <p:nvPr>
            <p:ph type="dt" sz="half" idx="10"/>
          </p:nvPr>
        </p:nvSpPr>
        <p:spPr/>
        <p:txBody>
          <a:bodyPr/>
          <a:lstStyle/>
          <a:p>
            <a:fld id="{54DF92A3-4BE6-41E4-88DD-0F911158DFDC}" type="datetimeFigureOut">
              <a:rPr lang="en-US" smtClean="0"/>
              <a:t>1/11/2021</a:t>
            </a:fld>
            <a:endParaRPr lang="en-US"/>
          </a:p>
        </p:txBody>
      </p:sp>
      <p:sp>
        <p:nvSpPr>
          <p:cNvPr id="6" name="Footer Placeholder 5">
            <a:extLst>
              <a:ext uri="{FF2B5EF4-FFF2-40B4-BE49-F238E27FC236}">
                <a16:creationId xmlns:a16="http://schemas.microsoft.com/office/drawing/2014/main" id="{BFFCBC9C-8451-42C4-A736-EF8005EEEB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810F6A-A375-4800-B9E6-E05D83924582}"/>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55166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05E0DB-FE37-4030-A2F7-3B7443F9E8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C311C1-049C-4AF6-8CC7-5B99545E95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1A11A8-5306-4A00-BD29-1FE32B460A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F92A3-4BE6-41E4-88DD-0F911158DFDC}" type="datetimeFigureOut">
              <a:rPr lang="en-US" smtClean="0"/>
              <a:t>1/11/2021</a:t>
            </a:fld>
            <a:endParaRPr lang="en-US"/>
          </a:p>
        </p:txBody>
      </p:sp>
      <p:sp>
        <p:nvSpPr>
          <p:cNvPr id="5" name="Footer Placeholder 4">
            <a:extLst>
              <a:ext uri="{FF2B5EF4-FFF2-40B4-BE49-F238E27FC236}">
                <a16:creationId xmlns:a16="http://schemas.microsoft.com/office/drawing/2014/main" id="{09BCEA45-744C-4F19-93DF-09000FC707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48CB14-B93F-4C4E-98E5-E47509EE09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F07B6-EF47-404C-A4E0-C3B87E20E730}" type="slidenum">
              <a:rPr lang="en-US" smtClean="0"/>
              <a:t>‹#›</a:t>
            </a:fld>
            <a:endParaRPr lang="en-US"/>
          </a:p>
        </p:txBody>
      </p:sp>
    </p:spTree>
    <p:extLst>
      <p:ext uri="{BB962C8B-B14F-4D97-AF65-F5344CB8AC3E}">
        <p14:creationId xmlns:p14="http://schemas.microsoft.com/office/powerpoint/2010/main" val="3061536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hyperlink" Target="https://xoomxtras.com/" TargetMode="External"/><Relationship Id="rId10" Type="http://schemas.openxmlformats.org/officeDocument/2006/relationships/image" Target="../media/image11.png"/><Relationship Id="rId4" Type="http://schemas.openxmlformats.org/officeDocument/2006/relationships/image" Target="../media/image2.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Diagonal Corners Rounded 55">
            <a:extLst>
              <a:ext uri="{FF2B5EF4-FFF2-40B4-BE49-F238E27FC236}">
                <a16:creationId xmlns:a16="http://schemas.microsoft.com/office/drawing/2014/main" id="{52EE201B-4078-46E7-BAE3-59847EE0F41E}"/>
              </a:ext>
            </a:extLst>
          </p:cNvPr>
          <p:cNvSpPr/>
          <p:nvPr/>
        </p:nvSpPr>
        <p:spPr>
          <a:xfrm>
            <a:off x="586692" y="3708451"/>
            <a:ext cx="10863905" cy="2370905"/>
          </a:xfrm>
          <a:prstGeom prst="round2DiagRect">
            <a:avLst>
              <a:gd name="adj1" fmla="val 11157"/>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5ABD041-E91B-43CB-93E6-90D73F7BBB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398" y="206450"/>
            <a:ext cx="2451500" cy="772391"/>
          </a:xfrm>
          <a:prstGeom prst="rect">
            <a:avLst/>
          </a:prstGeom>
        </p:spPr>
      </p:pic>
      <p:cxnSp>
        <p:nvCxnSpPr>
          <p:cNvPr id="20" name="Straight Connector 19">
            <a:extLst>
              <a:ext uri="{FF2B5EF4-FFF2-40B4-BE49-F238E27FC236}">
                <a16:creationId xmlns:a16="http://schemas.microsoft.com/office/drawing/2014/main" id="{453FE6F3-DB92-490A-AB87-EE319D5E1250}"/>
              </a:ext>
            </a:extLst>
          </p:cNvPr>
          <p:cNvCxnSpPr>
            <a:cxnSpLocks/>
          </p:cNvCxnSpPr>
          <p:nvPr/>
        </p:nvCxnSpPr>
        <p:spPr>
          <a:xfrm>
            <a:off x="542343" y="1032593"/>
            <a:ext cx="10908254" cy="0"/>
          </a:xfrm>
          <a:prstGeom prst="line">
            <a:avLst/>
          </a:prstGeom>
          <a:ln w="12700">
            <a:solidFill>
              <a:schemeClr val="tx1">
                <a:lumMod val="50000"/>
                <a:lumOff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C0F435AD-7527-4643-9854-9D3F6E4FF8E1}"/>
              </a:ext>
            </a:extLst>
          </p:cNvPr>
          <p:cNvSpPr/>
          <p:nvPr/>
        </p:nvSpPr>
        <p:spPr>
          <a:xfrm>
            <a:off x="4003885" y="1167641"/>
            <a:ext cx="8146134" cy="400110"/>
          </a:xfrm>
          <a:prstGeom prst="rect">
            <a:avLst/>
          </a:prstGeom>
        </p:spPr>
        <p:txBody>
          <a:bodyPr wrap="square">
            <a:spAutoFit/>
          </a:bodyPr>
          <a:lstStyle/>
          <a:p>
            <a:r>
              <a:rPr lang="en-US" sz="2000" dirty="0">
                <a:solidFill>
                  <a:srgbClr val="00597E"/>
                </a:solidFill>
                <a:latin typeface="Lato-Regular"/>
                <a:ea typeface="Lato Heavy" panose="020F0502020204030203" pitchFamily="34" charset="0"/>
                <a:cs typeface="Lato Heavy" panose="020F0502020204030203" pitchFamily="34" charset="0"/>
              </a:rPr>
              <a:t>Why Choose </a:t>
            </a:r>
            <a:r>
              <a:rPr lang="en-US" sz="2000" dirty="0">
                <a:solidFill>
                  <a:srgbClr val="00597E"/>
                </a:solidFill>
                <a:latin typeface="Lato Heavy" panose="020F0502020204030203" pitchFamily="34" charset="0"/>
                <a:ea typeface="Lato Heavy" panose="020F0502020204030203" pitchFamily="34" charset="0"/>
                <a:cs typeface="Lato Heavy" panose="020F0502020204030203" pitchFamily="34" charset="0"/>
              </a:rPr>
              <a:t>XOOM Energy </a:t>
            </a:r>
            <a:r>
              <a:rPr lang="en-US" sz="2000" dirty="0">
                <a:solidFill>
                  <a:srgbClr val="00597E"/>
                </a:solidFill>
                <a:latin typeface="Lato-Regular"/>
                <a:ea typeface="Lato Heavy" panose="020F0502020204030203" pitchFamily="34" charset="0"/>
                <a:cs typeface="Lato Heavy" panose="020F0502020204030203" pitchFamily="34" charset="0"/>
              </a:rPr>
              <a:t>in Texas in January 2021?</a:t>
            </a:r>
          </a:p>
        </p:txBody>
      </p:sp>
      <p:sp>
        <p:nvSpPr>
          <p:cNvPr id="23" name="Rectangle 22">
            <a:extLst>
              <a:ext uri="{FF2B5EF4-FFF2-40B4-BE49-F238E27FC236}">
                <a16:creationId xmlns:a16="http://schemas.microsoft.com/office/drawing/2014/main" id="{95A79F54-43C2-4F08-81F4-776487319E38}"/>
              </a:ext>
            </a:extLst>
          </p:cNvPr>
          <p:cNvSpPr/>
          <p:nvPr/>
        </p:nvSpPr>
        <p:spPr>
          <a:xfrm>
            <a:off x="4022381" y="1534328"/>
            <a:ext cx="6096000" cy="338554"/>
          </a:xfrm>
          <a:prstGeom prst="rect">
            <a:avLst/>
          </a:prstGeom>
        </p:spPr>
        <p:txBody>
          <a:bodyPr wrap="square">
            <a:spAutoFit/>
          </a:bodyPr>
          <a:lstStyle/>
          <a:p>
            <a:r>
              <a:rPr lang="en-US" sz="1600" b="1" i="0" u="none" strike="noStrike" baseline="0" dirty="0">
                <a:solidFill>
                  <a:srgbClr val="2794D1"/>
                </a:solidFill>
                <a:latin typeface="Lato Heavy" panose="020F0502020204030203" pitchFamily="34" charset="0"/>
                <a:ea typeface="Lato Heavy" panose="020F0502020204030203" pitchFamily="34" charset="0"/>
                <a:cs typeface="Lato Heavy" panose="020F0502020204030203" pitchFamily="34" charset="0"/>
              </a:rPr>
              <a:t>Lower than the Leading Competitors Rates in January</a:t>
            </a:r>
            <a:r>
              <a:rPr lang="en-US" sz="1600" b="1" i="0" u="none" baseline="30000" dirty="0">
                <a:solidFill>
                  <a:srgbClr val="2794D1"/>
                </a:solidFill>
                <a:latin typeface="Lato Heavy" panose="020F0502020204030203" pitchFamily="34" charset="0"/>
                <a:ea typeface="Lato Heavy" panose="020F0502020204030203" pitchFamily="34" charset="0"/>
                <a:cs typeface="Lato Heavy" panose="020F0502020204030203" pitchFamily="34" charset="0"/>
              </a:rPr>
              <a:t>1</a:t>
            </a:r>
          </a:p>
        </p:txBody>
      </p:sp>
      <p:sp>
        <p:nvSpPr>
          <p:cNvPr id="28" name="Rectangle 27">
            <a:extLst>
              <a:ext uri="{FF2B5EF4-FFF2-40B4-BE49-F238E27FC236}">
                <a16:creationId xmlns:a16="http://schemas.microsoft.com/office/drawing/2014/main" id="{FB6C9F61-9FC4-4EDF-AAD2-EC9958D1B6AB}"/>
              </a:ext>
            </a:extLst>
          </p:cNvPr>
          <p:cNvSpPr/>
          <p:nvPr/>
        </p:nvSpPr>
        <p:spPr>
          <a:xfrm>
            <a:off x="1918221" y="4071205"/>
            <a:ext cx="1223412" cy="338554"/>
          </a:xfrm>
          <a:prstGeom prst="rect">
            <a:avLst/>
          </a:prstGeom>
        </p:spPr>
        <p:txBody>
          <a:bodyPr wrap="none">
            <a:spAutoFit/>
          </a:bodyPr>
          <a:lstStyle/>
          <a:p>
            <a:r>
              <a:rPr lang="en-US" sz="1600" b="1" u="sng" dirty="0">
                <a:solidFill>
                  <a:srgbClr val="00597E"/>
                </a:solidFill>
                <a:latin typeface="Lato-Semibold"/>
              </a:rPr>
              <a:t>Fixed Plans</a:t>
            </a:r>
            <a:endParaRPr lang="en-US" sz="1600" b="1" u="sng" dirty="0">
              <a:solidFill>
                <a:srgbClr val="00597E"/>
              </a:solidFill>
            </a:endParaRPr>
          </a:p>
        </p:txBody>
      </p:sp>
      <p:sp>
        <p:nvSpPr>
          <p:cNvPr id="35" name="Rectangle 34">
            <a:extLst>
              <a:ext uri="{FF2B5EF4-FFF2-40B4-BE49-F238E27FC236}">
                <a16:creationId xmlns:a16="http://schemas.microsoft.com/office/drawing/2014/main" id="{0395D9C6-14B9-4A6D-A58B-4AA51B5B34FD}"/>
              </a:ext>
            </a:extLst>
          </p:cNvPr>
          <p:cNvSpPr/>
          <p:nvPr/>
        </p:nvSpPr>
        <p:spPr>
          <a:xfrm>
            <a:off x="4402176" y="4022045"/>
            <a:ext cx="3751348" cy="338554"/>
          </a:xfrm>
          <a:prstGeom prst="rect">
            <a:avLst/>
          </a:prstGeom>
        </p:spPr>
        <p:txBody>
          <a:bodyPr wrap="none">
            <a:spAutoFit/>
          </a:bodyPr>
          <a:lstStyle/>
          <a:p>
            <a:r>
              <a:rPr lang="en-US" sz="1600" b="1" u="sng" dirty="0">
                <a:solidFill>
                  <a:srgbClr val="00597E"/>
                </a:solidFill>
                <a:latin typeface="Lato-Semibold"/>
              </a:rPr>
              <a:t>Lock in Your Rate for up to 12 Months!</a:t>
            </a:r>
          </a:p>
        </p:txBody>
      </p:sp>
      <p:sp>
        <p:nvSpPr>
          <p:cNvPr id="36" name="Rectangle 35">
            <a:extLst>
              <a:ext uri="{FF2B5EF4-FFF2-40B4-BE49-F238E27FC236}">
                <a16:creationId xmlns:a16="http://schemas.microsoft.com/office/drawing/2014/main" id="{C8443486-00AC-447F-AE1F-69686E92EAB5}"/>
              </a:ext>
            </a:extLst>
          </p:cNvPr>
          <p:cNvSpPr/>
          <p:nvPr/>
        </p:nvSpPr>
        <p:spPr>
          <a:xfrm>
            <a:off x="1958239" y="4696061"/>
            <a:ext cx="1915117" cy="338554"/>
          </a:xfrm>
          <a:prstGeom prst="rect">
            <a:avLst/>
          </a:prstGeom>
        </p:spPr>
        <p:txBody>
          <a:bodyPr wrap="square">
            <a:spAutoFit/>
          </a:bodyPr>
          <a:lstStyle/>
          <a:p>
            <a:r>
              <a:rPr lang="en-US" sz="1600" dirty="0" err="1">
                <a:solidFill>
                  <a:srgbClr val="00597E"/>
                </a:solidFill>
              </a:rPr>
              <a:t>SureLock</a:t>
            </a:r>
            <a:r>
              <a:rPr lang="en-US" sz="1600" dirty="0">
                <a:solidFill>
                  <a:srgbClr val="00597E"/>
                </a:solidFill>
              </a:rPr>
              <a:t> 12</a:t>
            </a:r>
          </a:p>
        </p:txBody>
      </p:sp>
      <p:sp>
        <p:nvSpPr>
          <p:cNvPr id="39" name="Rectangle 38">
            <a:extLst>
              <a:ext uri="{FF2B5EF4-FFF2-40B4-BE49-F238E27FC236}">
                <a16:creationId xmlns:a16="http://schemas.microsoft.com/office/drawing/2014/main" id="{73E34F9B-608E-43FC-B1EB-BA0738D3BA7E}"/>
              </a:ext>
            </a:extLst>
          </p:cNvPr>
          <p:cNvSpPr/>
          <p:nvPr/>
        </p:nvSpPr>
        <p:spPr>
          <a:xfrm>
            <a:off x="586693" y="6184842"/>
            <a:ext cx="10863905" cy="430887"/>
          </a:xfrm>
          <a:prstGeom prst="rect">
            <a:avLst/>
          </a:prstGeom>
        </p:spPr>
        <p:txBody>
          <a:bodyPr wrap="square">
            <a:spAutoFit/>
          </a:bodyPr>
          <a:lstStyle/>
          <a:p>
            <a:pPr marL="119063" indent="-119063"/>
            <a:r>
              <a:rPr lang="en-US" sz="1100" b="0" i="1" u="none" strike="noStrike" baseline="30000" dirty="0">
                <a:solidFill>
                  <a:schemeClr val="bg2">
                    <a:lumMod val="50000"/>
                  </a:schemeClr>
                </a:solidFill>
                <a:latin typeface="Lato-Regular"/>
              </a:rPr>
              <a:t>1  </a:t>
            </a:r>
            <a:r>
              <a:rPr lang="en-US" sz="1100" i="1" dirty="0">
                <a:solidFill>
                  <a:schemeClr val="bg2">
                    <a:lumMod val="50000"/>
                  </a:schemeClr>
                </a:solidFill>
                <a:latin typeface="Lato-Regular"/>
              </a:rPr>
              <a:t>Never guarantee savings. Competitors rates may change during this promotion to be lower than XOOM Energy’s rates. </a:t>
            </a:r>
            <a:br>
              <a:rPr lang="en-US" sz="1100" i="1" dirty="0">
                <a:solidFill>
                  <a:schemeClr val="bg2">
                    <a:lumMod val="50000"/>
                  </a:schemeClr>
                </a:solidFill>
                <a:latin typeface="Lato-Regular"/>
              </a:rPr>
            </a:br>
            <a:r>
              <a:rPr lang="en-US" sz="1100" i="1" dirty="0">
                <a:solidFill>
                  <a:schemeClr val="bg2">
                    <a:lumMod val="50000"/>
                  </a:schemeClr>
                </a:solidFill>
                <a:latin typeface="Lato-Regular"/>
              </a:rPr>
              <a:t>Customers are also subject to a cancellation fee for XOOM Energy’s fixed plans.</a:t>
            </a:r>
            <a:endParaRPr lang="en-US" sz="1100" i="1" dirty="0">
              <a:solidFill>
                <a:schemeClr val="bg2">
                  <a:lumMod val="50000"/>
                </a:schemeClr>
              </a:solidFill>
            </a:endParaRPr>
          </a:p>
        </p:txBody>
      </p:sp>
      <p:pic>
        <p:nvPicPr>
          <p:cNvPr id="41" name="Picture 40">
            <a:extLst>
              <a:ext uri="{FF2B5EF4-FFF2-40B4-BE49-F238E27FC236}">
                <a16:creationId xmlns:a16="http://schemas.microsoft.com/office/drawing/2014/main" id="{1110BA62-6180-4EB4-97ED-396FA3E7A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20716" y="200995"/>
            <a:ext cx="1839191" cy="572193"/>
          </a:xfrm>
          <a:prstGeom prst="rect">
            <a:avLst/>
          </a:prstGeom>
        </p:spPr>
      </p:pic>
      <p:sp>
        <p:nvSpPr>
          <p:cNvPr id="42" name="TextBox 41">
            <a:extLst>
              <a:ext uri="{FF2B5EF4-FFF2-40B4-BE49-F238E27FC236}">
                <a16:creationId xmlns:a16="http://schemas.microsoft.com/office/drawing/2014/main" id="{E1FF2F06-F45D-4E8F-95F3-A902A2CC60DD}"/>
              </a:ext>
            </a:extLst>
          </p:cNvPr>
          <p:cNvSpPr txBox="1"/>
          <p:nvPr/>
        </p:nvSpPr>
        <p:spPr>
          <a:xfrm>
            <a:off x="3084521" y="63656"/>
            <a:ext cx="327334" cy="830997"/>
          </a:xfrm>
          <a:prstGeom prst="rect">
            <a:avLst/>
          </a:prstGeom>
          <a:noFill/>
        </p:spPr>
        <p:txBody>
          <a:bodyPr wrap="none" rtlCol="0">
            <a:spAutoFit/>
          </a:bodyPr>
          <a:lstStyle/>
          <a:p>
            <a:r>
              <a:rPr lang="en-US" sz="4800" dirty="0">
                <a:solidFill>
                  <a:schemeClr val="bg2">
                    <a:lumMod val="50000"/>
                  </a:schemeClr>
                </a:solidFill>
                <a:latin typeface="Lato Thin" panose="020F0502020204030203" pitchFamily="34" charset="0"/>
                <a:ea typeface="Lato Thin" panose="020F0502020204030203" pitchFamily="34" charset="0"/>
                <a:cs typeface="Lato Thin" panose="020F0502020204030203" pitchFamily="34" charset="0"/>
              </a:rPr>
              <a:t>|</a:t>
            </a:r>
          </a:p>
        </p:txBody>
      </p:sp>
      <p:sp>
        <p:nvSpPr>
          <p:cNvPr id="43" name="Rectangle: Rounded Corners 42">
            <a:extLst>
              <a:ext uri="{FF2B5EF4-FFF2-40B4-BE49-F238E27FC236}">
                <a16:creationId xmlns:a16="http://schemas.microsoft.com/office/drawing/2014/main" id="{3AA1D425-544E-4531-A9B6-9111ED559811}"/>
              </a:ext>
            </a:extLst>
          </p:cNvPr>
          <p:cNvSpPr/>
          <p:nvPr/>
        </p:nvSpPr>
        <p:spPr>
          <a:xfrm>
            <a:off x="1009650" y="5517126"/>
            <a:ext cx="2863706" cy="360306"/>
          </a:xfrm>
          <a:prstGeom prst="roundRect">
            <a:avLst>
              <a:gd name="adj" fmla="val 7863"/>
            </a:avLst>
          </a:prstGeom>
          <a:solidFill>
            <a:srgbClr val="74C0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Lato Heavy" panose="020F0502020204030203" pitchFamily="34" charset="0"/>
                <a:ea typeface="Lato Heavy" panose="020F0502020204030203" pitchFamily="34" charset="0"/>
                <a:cs typeface="Lato Heavy" panose="020F0502020204030203" pitchFamily="34" charset="0"/>
              </a:rPr>
              <a:t>Piece of Mind</a:t>
            </a:r>
          </a:p>
        </p:txBody>
      </p:sp>
      <p:sp>
        <p:nvSpPr>
          <p:cNvPr id="44" name="TextBox 43">
            <a:extLst>
              <a:ext uri="{FF2B5EF4-FFF2-40B4-BE49-F238E27FC236}">
                <a16:creationId xmlns:a16="http://schemas.microsoft.com/office/drawing/2014/main" id="{64DF691E-841A-4C9B-B838-9D970081965F}"/>
              </a:ext>
            </a:extLst>
          </p:cNvPr>
          <p:cNvSpPr txBox="1"/>
          <p:nvPr/>
        </p:nvSpPr>
        <p:spPr>
          <a:xfrm>
            <a:off x="9929158" y="131437"/>
            <a:ext cx="1633781" cy="646331"/>
          </a:xfrm>
          <a:prstGeom prst="rect">
            <a:avLst/>
          </a:prstGeom>
          <a:noFill/>
        </p:spPr>
        <p:txBody>
          <a:bodyPr wrap="none" rtlCol="0">
            <a:spAutoFit/>
          </a:bodyPr>
          <a:lstStyle/>
          <a:p>
            <a:pPr algn="r"/>
            <a:r>
              <a:rPr lang="en-US" sz="3600" b="1" dirty="0">
                <a:solidFill>
                  <a:srgbClr val="2794D1"/>
                </a:solidFill>
                <a:latin typeface="Lato Black" panose="020F0502020204030203" pitchFamily="34" charset="0"/>
                <a:ea typeface="Lato Black" panose="020F0502020204030203" pitchFamily="34" charset="0"/>
                <a:cs typeface="Lato Black" panose="020F0502020204030203" pitchFamily="34" charset="0"/>
              </a:rPr>
              <a:t>TEXAS</a:t>
            </a:r>
          </a:p>
        </p:txBody>
      </p:sp>
      <p:sp>
        <p:nvSpPr>
          <p:cNvPr id="45" name="TextBox 44">
            <a:extLst>
              <a:ext uri="{FF2B5EF4-FFF2-40B4-BE49-F238E27FC236}">
                <a16:creationId xmlns:a16="http://schemas.microsoft.com/office/drawing/2014/main" id="{05240464-220C-42C7-8399-F9D49D5AB768}"/>
              </a:ext>
            </a:extLst>
          </p:cNvPr>
          <p:cNvSpPr txBox="1"/>
          <p:nvPr/>
        </p:nvSpPr>
        <p:spPr>
          <a:xfrm>
            <a:off x="10198659" y="663261"/>
            <a:ext cx="1359667" cy="338554"/>
          </a:xfrm>
          <a:prstGeom prst="rect">
            <a:avLst/>
          </a:prstGeom>
          <a:noFill/>
        </p:spPr>
        <p:txBody>
          <a:bodyPr wrap="none" rtlCol="0">
            <a:spAutoFit/>
          </a:bodyPr>
          <a:lstStyle/>
          <a:p>
            <a:pPr algn="r"/>
            <a:r>
              <a:rPr lang="en-US" sz="1600" b="1" dirty="0">
                <a:solidFill>
                  <a:schemeClr val="tx1">
                    <a:lumMod val="75000"/>
                    <a:lumOff val="25000"/>
                  </a:schemeClr>
                </a:solidFill>
                <a:latin typeface="Lato Thin" panose="020F0502020204030203" pitchFamily="34" charset="0"/>
                <a:ea typeface="Lato Thin" panose="020F0502020204030203" pitchFamily="34" charset="0"/>
                <a:cs typeface="Lato Thin" panose="020F0502020204030203" pitchFamily="34" charset="0"/>
              </a:rPr>
              <a:t>ELECTRICITY</a:t>
            </a:r>
          </a:p>
        </p:txBody>
      </p:sp>
      <p:pic>
        <p:nvPicPr>
          <p:cNvPr id="51" name="Picture 50">
            <a:extLst>
              <a:ext uri="{FF2B5EF4-FFF2-40B4-BE49-F238E27FC236}">
                <a16:creationId xmlns:a16="http://schemas.microsoft.com/office/drawing/2014/main" id="{D8872739-8EFA-404F-B1CC-CB42246BF81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78827" y="1855548"/>
            <a:ext cx="752866" cy="702676"/>
          </a:xfrm>
          <a:prstGeom prst="rect">
            <a:avLst/>
          </a:prstGeom>
          <a:ln>
            <a:noFill/>
          </a:ln>
          <a:effectLst>
            <a:outerShdw blurRad="292100" dist="139700" dir="2700000" algn="tl" rotWithShape="0">
              <a:srgbClr val="333333">
                <a:alpha val="65000"/>
              </a:srgbClr>
            </a:outerShdw>
          </a:effectLst>
        </p:spPr>
      </p:pic>
      <p:sp>
        <p:nvSpPr>
          <p:cNvPr id="52" name="Rectangle 51">
            <a:extLst>
              <a:ext uri="{FF2B5EF4-FFF2-40B4-BE49-F238E27FC236}">
                <a16:creationId xmlns:a16="http://schemas.microsoft.com/office/drawing/2014/main" id="{3FF3E6BE-B509-4E56-A987-61B45EA13679}"/>
              </a:ext>
            </a:extLst>
          </p:cNvPr>
          <p:cNvSpPr/>
          <p:nvPr/>
        </p:nvSpPr>
        <p:spPr>
          <a:xfrm>
            <a:off x="4022381" y="1896751"/>
            <a:ext cx="6176278" cy="1384995"/>
          </a:xfrm>
          <a:prstGeom prst="rect">
            <a:avLst/>
          </a:prstGeom>
        </p:spPr>
        <p:txBody>
          <a:bodyPr wrap="square">
            <a:spAutoFit/>
          </a:bodyPr>
          <a:lstStyle/>
          <a:p>
            <a:r>
              <a:rPr lang="en-US" sz="1400" b="1" dirty="0">
                <a:solidFill>
                  <a:srgbClr val="31485C"/>
                </a:solidFill>
                <a:latin typeface="Lato-Regular"/>
                <a:ea typeface="Lato Heavy" panose="020F0502020204030203" pitchFamily="34" charset="0"/>
                <a:cs typeface="Lato Heavy" panose="020F0502020204030203" pitchFamily="34" charset="0"/>
              </a:rPr>
              <a:t>Electricity Residential Plans:</a:t>
            </a:r>
          </a:p>
          <a:p>
            <a:r>
              <a:rPr lang="en-US" sz="1400" dirty="0">
                <a:solidFill>
                  <a:schemeClr val="bg2">
                    <a:lumMod val="25000"/>
                  </a:schemeClr>
                </a:solidFill>
                <a:latin typeface="Lato-Regular"/>
                <a:ea typeface="Lato" panose="020F0502020204030203" pitchFamily="34" charset="0"/>
                <a:cs typeface="Lato" panose="020F0502020204030203" pitchFamily="34" charset="0"/>
              </a:rPr>
              <a:t>AEP Central – up to </a:t>
            </a:r>
            <a:r>
              <a:rPr lang="en-US" sz="1400" b="1" dirty="0">
                <a:solidFill>
                  <a:srgbClr val="00597E"/>
                </a:solidFill>
                <a:latin typeface="Lato-Regular"/>
                <a:ea typeface="Lato" panose="020F0502020204030203" pitchFamily="34" charset="0"/>
                <a:cs typeface="Lato" panose="020F0502020204030203" pitchFamily="34" charset="0"/>
              </a:rPr>
              <a:t>9% LOWER </a:t>
            </a:r>
            <a:r>
              <a:rPr lang="en-US" sz="1400" dirty="0">
                <a:solidFill>
                  <a:schemeClr val="bg2">
                    <a:lumMod val="25000"/>
                  </a:schemeClr>
                </a:solidFill>
                <a:latin typeface="Lato-Regular"/>
                <a:ea typeface="Lato" panose="020F0502020204030203" pitchFamily="34" charset="0"/>
                <a:cs typeface="Lato" panose="020F0502020204030203" pitchFamily="34" charset="0"/>
              </a:rPr>
              <a:t>than competitors!</a:t>
            </a:r>
          </a:p>
          <a:p>
            <a:r>
              <a:rPr lang="en-US" sz="1400" dirty="0">
                <a:solidFill>
                  <a:schemeClr val="bg2">
                    <a:lumMod val="25000"/>
                  </a:schemeClr>
                </a:solidFill>
                <a:latin typeface="Lato-Regular"/>
                <a:ea typeface="Lato" panose="020F0502020204030203" pitchFamily="34" charset="0"/>
                <a:cs typeface="Lato" panose="020F0502020204030203" pitchFamily="34" charset="0"/>
              </a:rPr>
              <a:t>AEP North – up to </a:t>
            </a:r>
            <a:r>
              <a:rPr lang="en-US" sz="1400" b="1" dirty="0">
                <a:solidFill>
                  <a:srgbClr val="00597E"/>
                </a:solidFill>
                <a:latin typeface="Lato-Regular"/>
                <a:ea typeface="Lato" panose="020F0502020204030203" pitchFamily="34" charset="0"/>
                <a:cs typeface="Lato" panose="020F0502020204030203" pitchFamily="34" charset="0"/>
              </a:rPr>
              <a:t>2% LOWER </a:t>
            </a:r>
            <a:r>
              <a:rPr lang="en-US" sz="1400" dirty="0">
                <a:solidFill>
                  <a:schemeClr val="bg2">
                    <a:lumMod val="25000"/>
                  </a:schemeClr>
                </a:solidFill>
                <a:latin typeface="Lato-Regular"/>
                <a:ea typeface="Lato" panose="020F0502020204030203" pitchFamily="34" charset="0"/>
                <a:cs typeface="Lato" panose="020F0502020204030203" pitchFamily="34" charset="0"/>
              </a:rPr>
              <a:t>than competitors!</a:t>
            </a:r>
          </a:p>
          <a:p>
            <a:r>
              <a:rPr lang="en-US" sz="1400" dirty="0">
                <a:solidFill>
                  <a:schemeClr val="bg2">
                    <a:lumMod val="25000"/>
                  </a:schemeClr>
                </a:solidFill>
                <a:latin typeface="Lato-Regular"/>
                <a:ea typeface="Lato" panose="020F0502020204030203" pitchFamily="34" charset="0"/>
                <a:cs typeface="Lato" panose="020F0502020204030203" pitchFamily="34" charset="0"/>
              </a:rPr>
              <a:t>CenterPoint – up to </a:t>
            </a:r>
            <a:r>
              <a:rPr lang="en-US" sz="1400" b="1" dirty="0">
                <a:solidFill>
                  <a:srgbClr val="00597E"/>
                </a:solidFill>
                <a:latin typeface="Lato-Regular"/>
                <a:ea typeface="Lato" panose="020F0502020204030203" pitchFamily="34" charset="0"/>
                <a:cs typeface="Lato" panose="020F0502020204030203" pitchFamily="34" charset="0"/>
              </a:rPr>
              <a:t>8% LOWER </a:t>
            </a:r>
            <a:r>
              <a:rPr lang="en-US" sz="1400" dirty="0">
                <a:solidFill>
                  <a:schemeClr val="bg2">
                    <a:lumMod val="25000"/>
                  </a:schemeClr>
                </a:solidFill>
                <a:latin typeface="Lato-Regular"/>
                <a:ea typeface="Lato" panose="020F0502020204030203" pitchFamily="34" charset="0"/>
                <a:cs typeface="Lato" panose="020F0502020204030203" pitchFamily="34" charset="0"/>
              </a:rPr>
              <a:t>than competitors!</a:t>
            </a:r>
          </a:p>
          <a:p>
            <a:r>
              <a:rPr lang="en-US" sz="1400" dirty="0">
                <a:solidFill>
                  <a:schemeClr val="bg2">
                    <a:lumMod val="25000"/>
                  </a:schemeClr>
                </a:solidFill>
                <a:latin typeface="Lato-Regular"/>
                <a:ea typeface="Lato" panose="020F0502020204030203" pitchFamily="34" charset="0"/>
                <a:cs typeface="Lato" panose="020F0502020204030203" pitchFamily="34" charset="0"/>
              </a:rPr>
              <a:t>Oncor – up to </a:t>
            </a:r>
            <a:r>
              <a:rPr lang="en-US" sz="1400" b="1" dirty="0">
                <a:solidFill>
                  <a:srgbClr val="00597E"/>
                </a:solidFill>
                <a:latin typeface="Lato-Regular"/>
                <a:ea typeface="Lato" panose="020F0502020204030203" pitchFamily="34" charset="0"/>
                <a:cs typeface="Lato" panose="020F0502020204030203" pitchFamily="34" charset="0"/>
              </a:rPr>
              <a:t>7% LOWER </a:t>
            </a:r>
            <a:r>
              <a:rPr lang="en-US" sz="1400" dirty="0">
                <a:solidFill>
                  <a:schemeClr val="bg2">
                    <a:lumMod val="25000"/>
                  </a:schemeClr>
                </a:solidFill>
                <a:latin typeface="Lato-Regular"/>
                <a:ea typeface="Lato" panose="020F0502020204030203" pitchFamily="34" charset="0"/>
                <a:cs typeface="Lato" panose="020F0502020204030203" pitchFamily="34" charset="0"/>
              </a:rPr>
              <a:t>than competitors!</a:t>
            </a:r>
          </a:p>
          <a:p>
            <a:r>
              <a:rPr lang="en-US" sz="1400" dirty="0">
                <a:solidFill>
                  <a:schemeClr val="bg2">
                    <a:lumMod val="25000"/>
                  </a:schemeClr>
                </a:solidFill>
                <a:latin typeface="Lato-Regular"/>
                <a:ea typeface="Lato" panose="020F0502020204030203" pitchFamily="34" charset="0"/>
                <a:cs typeface="Lato" panose="020F0502020204030203" pitchFamily="34" charset="0"/>
              </a:rPr>
              <a:t>Texas New Mexico Power – up to </a:t>
            </a:r>
            <a:r>
              <a:rPr lang="en-US" sz="1400" b="1" dirty="0">
                <a:solidFill>
                  <a:srgbClr val="00597E"/>
                </a:solidFill>
                <a:latin typeface="Lato-Regular"/>
                <a:ea typeface="Lato" panose="020F0502020204030203" pitchFamily="34" charset="0"/>
                <a:cs typeface="Lato" panose="020F0502020204030203" pitchFamily="34" charset="0"/>
              </a:rPr>
              <a:t>7% LOWER </a:t>
            </a:r>
            <a:r>
              <a:rPr lang="en-US" sz="1400" dirty="0">
                <a:solidFill>
                  <a:schemeClr val="bg2">
                    <a:lumMod val="25000"/>
                  </a:schemeClr>
                </a:solidFill>
                <a:latin typeface="Lato-Regular"/>
                <a:ea typeface="Lato" panose="020F0502020204030203" pitchFamily="34" charset="0"/>
                <a:cs typeface="Lato" panose="020F0502020204030203" pitchFamily="34" charset="0"/>
              </a:rPr>
              <a:t>than competitors!</a:t>
            </a:r>
          </a:p>
        </p:txBody>
      </p:sp>
      <p:pic>
        <p:nvPicPr>
          <p:cNvPr id="31" name="Picture 30">
            <a:extLst>
              <a:ext uri="{FF2B5EF4-FFF2-40B4-BE49-F238E27FC236}">
                <a16:creationId xmlns:a16="http://schemas.microsoft.com/office/drawing/2014/main" id="{ECFAB3C6-030B-4613-99BC-43622AC61B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3665" y="1160908"/>
            <a:ext cx="696268" cy="652429"/>
          </a:xfrm>
          <a:prstGeom prst="rect">
            <a:avLst/>
          </a:prstGeom>
          <a:ln>
            <a:noFill/>
          </a:ln>
          <a:effectLst>
            <a:outerShdw blurRad="292100" dist="139700" dir="2700000" algn="tl" rotWithShape="0">
              <a:srgbClr val="333333">
                <a:alpha val="65000"/>
              </a:srgbClr>
            </a:outerShdw>
          </a:effectLst>
        </p:spPr>
      </p:pic>
      <p:grpSp>
        <p:nvGrpSpPr>
          <p:cNvPr id="55" name="Group 54">
            <a:extLst>
              <a:ext uri="{FF2B5EF4-FFF2-40B4-BE49-F238E27FC236}">
                <a16:creationId xmlns:a16="http://schemas.microsoft.com/office/drawing/2014/main" id="{B7DA2CFF-0D8E-421A-8E09-3E00C6CD48E0}"/>
              </a:ext>
            </a:extLst>
          </p:cNvPr>
          <p:cNvGrpSpPr/>
          <p:nvPr/>
        </p:nvGrpSpPr>
        <p:grpSpPr>
          <a:xfrm>
            <a:off x="1131799" y="3930626"/>
            <a:ext cx="717965" cy="1303208"/>
            <a:chOff x="1034819" y="3925673"/>
            <a:chExt cx="717965" cy="1303208"/>
          </a:xfrm>
        </p:grpSpPr>
        <p:pic>
          <p:nvPicPr>
            <p:cNvPr id="53" name="Picture 52">
              <a:extLst>
                <a:ext uri="{FF2B5EF4-FFF2-40B4-BE49-F238E27FC236}">
                  <a16:creationId xmlns:a16="http://schemas.microsoft.com/office/drawing/2014/main" id="{3B7F7EF2-93C2-479B-A1A7-0E279FA4CB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4819" y="3925673"/>
              <a:ext cx="717965" cy="670101"/>
            </a:xfrm>
            <a:prstGeom prst="rect">
              <a:avLst/>
            </a:prstGeom>
            <a:ln>
              <a:noFill/>
            </a:ln>
            <a:effectLst>
              <a:outerShdw blurRad="190500" algn="tl" rotWithShape="0">
                <a:srgbClr val="000000">
                  <a:alpha val="70000"/>
                </a:srgbClr>
              </a:outerShdw>
            </a:effectLst>
          </p:spPr>
        </p:pic>
        <p:pic>
          <p:nvPicPr>
            <p:cNvPr id="38" name="Picture 37">
              <a:extLst>
                <a:ext uri="{FF2B5EF4-FFF2-40B4-BE49-F238E27FC236}">
                  <a16:creationId xmlns:a16="http://schemas.microsoft.com/office/drawing/2014/main" id="{4DC866CF-9F9E-407D-AF95-1767F91B61B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63957" y="4595774"/>
              <a:ext cx="659688" cy="633107"/>
            </a:xfrm>
            <a:prstGeom prst="rect">
              <a:avLst/>
            </a:prstGeom>
            <a:ln>
              <a:noFill/>
            </a:ln>
            <a:effectLst>
              <a:outerShdw blurRad="190500" algn="tl" rotWithShape="0">
                <a:srgbClr val="000000">
                  <a:alpha val="70000"/>
                </a:srgbClr>
              </a:outerShdw>
            </a:effectLst>
          </p:spPr>
        </p:pic>
      </p:grpSp>
      <p:sp>
        <p:nvSpPr>
          <p:cNvPr id="25" name="Rectangle 24">
            <a:extLst>
              <a:ext uri="{FF2B5EF4-FFF2-40B4-BE49-F238E27FC236}">
                <a16:creationId xmlns:a16="http://schemas.microsoft.com/office/drawing/2014/main" id="{3440F581-768D-4751-A6E5-C9F30D746413}"/>
              </a:ext>
            </a:extLst>
          </p:cNvPr>
          <p:cNvSpPr/>
          <p:nvPr/>
        </p:nvSpPr>
        <p:spPr>
          <a:xfrm>
            <a:off x="4418463" y="4458856"/>
            <a:ext cx="6944910" cy="1184940"/>
          </a:xfrm>
          <a:prstGeom prst="rect">
            <a:avLst/>
          </a:prstGeom>
        </p:spPr>
        <p:txBody>
          <a:bodyPr wrap="square">
            <a:spAutoFit/>
          </a:bodyPr>
          <a:lstStyle/>
          <a:p>
            <a:pPr marL="285750" indent="-285750">
              <a:spcBef>
                <a:spcPts val="600"/>
              </a:spcBef>
              <a:buClr>
                <a:schemeClr val="tx1">
                  <a:lumMod val="65000"/>
                  <a:lumOff val="35000"/>
                </a:schemeClr>
              </a:buClr>
              <a:buFont typeface="Arial" panose="020B0604020202020204" pitchFamily="34" charset="0"/>
              <a:buChar char="•"/>
            </a:pPr>
            <a:r>
              <a:rPr lang="en-US" sz="1400" dirty="0">
                <a:solidFill>
                  <a:schemeClr val="bg2">
                    <a:lumMod val="25000"/>
                  </a:schemeClr>
                </a:solidFill>
                <a:latin typeface="Lato-Regular"/>
                <a:ea typeface="Lato" panose="020F0502020204030203" pitchFamily="34" charset="0"/>
                <a:cs typeface="Lato" panose="020F0502020204030203" pitchFamily="34" charset="0"/>
              </a:rPr>
              <a:t>Get stability for the duration of your term</a:t>
            </a:r>
          </a:p>
          <a:p>
            <a:pPr marL="285750" indent="-285750">
              <a:spcBef>
                <a:spcPts val="600"/>
              </a:spcBef>
              <a:buClr>
                <a:schemeClr val="tx1">
                  <a:lumMod val="65000"/>
                  <a:lumOff val="35000"/>
                </a:schemeClr>
              </a:buClr>
              <a:buFont typeface="Arial" panose="020B0604020202020204" pitchFamily="34" charset="0"/>
              <a:buChar char="•"/>
            </a:pPr>
            <a:r>
              <a:rPr lang="en-US" sz="1400" dirty="0">
                <a:solidFill>
                  <a:schemeClr val="bg2">
                    <a:lumMod val="25000"/>
                  </a:schemeClr>
                </a:solidFill>
                <a:latin typeface="Lato-Regular"/>
                <a:ea typeface="Lato" panose="020F0502020204030203" pitchFamily="34" charset="0"/>
                <a:cs typeface="Lato" panose="020F0502020204030203" pitchFamily="34" charset="0"/>
              </a:rPr>
              <a:t>No more guessing what your monthly price will be</a:t>
            </a:r>
          </a:p>
          <a:p>
            <a:pPr marL="285750" indent="-285750">
              <a:spcBef>
                <a:spcPts val="600"/>
              </a:spcBef>
              <a:buClr>
                <a:schemeClr val="tx1">
                  <a:lumMod val="65000"/>
                  <a:lumOff val="35000"/>
                </a:schemeClr>
              </a:buClr>
              <a:buFont typeface="Arial" panose="020B0604020202020204" pitchFamily="34" charset="0"/>
              <a:buChar char="•"/>
            </a:pPr>
            <a:r>
              <a:rPr lang="en-US" altLang="en-US" sz="1400" dirty="0">
                <a:solidFill>
                  <a:schemeClr val="bg2">
                    <a:lumMod val="25000"/>
                  </a:schemeClr>
                </a:solidFill>
                <a:latin typeface="Lato-Regular"/>
                <a:ea typeface="Lato" panose="020F0502020204030203" pitchFamily="34" charset="0"/>
                <a:cs typeface="Lato" panose="020F0502020204030203" pitchFamily="34" charset="0"/>
              </a:rPr>
              <a:t>Protection from uncertainty during peak weather conditions</a:t>
            </a:r>
            <a:endParaRPr lang="en-US" sz="1400" dirty="0">
              <a:solidFill>
                <a:schemeClr val="bg2">
                  <a:lumMod val="25000"/>
                </a:schemeClr>
              </a:solidFill>
              <a:latin typeface="Lato-Regular"/>
              <a:ea typeface="Lato" panose="020F0502020204030203" pitchFamily="34" charset="0"/>
              <a:cs typeface="Lato" panose="020F0502020204030203" pitchFamily="34" charset="0"/>
            </a:endParaRPr>
          </a:p>
          <a:p>
            <a:pPr marL="285750" indent="-285750">
              <a:spcBef>
                <a:spcPts val="600"/>
              </a:spcBef>
              <a:buClr>
                <a:schemeClr val="tx1">
                  <a:lumMod val="65000"/>
                  <a:lumOff val="35000"/>
                </a:schemeClr>
              </a:buClr>
              <a:buFont typeface="Arial" panose="020B0604020202020204" pitchFamily="34" charset="0"/>
              <a:buChar char="•"/>
            </a:pPr>
            <a:r>
              <a:rPr lang="en-US" sz="1400" dirty="0">
                <a:solidFill>
                  <a:schemeClr val="bg2">
                    <a:lumMod val="25000"/>
                  </a:schemeClr>
                </a:solidFill>
                <a:latin typeface="Lato-Regular"/>
                <a:ea typeface="Lato" panose="020F0502020204030203" pitchFamily="34" charset="0"/>
                <a:cs typeface="Lato" panose="020F0502020204030203" pitchFamily="34" charset="0"/>
              </a:rPr>
              <a:t>Great for budget-conscious customers</a:t>
            </a:r>
          </a:p>
        </p:txBody>
      </p:sp>
      <p:sp>
        <p:nvSpPr>
          <p:cNvPr id="27" name="Rectangle: Diagonal Corners Rounded 26">
            <a:extLst>
              <a:ext uri="{FF2B5EF4-FFF2-40B4-BE49-F238E27FC236}">
                <a16:creationId xmlns:a16="http://schemas.microsoft.com/office/drawing/2014/main" id="{A0CE0E49-ABBC-4499-805E-D63E75D94127}"/>
              </a:ext>
            </a:extLst>
          </p:cNvPr>
          <p:cNvSpPr/>
          <p:nvPr/>
        </p:nvSpPr>
        <p:spPr>
          <a:xfrm>
            <a:off x="1918221" y="3422153"/>
            <a:ext cx="8488015" cy="495610"/>
          </a:xfrm>
          <a:prstGeom prst="round2DiagRect">
            <a:avLst/>
          </a:prstGeom>
          <a:solidFill>
            <a:srgbClr val="F57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Plans Lower than the Leading Competitors in January!</a:t>
            </a:r>
          </a:p>
        </p:txBody>
      </p:sp>
      <p:pic>
        <p:nvPicPr>
          <p:cNvPr id="3" name="Picture 2">
            <a:extLst>
              <a:ext uri="{FF2B5EF4-FFF2-40B4-BE49-F238E27FC236}">
                <a16:creationId xmlns:a16="http://schemas.microsoft.com/office/drawing/2014/main" id="{BD78C4BB-CEC8-4310-AE98-E355301B771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008931" y="1257476"/>
            <a:ext cx="2075590" cy="2020346"/>
          </a:xfrm>
          <a:prstGeom prst="rect">
            <a:avLst/>
          </a:prstGeom>
          <a:ln>
            <a:noFill/>
          </a:ln>
          <a:effectLst>
            <a:outerShdw blurRad="292100" dist="139700" dir="2700000" algn="tl" rotWithShape="0">
              <a:schemeClr val="bg1">
                <a:lumMod val="50000"/>
                <a:alpha val="65000"/>
              </a:schemeClr>
            </a:outerShdw>
          </a:effectLst>
        </p:spPr>
      </p:pic>
    </p:spTree>
    <p:extLst>
      <p:ext uri="{BB962C8B-B14F-4D97-AF65-F5344CB8AC3E}">
        <p14:creationId xmlns:p14="http://schemas.microsoft.com/office/powerpoint/2010/main" val="1739884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Diagonal Corners Rounded 16">
            <a:extLst>
              <a:ext uri="{FF2B5EF4-FFF2-40B4-BE49-F238E27FC236}">
                <a16:creationId xmlns:a16="http://schemas.microsoft.com/office/drawing/2014/main" id="{A06B5893-2309-4F6B-B5E9-FBB3D78AC08E}"/>
              </a:ext>
            </a:extLst>
          </p:cNvPr>
          <p:cNvSpPr/>
          <p:nvPr/>
        </p:nvSpPr>
        <p:spPr>
          <a:xfrm>
            <a:off x="6096000" y="1789018"/>
            <a:ext cx="5573272" cy="3031353"/>
          </a:xfrm>
          <a:prstGeom prst="round2DiagRect">
            <a:avLst>
              <a:gd name="adj1" fmla="val 10235"/>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Diagonal Corners Rounded 15">
            <a:extLst>
              <a:ext uri="{FF2B5EF4-FFF2-40B4-BE49-F238E27FC236}">
                <a16:creationId xmlns:a16="http://schemas.microsoft.com/office/drawing/2014/main" id="{E2A68973-404B-4F90-BA1B-2DAD744546CB}"/>
              </a:ext>
            </a:extLst>
          </p:cNvPr>
          <p:cNvSpPr/>
          <p:nvPr/>
        </p:nvSpPr>
        <p:spPr>
          <a:xfrm>
            <a:off x="559397" y="1819823"/>
            <a:ext cx="5403063" cy="3000548"/>
          </a:xfrm>
          <a:prstGeom prst="round2DiagRect">
            <a:avLst>
              <a:gd name="adj1" fmla="val 11157"/>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828A811F-294C-49B6-961A-013B59321E99}"/>
              </a:ext>
            </a:extLst>
          </p:cNvPr>
          <p:cNvSpPr/>
          <p:nvPr/>
        </p:nvSpPr>
        <p:spPr>
          <a:xfrm>
            <a:off x="6205600" y="2652612"/>
            <a:ext cx="5354072" cy="584775"/>
          </a:xfrm>
          <a:prstGeom prst="rect">
            <a:avLst/>
          </a:prstGeom>
        </p:spPr>
        <p:txBody>
          <a:bodyPr wrap="square">
            <a:spAutoFit/>
          </a:bodyPr>
          <a:lstStyle/>
          <a:p>
            <a:pPr algn="ctr">
              <a:buClr>
                <a:schemeClr val="tx1">
                  <a:lumMod val="75000"/>
                  <a:lumOff val="25000"/>
                </a:schemeClr>
              </a:buClr>
              <a:tabLst>
                <a:tab pos="290513" algn="l"/>
              </a:tabLst>
            </a:pPr>
            <a:r>
              <a:rPr lang="en-US" sz="1600" dirty="0">
                <a:solidFill>
                  <a:schemeClr val="bg2">
                    <a:lumMod val="25000"/>
                  </a:schemeClr>
                </a:solidFill>
                <a:latin typeface="Lato-Regular"/>
              </a:rPr>
              <a:t>Receive a</a:t>
            </a:r>
            <a:r>
              <a:rPr lang="en-US" sz="1600" dirty="0">
                <a:solidFill>
                  <a:schemeClr val="tx1">
                    <a:lumMod val="65000"/>
                    <a:lumOff val="35000"/>
                  </a:schemeClr>
                </a:solidFill>
                <a:latin typeface="Lato-Regular"/>
              </a:rPr>
              <a:t> </a:t>
            </a:r>
            <a:r>
              <a:rPr lang="en-US" sz="1600" b="1" dirty="0">
                <a:solidFill>
                  <a:srgbClr val="2794D1"/>
                </a:solidFill>
                <a:latin typeface="Lato-Regular"/>
              </a:rPr>
              <a:t>BONUS</a:t>
            </a:r>
            <a:r>
              <a:rPr lang="en-US" sz="1600" dirty="0">
                <a:solidFill>
                  <a:schemeClr val="tx1">
                    <a:lumMod val="65000"/>
                    <a:lumOff val="35000"/>
                  </a:schemeClr>
                </a:solidFill>
                <a:latin typeface="Lato-Regular"/>
              </a:rPr>
              <a:t> </a:t>
            </a:r>
            <a:r>
              <a:rPr lang="en-US" sz="1600" dirty="0">
                <a:solidFill>
                  <a:schemeClr val="bg2">
                    <a:lumMod val="25000"/>
                  </a:schemeClr>
                </a:solidFill>
                <a:latin typeface="Lato-Regular"/>
              </a:rPr>
              <a:t>equal to the average commodity only charges of your customers’ bills!* </a:t>
            </a:r>
            <a:endParaRPr lang="en-US" sz="1600" dirty="0">
              <a:solidFill>
                <a:schemeClr val="bg2">
                  <a:lumMod val="25000"/>
                </a:schemeClr>
              </a:solidFill>
            </a:endParaRPr>
          </a:p>
        </p:txBody>
      </p:sp>
      <p:pic>
        <p:nvPicPr>
          <p:cNvPr id="5" name="Picture 4">
            <a:extLst>
              <a:ext uri="{FF2B5EF4-FFF2-40B4-BE49-F238E27FC236}">
                <a16:creationId xmlns:a16="http://schemas.microsoft.com/office/drawing/2014/main" id="{55ABD041-E91B-43CB-93E6-90D73F7BBB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398" y="206450"/>
            <a:ext cx="2451500" cy="772391"/>
          </a:xfrm>
          <a:prstGeom prst="rect">
            <a:avLst/>
          </a:prstGeom>
        </p:spPr>
      </p:pic>
      <p:pic>
        <p:nvPicPr>
          <p:cNvPr id="7" name="Picture 6">
            <a:extLst>
              <a:ext uri="{FF2B5EF4-FFF2-40B4-BE49-F238E27FC236}">
                <a16:creationId xmlns:a16="http://schemas.microsoft.com/office/drawing/2014/main" id="{4E6AA628-3E23-4AA0-BB60-ADDCDF4883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0716" y="200995"/>
            <a:ext cx="1839191" cy="572193"/>
          </a:xfrm>
          <a:prstGeom prst="rect">
            <a:avLst/>
          </a:prstGeom>
        </p:spPr>
      </p:pic>
      <p:sp>
        <p:nvSpPr>
          <p:cNvPr id="26" name="Rectangle 25">
            <a:extLst>
              <a:ext uri="{FF2B5EF4-FFF2-40B4-BE49-F238E27FC236}">
                <a16:creationId xmlns:a16="http://schemas.microsoft.com/office/drawing/2014/main" id="{8D472974-B4A1-4ABB-887C-1D86725AB63E}"/>
              </a:ext>
            </a:extLst>
          </p:cNvPr>
          <p:cNvSpPr/>
          <p:nvPr/>
        </p:nvSpPr>
        <p:spPr>
          <a:xfrm>
            <a:off x="839521" y="2652612"/>
            <a:ext cx="4842814" cy="1077218"/>
          </a:xfrm>
          <a:prstGeom prst="rect">
            <a:avLst/>
          </a:prstGeom>
        </p:spPr>
        <p:txBody>
          <a:bodyPr wrap="square">
            <a:spAutoFit/>
          </a:bodyPr>
          <a:lstStyle/>
          <a:p>
            <a:pPr algn="ctr" defTabSz="2398713">
              <a:buClr>
                <a:schemeClr val="tx1">
                  <a:lumMod val="75000"/>
                  <a:lumOff val="25000"/>
                </a:schemeClr>
              </a:buClr>
            </a:pPr>
            <a:r>
              <a:rPr lang="en-US" sz="1600" dirty="0">
                <a:solidFill>
                  <a:schemeClr val="bg2">
                    <a:lumMod val="25000"/>
                  </a:schemeClr>
                </a:solidFill>
                <a:latin typeface="Lato-Semibold"/>
              </a:rPr>
              <a:t>A free loyalty rewards program that provides access to discounts, deals and prizes - </a:t>
            </a:r>
            <a:r>
              <a:rPr lang="en-US" sz="1600" dirty="0">
                <a:solidFill>
                  <a:schemeClr val="tx1">
                    <a:lumMod val="65000"/>
                    <a:lumOff val="35000"/>
                  </a:schemeClr>
                </a:solidFill>
                <a:latin typeface="Lato-Semibold"/>
                <a:hlinkClick r:id="rId5"/>
              </a:rPr>
              <a:t>https://xoomxtras.com/</a:t>
            </a:r>
            <a:endParaRPr lang="en-US" sz="1600" dirty="0">
              <a:solidFill>
                <a:schemeClr val="tx1">
                  <a:lumMod val="65000"/>
                  <a:lumOff val="35000"/>
                </a:schemeClr>
              </a:solidFill>
              <a:latin typeface="Lato-Semibold"/>
            </a:endParaRPr>
          </a:p>
          <a:p>
            <a:pPr algn="ctr" defTabSz="2398713">
              <a:buClr>
                <a:schemeClr val="tx1">
                  <a:lumMod val="75000"/>
                  <a:lumOff val="25000"/>
                </a:schemeClr>
              </a:buClr>
            </a:pPr>
            <a:endParaRPr lang="en-US" sz="1600" dirty="0">
              <a:solidFill>
                <a:schemeClr val="tx1">
                  <a:lumMod val="65000"/>
                  <a:lumOff val="35000"/>
                </a:schemeClr>
              </a:solidFill>
              <a:latin typeface="Lato-Semibold"/>
            </a:endParaRPr>
          </a:p>
        </p:txBody>
      </p:sp>
      <p:pic>
        <p:nvPicPr>
          <p:cNvPr id="6" name="Picture 5">
            <a:extLst>
              <a:ext uri="{FF2B5EF4-FFF2-40B4-BE49-F238E27FC236}">
                <a16:creationId xmlns:a16="http://schemas.microsoft.com/office/drawing/2014/main" id="{244837C6-D0E8-40CF-B0E2-8DBF8329655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7413" y="4877662"/>
            <a:ext cx="11161859" cy="1357769"/>
          </a:xfrm>
          <a:prstGeom prst="rect">
            <a:avLst/>
          </a:prstGeom>
        </p:spPr>
      </p:pic>
      <p:pic>
        <p:nvPicPr>
          <p:cNvPr id="9" name="Picture 8">
            <a:extLst>
              <a:ext uri="{FF2B5EF4-FFF2-40B4-BE49-F238E27FC236}">
                <a16:creationId xmlns:a16="http://schemas.microsoft.com/office/drawing/2014/main" id="{2D7CDFBF-272D-466B-B8BE-138744BB116F}"/>
              </a:ext>
            </a:extLst>
          </p:cNvPr>
          <p:cNvPicPr>
            <a:picLocks noChangeAspect="1"/>
          </p:cNvPicPr>
          <p:nvPr/>
        </p:nvPicPr>
        <p:blipFill rotWithShape="1">
          <a:blip r:embed="rId7">
            <a:extLst>
              <a:ext uri="{28A0092B-C50C-407E-A947-70E740481C1C}">
                <a14:useLocalDpi xmlns:a14="http://schemas.microsoft.com/office/drawing/2010/main" val="0"/>
              </a:ext>
            </a:extLst>
          </a:blip>
          <a:srcRect b="75654"/>
          <a:stretch/>
        </p:blipFill>
        <p:spPr>
          <a:xfrm>
            <a:off x="7312160" y="1847633"/>
            <a:ext cx="3140952" cy="442434"/>
          </a:xfrm>
          <a:prstGeom prst="rect">
            <a:avLst/>
          </a:prstGeom>
        </p:spPr>
      </p:pic>
      <p:sp>
        <p:nvSpPr>
          <p:cNvPr id="33" name="Rectangle: Diagonal Corners Rounded 32">
            <a:extLst>
              <a:ext uri="{FF2B5EF4-FFF2-40B4-BE49-F238E27FC236}">
                <a16:creationId xmlns:a16="http://schemas.microsoft.com/office/drawing/2014/main" id="{4B4AF58B-B67D-4844-A5B9-2AAB1739AC6D}"/>
              </a:ext>
            </a:extLst>
          </p:cNvPr>
          <p:cNvSpPr/>
          <p:nvPr/>
        </p:nvSpPr>
        <p:spPr>
          <a:xfrm>
            <a:off x="559399" y="1172577"/>
            <a:ext cx="11140134" cy="495610"/>
          </a:xfrm>
          <a:prstGeom prst="round2DiagRect">
            <a:avLst/>
          </a:prstGeom>
          <a:solidFill>
            <a:srgbClr val="F57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Get Rewarded Month After Month, Year After Year!</a:t>
            </a:r>
          </a:p>
        </p:txBody>
      </p:sp>
      <p:sp>
        <p:nvSpPr>
          <p:cNvPr id="38" name="Rectangle 37">
            <a:extLst>
              <a:ext uri="{FF2B5EF4-FFF2-40B4-BE49-F238E27FC236}">
                <a16:creationId xmlns:a16="http://schemas.microsoft.com/office/drawing/2014/main" id="{A4939FA5-A424-4D8D-A1BD-2B74E896729D}"/>
              </a:ext>
            </a:extLst>
          </p:cNvPr>
          <p:cNvSpPr/>
          <p:nvPr/>
        </p:nvSpPr>
        <p:spPr>
          <a:xfrm>
            <a:off x="559399" y="6201661"/>
            <a:ext cx="10983556" cy="430887"/>
          </a:xfrm>
          <a:prstGeom prst="rect">
            <a:avLst/>
          </a:prstGeom>
        </p:spPr>
        <p:txBody>
          <a:bodyPr wrap="square">
            <a:spAutoFit/>
          </a:bodyPr>
          <a:lstStyle/>
          <a:p>
            <a:pPr marL="171450" indent="-171450"/>
            <a:r>
              <a:rPr lang="en-US" sz="1100" i="1" dirty="0">
                <a:solidFill>
                  <a:schemeClr val="bg2">
                    <a:lumMod val="50000"/>
                  </a:schemeClr>
                </a:solidFill>
              </a:rPr>
              <a:t>* Subject to terms and conditions. Excludes taxes, surcharges, past due fees and any local utility charges. Offered by ACN Opportunity, LLC and All Communications Network of Canada Co. Open to all U.S. and Canada IBOs</a:t>
            </a:r>
          </a:p>
        </p:txBody>
      </p:sp>
      <p:sp>
        <p:nvSpPr>
          <p:cNvPr id="39" name="TextBox 38">
            <a:extLst>
              <a:ext uri="{FF2B5EF4-FFF2-40B4-BE49-F238E27FC236}">
                <a16:creationId xmlns:a16="http://schemas.microsoft.com/office/drawing/2014/main" id="{E01F49E8-A620-4DC0-8426-F6B63EA4BA44}"/>
              </a:ext>
            </a:extLst>
          </p:cNvPr>
          <p:cNvSpPr txBox="1"/>
          <p:nvPr/>
        </p:nvSpPr>
        <p:spPr>
          <a:xfrm>
            <a:off x="3084521" y="63656"/>
            <a:ext cx="327334" cy="830997"/>
          </a:xfrm>
          <a:prstGeom prst="rect">
            <a:avLst/>
          </a:prstGeom>
          <a:noFill/>
        </p:spPr>
        <p:txBody>
          <a:bodyPr wrap="none" rtlCol="0">
            <a:spAutoFit/>
          </a:bodyPr>
          <a:lstStyle/>
          <a:p>
            <a:r>
              <a:rPr lang="en-US" sz="4800" dirty="0">
                <a:solidFill>
                  <a:schemeClr val="bg2">
                    <a:lumMod val="50000"/>
                  </a:schemeClr>
                </a:solidFill>
                <a:latin typeface="Lato Thin" panose="020F0502020204030203" pitchFamily="34" charset="0"/>
                <a:ea typeface="Lato Thin" panose="020F0502020204030203" pitchFamily="34" charset="0"/>
                <a:cs typeface="Lato Thin" panose="020F0502020204030203" pitchFamily="34" charset="0"/>
              </a:rPr>
              <a:t>|</a:t>
            </a:r>
          </a:p>
        </p:txBody>
      </p:sp>
      <p:sp>
        <p:nvSpPr>
          <p:cNvPr id="2" name="TextBox 1">
            <a:extLst>
              <a:ext uri="{FF2B5EF4-FFF2-40B4-BE49-F238E27FC236}">
                <a16:creationId xmlns:a16="http://schemas.microsoft.com/office/drawing/2014/main" id="{58089338-1860-46D4-A546-7A7C65C64D69}"/>
              </a:ext>
            </a:extLst>
          </p:cNvPr>
          <p:cNvSpPr txBox="1"/>
          <p:nvPr/>
        </p:nvSpPr>
        <p:spPr>
          <a:xfrm>
            <a:off x="824663" y="1879078"/>
            <a:ext cx="4872531" cy="830997"/>
          </a:xfrm>
          <a:prstGeom prst="rect">
            <a:avLst/>
          </a:prstGeom>
          <a:noFill/>
        </p:spPr>
        <p:txBody>
          <a:bodyPr wrap="square" rtlCol="0">
            <a:spAutoFit/>
          </a:bodyPr>
          <a:lstStyle/>
          <a:p>
            <a:pPr algn="ctr"/>
            <a:r>
              <a:rPr lang="en-US" sz="2400" b="1" dirty="0">
                <a:solidFill>
                  <a:srgbClr val="74C043"/>
                </a:solidFill>
                <a:latin typeface="Lato" panose="020F0502020204030203" pitchFamily="34" charset="0"/>
                <a:ea typeface="Lato" panose="020F0502020204030203" pitchFamily="34" charset="0"/>
                <a:cs typeface="Lato" panose="020F0502020204030203" pitchFamily="34" charset="0"/>
              </a:rPr>
              <a:t>XOOM </a:t>
            </a:r>
            <a:r>
              <a:rPr lang="en-US" sz="2400" b="1" dirty="0" err="1">
                <a:solidFill>
                  <a:srgbClr val="74C043"/>
                </a:solidFill>
                <a:latin typeface="Lato" panose="020F0502020204030203" pitchFamily="34" charset="0"/>
                <a:ea typeface="Lato" panose="020F0502020204030203" pitchFamily="34" charset="0"/>
                <a:cs typeface="Lato" panose="020F0502020204030203" pitchFamily="34" charset="0"/>
              </a:rPr>
              <a:t>Xtras</a:t>
            </a:r>
            <a:r>
              <a:rPr lang="en-US" sz="2400" b="1" dirty="0">
                <a:solidFill>
                  <a:srgbClr val="74C043"/>
                </a:solidFill>
                <a:latin typeface="Lato" panose="020F0502020204030203" pitchFamily="34" charset="0"/>
                <a:ea typeface="Lato" panose="020F0502020204030203" pitchFamily="34" charset="0"/>
                <a:cs typeface="Lato" panose="020F0502020204030203" pitchFamily="34" charset="0"/>
              </a:rPr>
              <a:t> </a:t>
            </a:r>
            <a:br>
              <a:rPr lang="en-US" sz="2400" b="1" dirty="0">
                <a:solidFill>
                  <a:srgbClr val="74C043"/>
                </a:solidFill>
                <a:latin typeface="Lato" panose="020F0502020204030203" pitchFamily="34" charset="0"/>
                <a:ea typeface="Lato" panose="020F0502020204030203" pitchFamily="34" charset="0"/>
                <a:cs typeface="Lato" panose="020F0502020204030203" pitchFamily="34" charset="0"/>
              </a:rPr>
            </a:br>
            <a:r>
              <a:rPr lang="en-US" sz="2400" b="1" dirty="0">
                <a:solidFill>
                  <a:srgbClr val="2794D1"/>
                </a:solidFill>
                <a:latin typeface="Lato" panose="020F0502020204030203" pitchFamily="34" charset="0"/>
                <a:ea typeface="Lato" panose="020F0502020204030203" pitchFamily="34" charset="0"/>
                <a:cs typeface="Lato" panose="020F0502020204030203" pitchFamily="34" charset="0"/>
              </a:rPr>
              <a:t>Customer Loyalty Program</a:t>
            </a:r>
          </a:p>
        </p:txBody>
      </p:sp>
      <p:sp>
        <p:nvSpPr>
          <p:cNvPr id="19" name="TextBox 18">
            <a:extLst>
              <a:ext uri="{FF2B5EF4-FFF2-40B4-BE49-F238E27FC236}">
                <a16:creationId xmlns:a16="http://schemas.microsoft.com/office/drawing/2014/main" id="{AEE535C1-593E-499D-99BC-661EA3F90B0D}"/>
              </a:ext>
            </a:extLst>
          </p:cNvPr>
          <p:cNvSpPr txBox="1"/>
          <p:nvPr/>
        </p:nvSpPr>
        <p:spPr>
          <a:xfrm>
            <a:off x="7306724" y="2160171"/>
            <a:ext cx="3151825" cy="461665"/>
          </a:xfrm>
          <a:prstGeom prst="rect">
            <a:avLst/>
          </a:prstGeom>
          <a:noFill/>
        </p:spPr>
        <p:txBody>
          <a:bodyPr wrap="none" rtlCol="0">
            <a:spAutoFit/>
          </a:bodyPr>
          <a:lstStyle/>
          <a:p>
            <a:r>
              <a:rPr lang="en-US" sz="2400" b="1" dirty="0">
                <a:solidFill>
                  <a:srgbClr val="2794D1"/>
                </a:solidFill>
                <a:latin typeface="Lato" panose="020F0502020204030203" pitchFamily="34" charset="0"/>
                <a:ea typeface="Lato" panose="020F0502020204030203" pitchFamily="34" charset="0"/>
                <a:cs typeface="Lato" panose="020F0502020204030203" pitchFamily="34" charset="0"/>
              </a:rPr>
              <a:t>IBO Referral Program</a:t>
            </a:r>
          </a:p>
        </p:txBody>
      </p:sp>
      <p:pic>
        <p:nvPicPr>
          <p:cNvPr id="3" name="Picture 2">
            <a:extLst>
              <a:ext uri="{FF2B5EF4-FFF2-40B4-BE49-F238E27FC236}">
                <a16:creationId xmlns:a16="http://schemas.microsoft.com/office/drawing/2014/main" id="{E470A8FB-F9EE-42BD-B32A-C860A4708DE3}"/>
              </a:ext>
            </a:extLst>
          </p:cNvPr>
          <p:cNvPicPr>
            <a:picLocks noChangeAspect="1"/>
          </p:cNvPicPr>
          <p:nvPr/>
        </p:nvPicPr>
        <p:blipFill>
          <a:blip r:embed="rId8">
            <a:clrChange>
              <a:clrFrom>
                <a:srgbClr val="EEEEEE"/>
              </a:clrFrom>
              <a:clrTo>
                <a:srgbClr val="EEEEEE">
                  <a:alpha val="0"/>
                </a:srgbClr>
              </a:clrTo>
            </a:clrChange>
          </a:blip>
          <a:stretch>
            <a:fillRect/>
          </a:stretch>
        </p:blipFill>
        <p:spPr>
          <a:xfrm>
            <a:off x="1697343" y="3288412"/>
            <a:ext cx="3127170" cy="1525973"/>
          </a:xfrm>
          <a:prstGeom prst="rect">
            <a:avLst/>
          </a:prstGeom>
        </p:spPr>
      </p:pic>
      <p:sp>
        <p:nvSpPr>
          <p:cNvPr id="21" name="TextBox 20">
            <a:extLst>
              <a:ext uri="{FF2B5EF4-FFF2-40B4-BE49-F238E27FC236}">
                <a16:creationId xmlns:a16="http://schemas.microsoft.com/office/drawing/2014/main" id="{D9496626-F972-42AA-A8CC-A98B6719C063}"/>
              </a:ext>
            </a:extLst>
          </p:cNvPr>
          <p:cNvSpPr txBox="1"/>
          <p:nvPr/>
        </p:nvSpPr>
        <p:spPr>
          <a:xfrm>
            <a:off x="10065752" y="131437"/>
            <a:ext cx="1633781" cy="646331"/>
          </a:xfrm>
          <a:prstGeom prst="rect">
            <a:avLst/>
          </a:prstGeom>
          <a:noFill/>
        </p:spPr>
        <p:txBody>
          <a:bodyPr wrap="none" rtlCol="0">
            <a:spAutoFit/>
          </a:bodyPr>
          <a:lstStyle/>
          <a:p>
            <a:pPr algn="r"/>
            <a:r>
              <a:rPr lang="en-US" sz="3600" b="1" dirty="0">
                <a:solidFill>
                  <a:srgbClr val="2794D1"/>
                </a:solidFill>
                <a:latin typeface="Lato Black" panose="020F0502020204030203" pitchFamily="34" charset="0"/>
                <a:ea typeface="Lato Black" panose="020F0502020204030203" pitchFamily="34" charset="0"/>
                <a:cs typeface="Lato Black" panose="020F0502020204030203" pitchFamily="34" charset="0"/>
              </a:rPr>
              <a:t>TEXAS</a:t>
            </a:r>
          </a:p>
        </p:txBody>
      </p:sp>
      <p:sp>
        <p:nvSpPr>
          <p:cNvPr id="22" name="TextBox 21">
            <a:extLst>
              <a:ext uri="{FF2B5EF4-FFF2-40B4-BE49-F238E27FC236}">
                <a16:creationId xmlns:a16="http://schemas.microsoft.com/office/drawing/2014/main" id="{9D703D86-1784-476E-96B4-B0463A6BA96F}"/>
              </a:ext>
            </a:extLst>
          </p:cNvPr>
          <p:cNvSpPr txBox="1"/>
          <p:nvPr/>
        </p:nvSpPr>
        <p:spPr>
          <a:xfrm>
            <a:off x="10339866" y="663261"/>
            <a:ext cx="1359667" cy="338554"/>
          </a:xfrm>
          <a:prstGeom prst="rect">
            <a:avLst/>
          </a:prstGeom>
          <a:noFill/>
        </p:spPr>
        <p:txBody>
          <a:bodyPr wrap="none" rtlCol="0">
            <a:spAutoFit/>
          </a:bodyPr>
          <a:lstStyle/>
          <a:p>
            <a:pPr algn="r"/>
            <a:r>
              <a:rPr lang="en-US" sz="1600" b="1" dirty="0">
                <a:solidFill>
                  <a:schemeClr val="tx1">
                    <a:lumMod val="75000"/>
                    <a:lumOff val="25000"/>
                  </a:schemeClr>
                </a:solidFill>
                <a:latin typeface="Lato Thin" panose="020F0502020204030203" pitchFamily="34" charset="0"/>
                <a:ea typeface="Lato Thin" panose="020F0502020204030203" pitchFamily="34" charset="0"/>
                <a:cs typeface="Lato Thin" panose="020F0502020204030203" pitchFamily="34" charset="0"/>
              </a:rPr>
              <a:t>ELECTRICITY</a:t>
            </a:r>
          </a:p>
        </p:txBody>
      </p:sp>
      <p:sp>
        <p:nvSpPr>
          <p:cNvPr id="24" name="Rectangle: Diagonal Corners Rounded 23">
            <a:extLst>
              <a:ext uri="{FF2B5EF4-FFF2-40B4-BE49-F238E27FC236}">
                <a16:creationId xmlns:a16="http://schemas.microsoft.com/office/drawing/2014/main" id="{58001492-167F-4862-A312-49E249231583}"/>
              </a:ext>
            </a:extLst>
          </p:cNvPr>
          <p:cNvSpPr/>
          <p:nvPr/>
        </p:nvSpPr>
        <p:spPr>
          <a:xfrm>
            <a:off x="6638305" y="3288412"/>
            <a:ext cx="4441373" cy="1449732"/>
          </a:xfrm>
          <a:prstGeom prst="round2DiagRect">
            <a:avLst>
              <a:gd name="adj1" fmla="val 0"/>
              <a:gd name="adj2" fmla="val 16351"/>
            </a:avLst>
          </a:prstGeom>
          <a:solidFill>
            <a:srgbClr val="98C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67584729-5B69-4CEE-B18D-47C87C138AC2}"/>
              </a:ext>
            </a:extLst>
          </p:cNvPr>
          <p:cNvSpPr txBox="1"/>
          <p:nvPr/>
        </p:nvSpPr>
        <p:spPr>
          <a:xfrm>
            <a:off x="7940595" y="3259225"/>
            <a:ext cx="3232999" cy="1508105"/>
          </a:xfrm>
          <a:prstGeom prst="rect">
            <a:avLst/>
          </a:prstGeom>
          <a:noFill/>
        </p:spPr>
        <p:txBody>
          <a:bodyPr wrap="square" rtlCol="0">
            <a:spAutoFit/>
          </a:bodyPr>
          <a:lstStyle/>
          <a:p>
            <a:pPr algn="ctr"/>
            <a:r>
              <a:rPr lang="en-US" sz="2000" b="1" dirty="0">
                <a:solidFill>
                  <a:schemeClr val="bg1"/>
                </a:solidFill>
                <a:latin typeface="Lato" panose="020F0502020204030203" pitchFamily="34" charset="0"/>
                <a:ea typeface="Lato" panose="020F0502020204030203" pitchFamily="34" charset="0"/>
                <a:cs typeface="Lato" panose="020F0502020204030203" pitchFamily="34" charset="0"/>
              </a:rPr>
              <a:t>ACQUIRE 12+</a:t>
            </a: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r>
              <a:rPr lang="en-US" sz="1600" spc="-50" dirty="0">
                <a:solidFill>
                  <a:schemeClr val="bg1"/>
                </a:solidFill>
                <a:latin typeface="Lato-Regular"/>
                <a:ea typeface="Lato" panose="020F0502020204030203" pitchFamily="34" charset="0"/>
                <a:cs typeface="Lato" panose="020F0502020204030203" pitchFamily="34" charset="0"/>
              </a:rPr>
              <a:t>XOOM ENERGY RESIDENTIAL ELECTRICITY CUSTOMERS</a:t>
            </a:r>
          </a:p>
        </p:txBody>
      </p:sp>
      <p:pic>
        <p:nvPicPr>
          <p:cNvPr id="20" name="Picture 19">
            <a:extLst>
              <a:ext uri="{FF2B5EF4-FFF2-40B4-BE49-F238E27FC236}">
                <a16:creationId xmlns:a16="http://schemas.microsoft.com/office/drawing/2014/main" id="{16FE6D90-36CF-448C-9F9E-38BA48617B9F}"/>
              </a:ext>
            </a:extLst>
          </p:cNvPr>
          <p:cNvPicPr>
            <a:picLocks noChangeAspect="1"/>
          </p:cNvPicPr>
          <p:nvPr/>
        </p:nvPicPr>
        <p:blipFill rotWithShape="1">
          <a:blip r:embed="rId9">
            <a:clrChange>
              <a:clrFrom>
                <a:srgbClr val="96C83F"/>
              </a:clrFrom>
              <a:clrTo>
                <a:srgbClr val="96C83F">
                  <a:alpha val="0"/>
                </a:srgbClr>
              </a:clrTo>
            </a:clrChange>
            <a:extLst>
              <a:ext uri="{28A0092B-C50C-407E-A947-70E740481C1C}">
                <a14:useLocalDpi xmlns:a14="http://schemas.microsoft.com/office/drawing/2010/main" val="0"/>
              </a:ext>
            </a:extLst>
          </a:blip>
          <a:srcRect l="5157" t="-1268" r="67363" b="22951"/>
          <a:stretch/>
        </p:blipFill>
        <p:spPr>
          <a:xfrm>
            <a:off x="6862914" y="3401862"/>
            <a:ext cx="1243063" cy="1326884"/>
          </a:xfrm>
          <a:prstGeom prst="ellipse">
            <a:avLst/>
          </a:prstGeom>
        </p:spPr>
      </p:pic>
      <p:pic>
        <p:nvPicPr>
          <p:cNvPr id="8" name="Picture 7">
            <a:extLst>
              <a:ext uri="{FF2B5EF4-FFF2-40B4-BE49-F238E27FC236}">
                <a16:creationId xmlns:a16="http://schemas.microsoft.com/office/drawing/2014/main" id="{DE0E63FF-D748-41E9-B772-19C7E795511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921216" y="3614066"/>
            <a:ext cx="1165906" cy="583992"/>
          </a:xfrm>
          <a:prstGeom prst="rect">
            <a:avLst/>
          </a:prstGeom>
        </p:spPr>
      </p:pic>
    </p:spTree>
    <p:extLst>
      <p:ext uri="{BB962C8B-B14F-4D97-AF65-F5344CB8AC3E}">
        <p14:creationId xmlns:p14="http://schemas.microsoft.com/office/powerpoint/2010/main" val="2932246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6799</TotalTime>
  <Words>296</Words>
  <Application>Microsoft Office PowerPoint</Application>
  <PresentationFormat>Widescreen</PresentationFormat>
  <Paragraphs>36</Paragraphs>
  <Slides>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Calibri</vt:lpstr>
      <vt:lpstr>Calibri Light</vt:lpstr>
      <vt:lpstr>Lato</vt:lpstr>
      <vt:lpstr>Lato Black</vt:lpstr>
      <vt:lpstr>Lato Heavy</vt:lpstr>
      <vt:lpstr>Lato Thin</vt:lpstr>
      <vt:lpstr>Lato-Regular</vt:lpstr>
      <vt:lpstr>Lato-Semibold</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Irina Moiseev</dc:creator>
  <cp:lastModifiedBy>Lyndsie Wise</cp:lastModifiedBy>
  <cp:revision>48</cp:revision>
  <dcterms:created xsi:type="dcterms:W3CDTF">2020-12-23T22:32:16Z</dcterms:created>
  <dcterms:modified xsi:type="dcterms:W3CDTF">2021-01-12T01:49:00Z</dcterms:modified>
</cp:coreProperties>
</file>