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CA40"/>
    <a:srgbClr val="00597E"/>
    <a:srgbClr val="31485B"/>
    <a:srgbClr val="31485C"/>
    <a:srgbClr val="2794D1"/>
    <a:srgbClr val="004090"/>
    <a:srgbClr val="74C043"/>
    <a:srgbClr val="F57B20"/>
    <a:srgbClr val="0040A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8" autoAdjust="0"/>
    <p:restoredTop sz="94660"/>
  </p:normalViewPr>
  <p:slideViewPr>
    <p:cSldViewPr snapToGrid="0">
      <p:cViewPr varScale="1">
        <p:scale>
          <a:sx n="63" d="100"/>
          <a:sy n="63" d="100"/>
        </p:scale>
        <p:origin x="732"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EDB515-56FC-486A-90DD-E457EBC61657}" type="datetimeFigureOut">
              <a:rPr lang="en-US" smtClean="0"/>
              <a:t>4/7/2021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B25E1F-2AC0-430C-A97A-560796F39CB4}" type="slidenum">
              <a:rPr lang="en-US" smtClean="0"/>
              <a:t>‹#›</a:t>
            </a:fld>
            <a:endParaRPr lang="en-US"/>
          </a:p>
        </p:txBody>
      </p:sp>
    </p:spTree>
    <p:extLst>
      <p:ext uri="{BB962C8B-B14F-4D97-AF65-F5344CB8AC3E}">
        <p14:creationId xmlns:p14="http://schemas.microsoft.com/office/powerpoint/2010/main" val="1814212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x-none" dirty="0" err="1">
                <a:solidFill>
                  <a:schemeClr val="tx1">
                    <a:lumMod val="65000"/>
                    <a:lumOff val="35000"/>
                  </a:schemeClr>
                </a:solidFill>
                <a:latin typeface="Lato-Regular"/>
                <a:ea typeface="Lato" panose="020F0502020204030203" pitchFamily="34" charset="0"/>
                <a:cs typeface="Lato" panose="020F0502020204030203" pitchFamily="34" charset="0"/>
                <a:sym typeface="Poppins Medium" charset="0"/>
              </a:rPr>
              <a:t>XOOm</a:t>
            </a:r>
            <a:r>
              <a:rPr lang="en-US" altLang="x-none" dirty="0">
                <a:solidFill>
                  <a:schemeClr val="tx1">
                    <a:lumMod val="65000"/>
                    <a:lumOff val="35000"/>
                  </a:schemeClr>
                </a:solidFill>
                <a:latin typeface="Lato-Regular"/>
                <a:ea typeface="Lato" panose="020F0502020204030203" pitchFamily="34" charset="0"/>
                <a:cs typeface="Lato" panose="020F0502020204030203" pitchFamily="34" charset="0"/>
                <a:sym typeface="Poppins Medium" charset="0"/>
              </a:rPr>
              <a:t> </a:t>
            </a:r>
            <a:r>
              <a:rPr lang="en-US" altLang="x-none" dirty="0" err="1">
                <a:solidFill>
                  <a:schemeClr val="tx1">
                    <a:lumMod val="65000"/>
                    <a:lumOff val="35000"/>
                  </a:schemeClr>
                </a:solidFill>
                <a:latin typeface="Lato-Regular"/>
                <a:ea typeface="Lato" panose="020F0502020204030203" pitchFamily="34" charset="0"/>
                <a:cs typeface="Lato" panose="020F0502020204030203" pitchFamily="34" charset="0"/>
                <a:sym typeface="Poppins Medium" charset="0"/>
              </a:rPr>
              <a:t>Xtras</a:t>
            </a:r>
            <a:r>
              <a:rPr lang="en-US" altLang="x-none" dirty="0">
                <a:solidFill>
                  <a:schemeClr val="tx1">
                    <a:lumMod val="65000"/>
                    <a:lumOff val="35000"/>
                  </a:schemeClr>
                </a:solidFill>
                <a:latin typeface="Lato-Regular"/>
                <a:ea typeface="Lato" panose="020F0502020204030203" pitchFamily="34" charset="0"/>
                <a:cs typeface="Lato" panose="020F0502020204030203" pitchFamily="34" charset="0"/>
                <a:sym typeface="Poppins Medium" charset="0"/>
              </a:rPr>
              <a:t> - Get access to discounts from retailers, restaurants, hotels, theme parks and more by managing your account, engaging with XOOM Energy on social media, etc. </a:t>
            </a:r>
          </a:p>
          <a:p>
            <a:endParaRPr lang="en-US" dirty="0"/>
          </a:p>
        </p:txBody>
      </p:sp>
      <p:sp>
        <p:nvSpPr>
          <p:cNvPr id="4" name="Slide Number Placeholder 3"/>
          <p:cNvSpPr>
            <a:spLocks noGrp="1"/>
          </p:cNvSpPr>
          <p:nvPr>
            <p:ph type="sldNum" sz="quarter" idx="10"/>
          </p:nvPr>
        </p:nvSpPr>
        <p:spPr/>
        <p:txBody>
          <a:bodyPr/>
          <a:lstStyle/>
          <a:p>
            <a:fld id="{7FFE58FB-52CE-4587-9C62-BE4623A7B116}" type="slidenum">
              <a:rPr lang="en-US" smtClean="0"/>
              <a:t>2</a:t>
            </a:fld>
            <a:endParaRPr lang="en-US"/>
          </a:p>
        </p:txBody>
      </p:sp>
    </p:spTree>
    <p:extLst>
      <p:ext uri="{BB962C8B-B14F-4D97-AF65-F5344CB8AC3E}">
        <p14:creationId xmlns:p14="http://schemas.microsoft.com/office/powerpoint/2010/main" val="170766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5BFEE-8AE6-46C3-B497-6CD7BD9DF7C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82B7C6E-2393-430F-9406-D5F68129C9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5113F92-BD15-4E44-9B7C-A8614E112393}"/>
              </a:ext>
            </a:extLst>
          </p:cNvPr>
          <p:cNvSpPr>
            <a:spLocks noGrp="1"/>
          </p:cNvSpPr>
          <p:nvPr>
            <p:ph type="dt" sz="half" idx="10"/>
          </p:nvPr>
        </p:nvSpPr>
        <p:spPr/>
        <p:txBody>
          <a:bodyPr/>
          <a:lstStyle/>
          <a:p>
            <a:fld id="{54DF92A3-4BE6-41E4-88DD-0F911158DFDC}" type="datetimeFigureOut">
              <a:rPr lang="en-US" smtClean="0"/>
              <a:t>4/7/2021</a:t>
            </a:fld>
            <a:endParaRPr lang="en-US"/>
          </a:p>
        </p:txBody>
      </p:sp>
      <p:sp>
        <p:nvSpPr>
          <p:cNvPr id="5" name="Footer Placeholder 4">
            <a:extLst>
              <a:ext uri="{FF2B5EF4-FFF2-40B4-BE49-F238E27FC236}">
                <a16:creationId xmlns:a16="http://schemas.microsoft.com/office/drawing/2014/main" id="{C342DD04-FA49-415E-A994-B3CC4BED76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349B7E-78E6-4CBB-B0ED-218315EDC4F3}"/>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169305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A0234-2C82-4F33-9DAF-825C48A3B7B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610C4A-0849-49D4-B15A-CC2F6FFA778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F6EB36-AFCB-4E2D-AEC0-131D01C1B418}"/>
              </a:ext>
            </a:extLst>
          </p:cNvPr>
          <p:cNvSpPr>
            <a:spLocks noGrp="1"/>
          </p:cNvSpPr>
          <p:nvPr>
            <p:ph type="dt" sz="half" idx="10"/>
          </p:nvPr>
        </p:nvSpPr>
        <p:spPr/>
        <p:txBody>
          <a:bodyPr/>
          <a:lstStyle/>
          <a:p>
            <a:fld id="{54DF92A3-4BE6-41E4-88DD-0F911158DFDC}" type="datetimeFigureOut">
              <a:rPr lang="en-US" smtClean="0"/>
              <a:t>4/7/2021</a:t>
            </a:fld>
            <a:endParaRPr lang="en-US"/>
          </a:p>
        </p:txBody>
      </p:sp>
      <p:sp>
        <p:nvSpPr>
          <p:cNvPr id="5" name="Footer Placeholder 4">
            <a:extLst>
              <a:ext uri="{FF2B5EF4-FFF2-40B4-BE49-F238E27FC236}">
                <a16:creationId xmlns:a16="http://schemas.microsoft.com/office/drawing/2014/main" id="{E90F0ED8-E8CF-4006-9E53-981CAAD74E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07F8BA-F3CD-424D-A91A-B28784CFAA1D}"/>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1940226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75A2BE-0F63-434C-A4C7-F6672D6E224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08CA175-5CAF-455F-B14C-0001725A471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128864-F4EB-464C-BA98-41CD7B72E050}"/>
              </a:ext>
            </a:extLst>
          </p:cNvPr>
          <p:cNvSpPr>
            <a:spLocks noGrp="1"/>
          </p:cNvSpPr>
          <p:nvPr>
            <p:ph type="dt" sz="half" idx="10"/>
          </p:nvPr>
        </p:nvSpPr>
        <p:spPr/>
        <p:txBody>
          <a:bodyPr/>
          <a:lstStyle/>
          <a:p>
            <a:fld id="{54DF92A3-4BE6-41E4-88DD-0F911158DFDC}" type="datetimeFigureOut">
              <a:rPr lang="en-US" smtClean="0"/>
              <a:t>4/7/2021</a:t>
            </a:fld>
            <a:endParaRPr lang="en-US"/>
          </a:p>
        </p:txBody>
      </p:sp>
      <p:sp>
        <p:nvSpPr>
          <p:cNvPr id="5" name="Footer Placeholder 4">
            <a:extLst>
              <a:ext uri="{FF2B5EF4-FFF2-40B4-BE49-F238E27FC236}">
                <a16:creationId xmlns:a16="http://schemas.microsoft.com/office/drawing/2014/main" id="{189A7268-EDFD-4665-9E00-2CAB50372A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80EEDA-6180-4B60-814E-D080928D4991}"/>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2898232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8F6E9-9098-4ECF-8A89-1F34277136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AE8E69-13DE-462E-8AD1-7C8E22683F4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3405AD-33BE-4AAF-B0CF-6B1AAC51E511}"/>
              </a:ext>
            </a:extLst>
          </p:cNvPr>
          <p:cNvSpPr>
            <a:spLocks noGrp="1"/>
          </p:cNvSpPr>
          <p:nvPr>
            <p:ph type="dt" sz="half" idx="10"/>
          </p:nvPr>
        </p:nvSpPr>
        <p:spPr/>
        <p:txBody>
          <a:bodyPr/>
          <a:lstStyle/>
          <a:p>
            <a:fld id="{54DF92A3-4BE6-41E4-88DD-0F911158DFDC}" type="datetimeFigureOut">
              <a:rPr lang="en-US" smtClean="0"/>
              <a:t>4/7/2021</a:t>
            </a:fld>
            <a:endParaRPr lang="en-US"/>
          </a:p>
        </p:txBody>
      </p:sp>
      <p:sp>
        <p:nvSpPr>
          <p:cNvPr id="5" name="Footer Placeholder 4">
            <a:extLst>
              <a:ext uri="{FF2B5EF4-FFF2-40B4-BE49-F238E27FC236}">
                <a16:creationId xmlns:a16="http://schemas.microsoft.com/office/drawing/2014/main" id="{05D54647-2124-468B-8232-05124514D3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CA9233-5644-499F-8574-972361C674E8}"/>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4019601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4AE6D-5D1A-4FF2-BA78-6CD1BC9362D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F0C8ACD-BCE2-4E19-9780-4EB70387A7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8B77D4A-1F19-4580-AE23-6875C9A92B52}"/>
              </a:ext>
            </a:extLst>
          </p:cNvPr>
          <p:cNvSpPr>
            <a:spLocks noGrp="1"/>
          </p:cNvSpPr>
          <p:nvPr>
            <p:ph type="dt" sz="half" idx="10"/>
          </p:nvPr>
        </p:nvSpPr>
        <p:spPr/>
        <p:txBody>
          <a:bodyPr/>
          <a:lstStyle/>
          <a:p>
            <a:fld id="{54DF92A3-4BE6-41E4-88DD-0F911158DFDC}" type="datetimeFigureOut">
              <a:rPr lang="en-US" smtClean="0"/>
              <a:t>4/7/2021</a:t>
            </a:fld>
            <a:endParaRPr lang="en-US"/>
          </a:p>
        </p:txBody>
      </p:sp>
      <p:sp>
        <p:nvSpPr>
          <p:cNvPr id="5" name="Footer Placeholder 4">
            <a:extLst>
              <a:ext uri="{FF2B5EF4-FFF2-40B4-BE49-F238E27FC236}">
                <a16:creationId xmlns:a16="http://schemas.microsoft.com/office/drawing/2014/main" id="{B05F1B23-2DEF-4234-A17B-0D5EB71DDF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E58885-86E8-4ED1-9953-E5B0C0F5AF39}"/>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3999665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D24E1-4D81-44DA-8AAD-B4BCFB7CD51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AF507EC-86BE-41E9-8B3E-52F84AF0033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72EE4B9-27EC-413D-A882-D1196637FAA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4228946-0AE2-4E0E-B115-235EFCFB63F4}"/>
              </a:ext>
            </a:extLst>
          </p:cNvPr>
          <p:cNvSpPr>
            <a:spLocks noGrp="1"/>
          </p:cNvSpPr>
          <p:nvPr>
            <p:ph type="dt" sz="half" idx="10"/>
          </p:nvPr>
        </p:nvSpPr>
        <p:spPr/>
        <p:txBody>
          <a:bodyPr/>
          <a:lstStyle/>
          <a:p>
            <a:fld id="{54DF92A3-4BE6-41E4-88DD-0F911158DFDC}" type="datetimeFigureOut">
              <a:rPr lang="en-US" smtClean="0"/>
              <a:t>4/7/2021</a:t>
            </a:fld>
            <a:endParaRPr lang="en-US"/>
          </a:p>
        </p:txBody>
      </p:sp>
      <p:sp>
        <p:nvSpPr>
          <p:cNvPr id="6" name="Footer Placeholder 5">
            <a:extLst>
              <a:ext uri="{FF2B5EF4-FFF2-40B4-BE49-F238E27FC236}">
                <a16:creationId xmlns:a16="http://schemas.microsoft.com/office/drawing/2014/main" id="{9A1B2B0B-25F5-4C0B-9F04-9AE8D35F5B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DAF9F2-5DAD-42B7-83B1-FF0D37366CEA}"/>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3358437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8BA5B-7782-4C55-8D3A-48EEC59895F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87BFA6F-3B0E-47B5-AB3F-AB5841356E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7DB231E-137A-431A-8CF5-010C6C67C7C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4D2ED0B-D8AA-4B9B-A694-8CA34AAC0C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95BAC90-6A63-4182-AEC1-E1BCB2257C5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120113F-85A6-4546-9313-578C21A2B6F5}"/>
              </a:ext>
            </a:extLst>
          </p:cNvPr>
          <p:cNvSpPr>
            <a:spLocks noGrp="1"/>
          </p:cNvSpPr>
          <p:nvPr>
            <p:ph type="dt" sz="half" idx="10"/>
          </p:nvPr>
        </p:nvSpPr>
        <p:spPr/>
        <p:txBody>
          <a:bodyPr/>
          <a:lstStyle/>
          <a:p>
            <a:fld id="{54DF92A3-4BE6-41E4-88DD-0F911158DFDC}" type="datetimeFigureOut">
              <a:rPr lang="en-US" smtClean="0"/>
              <a:t>4/7/2021</a:t>
            </a:fld>
            <a:endParaRPr lang="en-US"/>
          </a:p>
        </p:txBody>
      </p:sp>
      <p:sp>
        <p:nvSpPr>
          <p:cNvPr id="8" name="Footer Placeholder 7">
            <a:extLst>
              <a:ext uri="{FF2B5EF4-FFF2-40B4-BE49-F238E27FC236}">
                <a16:creationId xmlns:a16="http://schemas.microsoft.com/office/drawing/2014/main" id="{F7BA7EDC-0F76-4385-91E8-185B7629B90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A61741B-EAB8-42F3-8A44-06D0EE80F4B0}"/>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3886010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C9B46-8575-4CD9-A78E-FF0FB50090B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488CE1B-D420-4B86-9465-48E82DA6C88F}"/>
              </a:ext>
            </a:extLst>
          </p:cNvPr>
          <p:cNvSpPr>
            <a:spLocks noGrp="1"/>
          </p:cNvSpPr>
          <p:nvPr>
            <p:ph type="dt" sz="half" idx="10"/>
          </p:nvPr>
        </p:nvSpPr>
        <p:spPr/>
        <p:txBody>
          <a:bodyPr/>
          <a:lstStyle/>
          <a:p>
            <a:fld id="{54DF92A3-4BE6-41E4-88DD-0F911158DFDC}" type="datetimeFigureOut">
              <a:rPr lang="en-US" smtClean="0"/>
              <a:t>4/7/2021</a:t>
            </a:fld>
            <a:endParaRPr lang="en-US"/>
          </a:p>
        </p:txBody>
      </p:sp>
      <p:sp>
        <p:nvSpPr>
          <p:cNvPr id="4" name="Footer Placeholder 3">
            <a:extLst>
              <a:ext uri="{FF2B5EF4-FFF2-40B4-BE49-F238E27FC236}">
                <a16:creationId xmlns:a16="http://schemas.microsoft.com/office/drawing/2014/main" id="{8752076E-E293-4C49-82F3-28CDB51F758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97FAB8A-3E3C-4494-A703-F273E127967D}"/>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227275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3D9527-966A-40EA-B5C6-37380FA96605}"/>
              </a:ext>
            </a:extLst>
          </p:cNvPr>
          <p:cNvSpPr>
            <a:spLocks noGrp="1"/>
          </p:cNvSpPr>
          <p:nvPr>
            <p:ph type="dt" sz="half" idx="10"/>
          </p:nvPr>
        </p:nvSpPr>
        <p:spPr/>
        <p:txBody>
          <a:bodyPr/>
          <a:lstStyle/>
          <a:p>
            <a:fld id="{54DF92A3-4BE6-41E4-88DD-0F911158DFDC}" type="datetimeFigureOut">
              <a:rPr lang="en-US" smtClean="0"/>
              <a:t>4/7/2021</a:t>
            </a:fld>
            <a:endParaRPr lang="en-US"/>
          </a:p>
        </p:txBody>
      </p:sp>
      <p:sp>
        <p:nvSpPr>
          <p:cNvPr id="3" name="Footer Placeholder 2">
            <a:extLst>
              <a:ext uri="{FF2B5EF4-FFF2-40B4-BE49-F238E27FC236}">
                <a16:creationId xmlns:a16="http://schemas.microsoft.com/office/drawing/2014/main" id="{72B16C07-3222-4FFD-8CA1-F81C508FF2E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F7D5BA9-B7FB-4250-AFFB-047E30243D98}"/>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3596570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138FA-D5C9-4B15-A04C-B6E3AC24D9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6E9460A-22B4-4715-8123-6A524C0F55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785A8F4-3CF2-4244-8C68-EAD3032B3C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8FE4938-AC4D-4C36-BC76-38437B2212DB}"/>
              </a:ext>
            </a:extLst>
          </p:cNvPr>
          <p:cNvSpPr>
            <a:spLocks noGrp="1"/>
          </p:cNvSpPr>
          <p:nvPr>
            <p:ph type="dt" sz="half" idx="10"/>
          </p:nvPr>
        </p:nvSpPr>
        <p:spPr/>
        <p:txBody>
          <a:bodyPr/>
          <a:lstStyle/>
          <a:p>
            <a:fld id="{54DF92A3-4BE6-41E4-88DD-0F911158DFDC}" type="datetimeFigureOut">
              <a:rPr lang="en-US" smtClean="0"/>
              <a:t>4/7/2021</a:t>
            </a:fld>
            <a:endParaRPr lang="en-US"/>
          </a:p>
        </p:txBody>
      </p:sp>
      <p:sp>
        <p:nvSpPr>
          <p:cNvPr id="6" name="Footer Placeholder 5">
            <a:extLst>
              <a:ext uri="{FF2B5EF4-FFF2-40B4-BE49-F238E27FC236}">
                <a16:creationId xmlns:a16="http://schemas.microsoft.com/office/drawing/2014/main" id="{0079EC3F-F79A-4FFE-A7C7-247CEFFCED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066EA5-7C6E-4BB9-9569-103F3599961C}"/>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4179888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A0BED-7680-428A-A67A-FD596C1FB7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4F3BA5-0F7D-4F2F-B654-F45083E4B3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E135E73-E767-46B2-85F3-B42ECEE008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878E3F7-C6CE-4533-BEE1-60662594B69C}"/>
              </a:ext>
            </a:extLst>
          </p:cNvPr>
          <p:cNvSpPr>
            <a:spLocks noGrp="1"/>
          </p:cNvSpPr>
          <p:nvPr>
            <p:ph type="dt" sz="half" idx="10"/>
          </p:nvPr>
        </p:nvSpPr>
        <p:spPr/>
        <p:txBody>
          <a:bodyPr/>
          <a:lstStyle/>
          <a:p>
            <a:fld id="{54DF92A3-4BE6-41E4-88DD-0F911158DFDC}" type="datetimeFigureOut">
              <a:rPr lang="en-US" smtClean="0"/>
              <a:t>4/7/2021</a:t>
            </a:fld>
            <a:endParaRPr lang="en-US"/>
          </a:p>
        </p:txBody>
      </p:sp>
      <p:sp>
        <p:nvSpPr>
          <p:cNvPr id="6" name="Footer Placeholder 5">
            <a:extLst>
              <a:ext uri="{FF2B5EF4-FFF2-40B4-BE49-F238E27FC236}">
                <a16:creationId xmlns:a16="http://schemas.microsoft.com/office/drawing/2014/main" id="{BFFCBC9C-8451-42C4-A736-EF8005EEEB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810F6A-A375-4800-B9E6-E05D83924582}"/>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455166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05E0DB-FE37-4030-A2F7-3B7443F9E8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C311C1-049C-4AF6-8CC7-5B99545E95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1A11A8-5306-4A00-BD29-1FE32B460A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DF92A3-4BE6-41E4-88DD-0F911158DFDC}" type="datetimeFigureOut">
              <a:rPr lang="en-US" smtClean="0"/>
              <a:t>4/7/2021</a:t>
            </a:fld>
            <a:endParaRPr lang="en-US"/>
          </a:p>
        </p:txBody>
      </p:sp>
      <p:sp>
        <p:nvSpPr>
          <p:cNvPr id="5" name="Footer Placeholder 4">
            <a:extLst>
              <a:ext uri="{FF2B5EF4-FFF2-40B4-BE49-F238E27FC236}">
                <a16:creationId xmlns:a16="http://schemas.microsoft.com/office/drawing/2014/main" id="{09BCEA45-744C-4F19-93DF-09000FC707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E48CB14-B93F-4C4E-98E5-E47509EE09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AF07B6-EF47-404C-A4E0-C3B87E20E730}" type="slidenum">
              <a:rPr lang="en-US" smtClean="0"/>
              <a:t>‹#›</a:t>
            </a:fld>
            <a:endParaRPr lang="en-US"/>
          </a:p>
        </p:txBody>
      </p:sp>
    </p:spTree>
    <p:extLst>
      <p:ext uri="{BB962C8B-B14F-4D97-AF65-F5344CB8AC3E}">
        <p14:creationId xmlns:p14="http://schemas.microsoft.com/office/powerpoint/2010/main" val="3061536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hyperlink" Target="https://xoomxtras.com/" TargetMode="External"/><Relationship Id="rId4" Type="http://schemas.openxmlformats.org/officeDocument/2006/relationships/image" Target="../media/image6.png"/><Relationship Id="rId9"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Diagonal Corners Rounded 55">
            <a:extLst>
              <a:ext uri="{FF2B5EF4-FFF2-40B4-BE49-F238E27FC236}">
                <a16:creationId xmlns:a16="http://schemas.microsoft.com/office/drawing/2014/main" id="{52EE201B-4078-46E7-BAE3-59847EE0F41E}"/>
              </a:ext>
            </a:extLst>
          </p:cNvPr>
          <p:cNvSpPr/>
          <p:nvPr/>
        </p:nvSpPr>
        <p:spPr>
          <a:xfrm>
            <a:off x="586692" y="3403683"/>
            <a:ext cx="10863905" cy="2214797"/>
          </a:xfrm>
          <a:prstGeom prst="round2DiagRect">
            <a:avLst>
              <a:gd name="adj1" fmla="val 11157"/>
              <a:gd name="adj2" fmla="val 0"/>
            </a:avLst>
          </a:prstGeom>
          <a:solidFill>
            <a:schemeClr val="bg1">
              <a:lumMod val="95000"/>
            </a:schemeClr>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5ABD041-E91B-43CB-93E6-90D73F7BBB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9398" y="206450"/>
            <a:ext cx="2451500" cy="772391"/>
          </a:xfrm>
          <a:prstGeom prst="rect">
            <a:avLst/>
          </a:prstGeom>
        </p:spPr>
      </p:pic>
      <p:cxnSp>
        <p:nvCxnSpPr>
          <p:cNvPr id="20" name="Straight Connector 19">
            <a:extLst>
              <a:ext uri="{FF2B5EF4-FFF2-40B4-BE49-F238E27FC236}">
                <a16:creationId xmlns:a16="http://schemas.microsoft.com/office/drawing/2014/main" id="{453FE6F3-DB92-490A-AB87-EE319D5E1250}"/>
              </a:ext>
            </a:extLst>
          </p:cNvPr>
          <p:cNvCxnSpPr>
            <a:cxnSpLocks/>
          </p:cNvCxnSpPr>
          <p:nvPr/>
        </p:nvCxnSpPr>
        <p:spPr>
          <a:xfrm>
            <a:off x="542343" y="1032593"/>
            <a:ext cx="10908254" cy="0"/>
          </a:xfrm>
          <a:prstGeom prst="line">
            <a:avLst/>
          </a:prstGeom>
          <a:ln w="12700">
            <a:solidFill>
              <a:schemeClr val="tx1">
                <a:lumMod val="50000"/>
                <a:lumOff val="50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C0F435AD-7527-4643-9854-9D3F6E4FF8E1}"/>
              </a:ext>
            </a:extLst>
          </p:cNvPr>
          <p:cNvSpPr/>
          <p:nvPr/>
        </p:nvSpPr>
        <p:spPr>
          <a:xfrm>
            <a:off x="4003885" y="1167641"/>
            <a:ext cx="8146134" cy="400110"/>
          </a:xfrm>
          <a:prstGeom prst="rect">
            <a:avLst/>
          </a:prstGeom>
        </p:spPr>
        <p:txBody>
          <a:bodyPr wrap="square">
            <a:spAutoFit/>
          </a:bodyPr>
          <a:lstStyle/>
          <a:p>
            <a:r>
              <a:rPr lang="en-US" sz="2000" dirty="0">
                <a:solidFill>
                  <a:srgbClr val="00597E"/>
                </a:solidFill>
                <a:latin typeface="Lato-Regular"/>
                <a:ea typeface="Lato Heavy" panose="020F0502020204030203" pitchFamily="34" charset="0"/>
                <a:cs typeface="Lato Heavy" panose="020F0502020204030203" pitchFamily="34" charset="0"/>
              </a:rPr>
              <a:t>Why Choose </a:t>
            </a:r>
            <a:r>
              <a:rPr lang="en-US" sz="2000" dirty="0">
                <a:solidFill>
                  <a:srgbClr val="00597E"/>
                </a:solidFill>
                <a:latin typeface="Lato Heavy" panose="020F0502020204030203" pitchFamily="34" charset="0"/>
                <a:ea typeface="Lato Heavy" panose="020F0502020204030203" pitchFamily="34" charset="0"/>
                <a:cs typeface="Lato Heavy" panose="020F0502020204030203" pitchFamily="34" charset="0"/>
              </a:rPr>
              <a:t>XOOM Energy </a:t>
            </a:r>
            <a:r>
              <a:rPr lang="en-US" sz="2000" dirty="0">
                <a:solidFill>
                  <a:srgbClr val="00597E"/>
                </a:solidFill>
                <a:latin typeface="Lato-Regular"/>
                <a:ea typeface="Lato Heavy" panose="020F0502020204030203" pitchFamily="34" charset="0"/>
                <a:cs typeface="Lato Heavy" panose="020F0502020204030203" pitchFamily="34" charset="0"/>
              </a:rPr>
              <a:t>in Maine in April 2021?</a:t>
            </a:r>
          </a:p>
        </p:txBody>
      </p:sp>
      <p:sp>
        <p:nvSpPr>
          <p:cNvPr id="23" name="Rectangle 22">
            <a:extLst>
              <a:ext uri="{FF2B5EF4-FFF2-40B4-BE49-F238E27FC236}">
                <a16:creationId xmlns:a16="http://schemas.microsoft.com/office/drawing/2014/main" id="{95A79F54-43C2-4F08-81F4-776487319E38}"/>
              </a:ext>
            </a:extLst>
          </p:cNvPr>
          <p:cNvSpPr/>
          <p:nvPr/>
        </p:nvSpPr>
        <p:spPr>
          <a:xfrm>
            <a:off x="4102659" y="1629413"/>
            <a:ext cx="6096000" cy="338554"/>
          </a:xfrm>
          <a:prstGeom prst="rect">
            <a:avLst/>
          </a:prstGeom>
        </p:spPr>
        <p:txBody>
          <a:bodyPr wrap="square">
            <a:spAutoFit/>
          </a:bodyPr>
          <a:lstStyle/>
          <a:p>
            <a:r>
              <a:rPr lang="en-US" sz="1600" b="1" i="0" u="none" strike="noStrike" baseline="0" dirty="0">
                <a:solidFill>
                  <a:srgbClr val="2794D1"/>
                </a:solidFill>
                <a:latin typeface="Lato Heavy" panose="020F0502020204030203" pitchFamily="34" charset="0"/>
                <a:ea typeface="Lato Heavy" panose="020F0502020204030203" pitchFamily="34" charset="0"/>
                <a:cs typeface="Lato Heavy" panose="020F0502020204030203" pitchFamily="34" charset="0"/>
              </a:rPr>
              <a:t>Lower than the Utility Rates in April</a:t>
            </a:r>
            <a:r>
              <a:rPr lang="en-US" sz="1600" b="1" i="0" u="none" baseline="30000" dirty="0">
                <a:solidFill>
                  <a:srgbClr val="2794D1"/>
                </a:solidFill>
                <a:latin typeface="Lato Heavy" panose="020F0502020204030203" pitchFamily="34" charset="0"/>
                <a:ea typeface="Lato Heavy" panose="020F0502020204030203" pitchFamily="34" charset="0"/>
                <a:cs typeface="Lato Heavy" panose="020F0502020204030203" pitchFamily="34" charset="0"/>
              </a:rPr>
              <a:t>1</a:t>
            </a:r>
          </a:p>
        </p:txBody>
      </p:sp>
      <p:sp>
        <p:nvSpPr>
          <p:cNvPr id="28" name="Rectangle 27">
            <a:extLst>
              <a:ext uri="{FF2B5EF4-FFF2-40B4-BE49-F238E27FC236}">
                <a16:creationId xmlns:a16="http://schemas.microsoft.com/office/drawing/2014/main" id="{FB6C9F61-9FC4-4EDF-AAD2-EC9958D1B6AB}"/>
              </a:ext>
            </a:extLst>
          </p:cNvPr>
          <p:cNvSpPr/>
          <p:nvPr/>
        </p:nvSpPr>
        <p:spPr>
          <a:xfrm>
            <a:off x="1918221" y="4071205"/>
            <a:ext cx="1223412" cy="338554"/>
          </a:xfrm>
          <a:prstGeom prst="rect">
            <a:avLst/>
          </a:prstGeom>
        </p:spPr>
        <p:txBody>
          <a:bodyPr wrap="none">
            <a:spAutoFit/>
          </a:bodyPr>
          <a:lstStyle/>
          <a:p>
            <a:r>
              <a:rPr lang="en-US" sz="1600" b="1" u="sng" dirty="0">
                <a:solidFill>
                  <a:srgbClr val="00597E"/>
                </a:solidFill>
                <a:latin typeface="Lato-Semibold"/>
              </a:rPr>
              <a:t>Fixed Plans</a:t>
            </a:r>
            <a:endParaRPr lang="en-US" sz="1600" b="1" u="sng" dirty="0">
              <a:solidFill>
                <a:srgbClr val="00597E"/>
              </a:solidFill>
            </a:endParaRPr>
          </a:p>
        </p:txBody>
      </p:sp>
      <p:sp>
        <p:nvSpPr>
          <p:cNvPr id="35" name="Rectangle 34">
            <a:extLst>
              <a:ext uri="{FF2B5EF4-FFF2-40B4-BE49-F238E27FC236}">
                <a16:creationId xmlns:a16="http://schemas.microsoft.com/office/drawing/2014/main" id="{0395D9C6-14B9-4A6D-A58B-4AA51B5B34FD}"/>
              </a:ext>
            </a:extLst>
          </p:cNvPr>
          <p:cNvSpPr/>
          <p:nvPr/>
        </p:nvSpPr>
        <p:spPr>
          <a:xfrm>
            <a:off x="4370426" y="3859485"/>
            <a:ext cx="3227102" cy="338554"/>
          </a:xfrm>
          <a:prstGeom prst="rect">
            <a:avLst/>
          </a:prstGeom>
        </p:spPr>
        <p:txBody>
          <a:bodyPr wrap="none">
            <a:spAutoFit/>
          </a:bodyPr>
          <a:lstStyle/>
          <a:p>
            <a:r>
              <a:rPr lang="en-US" sz="1600" b="1" u="sng" dirty="0">
                <a:solidFill>
                  <a:srgbClr val="00597E"/>
                </a:solidFill>
                <a:latin typeface="Lato-Semibold"/>
              </a:rPr>
              <a:t>Lock in Your Rate for 6 Months!</a:t>
            </a:r>
          </a:p>
        </p:txBody>
      </p:sp>
      <p:sp>
        <p:nvSpPr>
          <p:cNvPr id="36" name="Rectangle 35">
            <a:extLst>
              <a:ext uri="{FF2B5EF4-FFF2-40B4-BE49-F238E27FC236}">
                <a16:creationId xmlns:a16="http://schemas.microsoft.com/office/drawing/2014/main" id="{C8443486-00AC-447F-AE1F-69686E92EAB5}"/>
              </a:ext>
            </a:extLst>
          </p:cNvPr>
          <p:cNvSpPr/>
          <p:nvPr/>
        </p:nvSpPr>
        <p:spPr>
          <a:xfrm>
            <a:off x="1938541" y="4383164"/>
            <a:ext cx="1915117" cy="584775"/>
          </a:xfrm>
          <a:prstGeom prst="rect">
            <a:avLst/>
          </a:prstGeom>
        </p:spPr>
        <p:txBody>
          <a:bodyPr wrap="square">
            <a:spAutoFit/>
          </a:bodyPr>
          <a:lstStyle/>
          <a:p>
            <a:r>
              <a:rPr lang="en-US" sz="1600" dirty="0" err="1">
                <a:solidFill>
                  <a:srgbClr val="00597E"/>
                </a:solidFill>
              </a:rPr>
              <a:t>SureLock</a:t>
            </a:r>
            <a:r>
              <a:rPr lang="en-US" sz="1600" dirty="0">
                <a:solidFill>
                  <a:srgbClr val="00597E"/>
                </a:solidFill>
              </a:rPr>
              <a:t> 6</a:t>
            </a:r>
            <a:br>
              <a:rPr lang="en-US" sz="1600" dirty="0">
                <a:solidFill>
                  <a:srgbClr val="00597E"/>
                </a:solidFill>
              </a:rPr>
            </a:br>
            <a:endParaRPr lang="en-US" sz="1600" dirty="0">
              <a:solidFill>
                <a:srgbClr val="00597E"/>
              </a:solidFill>
            </a:endParaRPr>
          </a:p>
        </p:txBody>
      </p:sp>
      <p:sp>
        <p:nvSpPr>
          <p:cNvPr id="44" name="TextBox 43">
            <a:extLst>
              <a:ext uri="{FF2B5EF4-FFF2-40B4-BE49-F238E27FC236}">
                <a16:creationId xmlns:a16="http://schemas.microsoft.com/office/drawing/2014/main" id="{64DF691E-841A-4C9B-B838-9D970081965F}"/>
              </a:ext>
            </a:extLst>
          </p:cNvPr>
          <p:cNvSpPr txBox="1"/>
          <p:nvPr/>
        </p:nvSpPr>
        <p:spPr>
          <a:xfrm>
            <a:off x="9858440" y="131437"/>
            <a:ext cx="1723549" cy="646331"/>
          </a:xfrm>
          <a:prstGeom prst="rect">
            <a:avLst/>
          </a:prstGeom>
          <a:noFill/>
        </p:spPr>
        <p:txBody>
          <a:bodyPr wrap="none" rtlCol="0">
            <a:spAutoFit/>
          </a:bodyPr>
          <a:lstStyle/>
          <a:p>
            <a:pPr algn="r"/>
            <a:r>
              <a:rPr lang="en-US" sz="3600" b="1" dirty="0">
                <a:solidFill>
                  <a:srgbClr val="2794D1"/>
                </a:solidFill>
                <a:latin typeface="Lato Black" panose="020F0502020204030203" pitchFamily="34" charset="0"/>
                <a:ea typeface="Lato Black" panose="020F0502020204030203" pitchFamily="34" charset="0"/>
                <a:cs typeface="Lato Black" panose="020F0502020204030203" pitchFamily="34" charset="0"/>
              </a:rPr>
              <a:t>MAINE</a:t>
            </a:r>
          </a:p>
        </p:txBody>
      </p:sp>
      <p:sp>
        <p:nvSpPr>
          <p:cNvPr id="45" name="TextBox 44">
            <a:extLst>
              <a:ext uri="{FF2B5EF4-FFF2-40B4-BE49-F238E27FC236}">
                <a16:creationId xmlns:a16="http://schemas.microsoft.com/office/drawing/2014/main" id="{05240464-220C-42C7-8399-F9D49D5AB768}"/>
              </a:ext>
            </a:extLst>
          </p:cNvPr>
          <p:cNvSpPr txBox="1"/>
          <p:nvPr/>
        </p:nvSpPr>
        <p:spPr>
          <a:xfrm>
            <a:off x="10198659" y="663261"/>
            <a:ext cx="1359667" cy="338554"/>
          </a:xfrm>
          <a:prstGeom prst="rect">
            <a:avLst/>
          </a:prstGeom>
          <a:noFill/>
        </p:spPr>
        <p:txBody>
          <a:bodyPr wrap="none" rtlCol="0">
            <a:spAutoFit/>
          </a:bodyPr>
          <a:lstStyle/>
          <a:p>
            <a:pPr algn="r"/>
            <a:r>
              <a:rPr lang="en-US" sz="1600" b="1" dirty="0">
                <a:solidFill>
                  <a:schemeClr val="tx1">
                    <a:lumMod val="75000"/>
                    <a:lumOff val="25000"/>
                  </a:schemeClr>
                </a:solidFill>
                <a:latin typeface="Lato Thin" panose="020F0502020204030203" pitchFamily="34" charset="0"/>
                <a:ea typeface="Lato Thin" panose="020F0502020204030203" pitchFamily="34" charset="0"/>
                <a:cs typeface="Lato Thin" panose="020F0502020204030203" pitchFamily="34" charset="0"/>
              </a:rPr>
              <a:t>ELECTRICITY</a:t>
            </a:r>
          </a:p>
        </p:txBody>
      </p:sp>
      <p:pic>
        <p:nvPicPr>
          <p:cNvPr id="51" name="Picture 50">
            <a:extLst>
              <a:ext uri="{FF2B5EF4-FFF2-40B4-BE49-F238E27FC236}">
                <a16:creationId xmlns:a16="http://schemas.microsoft.com/office/drawing/2014/main" id="{D8872739-8EFA-404F-B1CC-CB42246BF8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78827" y="1855548"/>
            <a:ext cx="752866" cy="702676"/>
          </a:xfrm>
          <a:prstGeom prst="rect">
            <a:avLst/>
          </a:prstGeom>
          <a:ln>
            <a:noFill/>
          </a:ln>
          <a:effectLst>
            <a:outerShdw blurRad="292100" dist="139700" dir="2700000" algn="tl" rotWithShape="0">
              <a:srgbClr val="333333">
                <a:alpha val="65000"/>
              </a:srgbClr>
            </a:outerShdw>
          </a:effectLst>
        </p:spPr>
      </p:pic>
      <p:sp>
        <p:nvSpPr>
          <p:cNvPr id="52" name="Rectangle 51">
            <a:extLst>
              <a:ext uri="{FF2B5EF4-FFF2-40B4-BE49-F238E27FC236}">
                <a16:creationId xmlns:a16="http://schemas.microsoft.com/office/drawing/2014/main" id="{3FF3E6BE-B509-4E56-A987-61B45EA13679}"/>
              </a:ext>
            </a:extLst>
          </p:cNvPr>
          <p:cNvSpPr/>
          <p:nvPr/>
        </p:nvSpPr>
        <p:spPr>
          <a:xfrm>
            <a:off x="4102659" y="2152365"/>
            <a:ext cx="6176278" cy="584775"/>
          </a:xfrm>
          <a:prstGeom prst="rect">
            <a:avLst/>
          </a:prstGeom>
        </p:spPr>
        <p:txBody>
          <a:bodyPr wrap="square">
            <a:spAutoFit/>
          </a:bodyPr>
          <a:lstStyle/>
          <a:p>
            <a:r>
              <a:rPr lang="en-US" sz="1600" b="1" dirty="0">
                <a:solidFill>
                  <a:srgbClr val="31485C"/>
                </a:solidFill>
                <a:latin typeface="Lato-Regular"/>
                <a:ea typeface="Lato Heavy" panose="020F0502020204030203" pitchFamily="34" charset="0"/>
                <a:cs typeface="Lato Heavy" panose="020F0502020204030203" pitchFamily="34" charset="0"/>
              </a:rPr>
              <a:t>Electricity Residential Plans:</a:t>
            </a:r>
          </a:p>
          <a:p>
            <a:r>
              <a:rPr lang="en-US" sz="1600" dirty="0">
                <a:solidFill>
                  <a:schemeClr val="bg2">
                    <a:lumMod val="25000"/>
                  </a:schemeClr>
                </a:solidFill>
                <a:latin typeface="Lato-Regular"/>
                <a:ea typeface="Lato" panose="020F0502020204030203" pitchFamily="34" charset="0"/>
                <a:cs typeface="Lato" panose="020F0502020204030203" pitchFamily="34" charset="0"/>
              </a:rPr>
              <a:t>Emera Maine – up to </a:t>
            </a:r>
            <a:r>
              <a:rPr lang="en-US" sz="1600" b="1" dirty="0">
                <a:solidFill>
                  <a:srgbClr val="00597E"/>
                </a:solidFill>
                <a:latin typeface="Lato-Regular"/>
                <a:ea typeface="Lato" panose="020F0502020204030203" pitchFamily="34" charset="0"/>
                <a:cs typeface="Lato" panose="020F0502020204030203" pitchFamily="34" charset="0"/>
              </a:rPr>
              <a:t>3% LOWER </a:t>
            </a:r>
            <a:r>
              <a:rPr lang="en-US" sz="1600" dirty="0">
                <a:solidFill>
                  <a:schemeClr val="bg2">
                    <a:lumMod val="25000"/>
                  </a:schemeClr>
                </a:solidFill>
                <a:latin typeface="Lato-Regular"/>
                <a:ea typeface="Lato" panose="020F0502020204030203" pitchFamily="34" charset="0"/>
                <a:cs typeface="Lato" panose="020F0502020204030203" pitchFamily="34" charset="0"/>
              </a:rPr>
              <a:t>than the utility!</a:t>
            </a:r>
          </a:p>
        </p:txBody>
      </p:sp>
      <p:pic>
        <p:nvPicPr>
          <p:cNvPr id="31" name="Picture 30">
            <a:extLst>
              <a:ext uri="{FF2B5EF4-FFF2-40B4-BE49-F238E27FC236}">
                <a16:creationId xmlns:a16="http://schemas.microsoft.com/office/drawing/2014/main" id="{ECFAB3C6-030B-4613-99BC-43622AC61B3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3665" y="1160908"/>
            <a:ext cx="696268" cy="652429"/>
          </a:xfrm>
          <a:prstGeom prst="rect">
            <a:avLst/>
          </a:prstGeom>
          <a:ln>
            <a:noFill/>
          </a:ln>
          <a:effectLst>
            <a:outerShdw blurRad="292100" dist="139700" dir="2700000" algn="tl" rotWithShape="0">
              <a:srgbClr val="333333">
                <a:alpha val="65000"/>
              </a:srgbClr>
            </a:outerShdw>
          </a:effectLst>
        </p:spPr>
      </p:pic>
      <p:grpSp>
        <p:nvGrpSpPr>
          <p:cNvPr id="55" name="Group 54">
            <a:extLst>
              <a:ext uri="{FF2B5EF4-FFF2-40B4-BE49-F238E27FC236}">
                <a16:creationId xmlns:a16="http://schemas.microsoft.com/office/drawing/2014/main" id="{B7DA2CFF-0D8E-421A-8E09-3E00C6CD48E0}"/>
              </a:ext>
            </a:extLst>
          </p:cNvPr>
          <p:cNvGrpSpPr/>
          <p:nvPr/>
        </p:nvGrpSpPr>
        <p:grpSpPr>
          <a:xfrm>
            <a:off x="1131799" y="3930626"/>
            <a:ext cx="717965" cy="1303208"/>
            <a:chOff x="1034819" y="3925673"/>
            <a:chExt cx="717965" cy="1303208"/>
          </a:xfrm>
        </p:grpSpPr>
        <p:pic>
          <p:nvPicPr>
            <p:cNvPr id="53" name="Picture 52">
              <a:extLst>
                <a:ext uri="{FF2B5EF4-FFF2-40B4-BE49-F238E27FC236}">
                  <a16:creationId xmlns:a16="http://schemas.microsoft.com/office/drawing/2014/main" id="{3B7F7EF2-93C2-479B-A1A7-0E279FA4CB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819" y="3925673"/>
              <a:ext cx="717965" cy="670101"/>
            </a:xfrm>
            <a:prstGeom prst="rect">
              <a:avLst/>
            </a:prstGeom>
            <a:ln>
              <a:noFill/>
            </a:ln>
            <a:effectLst>
              <a:outerShdw blurRad="190500" algn="tl" rotWithShape="0">
                <a:srgbClr val="000000">
                  <a:alpha val="70000"/>
                </a:srgbClr>
              </a:outerShdw>
            </a:effectLst>
          </p:spPr>
        </p:pic>
        <p:pic>
          <p:nvPicPr>
            <p:cNvPr id="38" name="Picture 37">
              <a:extLst>
                <a:ext uri="{FF2B5EF4-FFF2-40B4-BE49-F238E27FC236}">
                  <a16:creationId xmlns:a16="http://schemas.microsoft.com/office/drawing/2014/main" id="{4DC866CF-9F9E-407D-AF95-1767F91B61B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63957" y="4595774"/>
              <a:ext cx="659688" cy="633107"/>
            </a:xfrm>
            <a:prstGeom prst="rect">
              <a:avLst/>
            </a:prstGeom>
            <a:ln>
              <a:noFill/>
            </a:ln>
            <a:effectLst>
              <a:outerShdw blurRad="190500" algn="tl" rotWithShape="0">
                <a:srgbClr val="000000">
                  <a:alpha val="70000"/>
                </a:srgbClr>
              </a:outerShdw>
            </a:effectLst>
          </p:spPr>
        </p:pic>
      </p:grpSp>
      <p:sp>
        <p:nvSpPr>
          <p:cNvPr id="25" name="Rectangle 24">
            <a:extLst>
              <a:ext uri="{FF2B5EF4-FFF2-40B4-BE49-F238E27FC236}">
                <a16:creationId xmlns:a16="http://schemas.microsoft.com/office/drawing/2014/main" id="{3440F581-768D-4751-A6E5-C9F30D746413}"/>
              </a:ext>
            </a:extLst>
          </p:cNvPr>
          <p:cNvSpPr/>
          <p:nvPr/>
        </p:nvSpPr>
        <p:spPr>
          <a:xfrm>
            <a:off x="4367663" y="4296296"/>
            <a:ext cx="6944910" cy="1184940"/>
          </a:xfrm>
          <a:prstGeom prst="rect">
            <a:avLst/>
          </a:prstGeom>
        </p:spPr>
        <p:txBody>
          <a:bodyPr wrap="square">
            <a:spAutoFit/>
          </a:bodyPr>
          <a:lstStyle/>
          <a:p>
            <a:pPr marL="285750" indent="-285750">
              <a:spcBef>
                <a:spcPts val="600"/>
              </a:spcBef>
              <a:buClr>
                <a:schemeClr val="tx1">
                  <a:lumMod val="65000"/>
                  <a:lumOff val="35000"/>
                </a:schemeClr>
              </a:buClr>
              <a:buFont typeface="Arial" panose="020B0604020202020204" pitchFamily="34" charset="0"/>
              <a:buChar char="•"/>
            </a:pPr>
            <a:r>
              <a:rPr lang="en-US" sz="1400" dirty="0">
                <a:solidFill>
                  <a:schemeClr val="bg2">
                    <a:lumMod val="25000"/>
                  </a:schemeClr>
                </a:solidFill>
                <a:latin typeface="Lato-Regular"/>
                <a:ea typeface="Lato" panose="020F0502020204030203" pitchFamily="34" charset="0"/>
                <a:cs typeface="Lato" panose="020F0502020204030203" pitchFamily="34" charset="0"/>
              </a:rPr>
              <a:t>Get stability for the duration of your term</a:t>
            </a:r>
          </a:p>
          <a:p>
            <a:pPr marL="285750" indent="-285750">
              <a:spcBef>
                <a:spcPts val="600"/>
              </a:spcBef>
              <a:buClr>
                <a:schemeClr val="tx1">
                  <a:lumMod val="65000"/>
                  <a:lumOff val="35000"/>
                </a:schemeClr>
              </a:buClr>
              <a:buFont typeface="Arial" panose="020B0604020202020204" pitchFamily="34" charset="0"/>
              <a:buChar char="•"/>
            </a:pPr>
            <a:r>
              <a:rPr lang="en-US" sz="1400" dirty="0">
                <a:solidFill>
                  <a:schemeClr val="bg2">
                    <a:lumMod val="25000"/>
                  </a:schemeClr>
                </a:solidFill>
                <a:latin typeface="Lato-Regular"/>
                <a:ea typeface="Lato" panose="020F0502020204030203" pitchFamily="34" charset="0"/>
                <a:cs typeface="Lato" panose="020F0502020204030203" pitchFamily="34" charset="0"/>
              </a:rPr>
              <a:t>No more guessing what your monthly price will be</a:t>
            </a:r>
          </a:p>
          <a:p>
            <a:pPr marL="285750" indent="-285750">
              <a:spcBef>
                <a:spcPts val="600"/>
              </a:spcBef>
              <a:buClr>
                <a:schemeClr val="tx1">
                  <a:lumMod val="65000"/>
                  <a:lumOff val="35000"/>
                </a:schemeClr>
              </a:buClr>
              <a:buFont typeface="Arial" panose="020B0604020202020204" pitchFamily="34" charset="0"/>
              <a:buChar char="•"/>
            </a:pPr>
            <a:r>
              <a:rPr lang="en-US" altLang="en-US" sz="1400" dirty="0">
                <a:solidFill>
                  <a:schemeClr val="bg2">
                    <a:lumMod val="25000"/>
                  </a:schemeClr>
                </a:solidFill>
                <a:latin typeface="Lato-Regular"/>
                <a:ea typeface="Lato" panose="020F0502020204030203" pitchFamily="34" charset="0"/>
                <a:cs typeface="Lato" panose="020F0502020204030203" pitchFamily="34" charset="0"/>
              </a:rPr>
              <a:t>Protection from uncertainty during peak weather conditions</a:t>
            </a:r>
            <a:endParaRPr lang="en-US" sz="1400" dirty="0">
              <a:solidFill>
                <a:schemeClr val="bg2">
                  <a:lumMod val="25000"/>
                </a:schemeClr>
              </a:solidFill>
              <a:latin typeface="Lato-Regular"/>
              <a:ea typeface="Lato" panose="020F0502020204030203" pitchFamily="34" charset="0"/>
              <a:cs typeface="Lato" panose="020F0502020204030203" pitchFamily="34" charset="0"/>
            </a:endParaRPr>
          </a:p>
          <a:p>
            <a:pPr marL="285750" indent="-285750">
              <a:spcBef>
                <a:spcPts val="600"/>
              </a:spcBef>
              <a:buClr>
                <a:schemeClr val="tx1">
                  <a:lumMod val="65000"/>
                  <a:lumOff val="35000"/>
                </a:schemeClr>
              </a:buClr>
              <a:buFont typeface="Arial" panose="020B0604020202020204" pitchFamily="34" charset="0"/>
              <a:buChar char="•"/>
            </a:pPr>
            <a:r>
              <a:rPr lang="en-US" sz="1400" dirty="0">
                <a:solidFill>
                  <a:schemeClr val="bg2">
                    <a:lumMod val="25000"/>
                  </a:schemeClr>
                </a:solidFill>
                <a:latin typeface="Lato-Regular"/>
                <a:ea typeface="Lato" panose="020F0502020204030203" pitchFamily="34" charset="0"/>
                <a:cs typeface="Lato" panose="020F0502020204030203" pitchFamily="34" charset="0"/>
              </a:rPr>
              <a:t>Great for budget-conscious customers</a:t>
            </a:r>
          </a:p>
        </p:txBody>
      </p:sp>
      <p:sp>
        <p:nvSpPr>
          <p:cNvPr id="27" name="Rectangle: Diagonal Corners Rounded 26">
            <a:extLst>
              <a:ext uri="{FF2B5EF4-FFF2-40B4-BE49-F238E27FC236}">
                <a16:creationId xmlns:a16="http://schemas.microsoft.com/office/drawing/2014/main" id="{A0CE0E49-ABBC-4499-805E-D63E75D94127}"/>
              </a:ext>
            </a:extLst>
          </p:cNvPr>
          <p:cNvSpPr/>
          <p:nvPr/>
        </p:nvSpPr>
        <p:spPr>
          <a:xfrm>
            <a:off x="2529927" y="3158096"/>
            <a:ext cx="7876309" cy="495610"/>
          </a:xfrm>
          <a:prstGeom prst="round2DiagRect">
            <a:avLst/>
          </a:prstGeom>
          <a:solidFill>
            <a:srgbClr val="F57B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rPr>
              <a:t>Plans Lower than the Utility in April!</a:t>
            </a:r>
            <a:r>
              <a:rPr lang="en-US" sz="2400" baseline="30000" dirty="0">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rPr>
              <a:t>1</a:t>
            </a:r>
          </a:p>
        </p:txBody>
      </p:sp>
      <p:pic>
        <p:nvPicPr>
          <p:cNvPr id="3" name="Picture 2">
            <a:extLst>
              <a:ext uri="{FF2B5EF4-FFF2-40B4-BE49-F238E27FC236}">
                <a16:creationId xmlns:a16="http://schemas.microsoft.com/office/drawing/2014/main" id="{E19EBB08-0042-4063-AF5C-8C6367D5A43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716811" y="1259403"/>
            <a:ext cx="1122384" cy="1749989"/>
          </a:xfrm>
          <a:prstGeom prst="rect">
            <a:avLst/>
          </a:prstGeom>
          <a:ln>
            <a:noFill/>
          </a:ln>
          <a:effectLst>
            <a:outerShdw blurRad="292100" dist="139700" dir="2700000" algn="tl" rotWithShape="0">
              <a:schemeClr val="bg1">
                <a:lumMod val="50000"/>
                <a:alpha val="65000"/>
              </a:schemeClr>
            </a:outerShdw>
          </a:effectLst>
        </p:spPr>
      </p:pic>
      <p:sp>
        <p:nvSpPr>
          <p:cNvPr id="26" name="Rectangle 25">
            <a:extLst>
              <a:ext uri="{FF2B5EF4-FFF2-40B4-BE49-F238E27FC236}">
                <a16:creationId xmlns:a16="http://schemas.microsoft.com/office/drawing/2014/main" id="{260CB6C9-C511-44DF-A182-594D30D33FDC}"/>
              </a:ext>
            </a:extLst>
          </p:cNvPr>
          <p:cNvSpPr/>
          <p:nvPr/>
        </p:nvSpPr>
        <p:spPr>
          <a:xfrm>
            <a:off x="535893" y="6123882"/>
            <a:ext cx="11127787" cy="584775"/>
          </a:xfrm>
          <a:prstGeom prst="rect">
            <a:avLst/>
          </a:prstGeom>
        </p:spPr>
        <p:txBody>
          <a:bodyPr wrap="square">
            <a:spAutoFit/>
          </a:bodyPr>
          <a:lstStyle/>
          <a:p>
            <a:pPr marL="119063" indent="-119063"/>
            <a:r>
              <a:rPr lang="en-US" sz="1600" b="1" i="1" u="none" strike="noStrike" baseline="30000" dirty="0">
                <a:solidFill>
                  <a:schemeClr val="bg2">
                    <a:lumMod val="50000"/>
                  </a:schemeClr>
                </a:solidFill>
                <a:latin typeface="Lato-Regular"/>
              </a:rPr>
              <a:t>1 </a:t>
            </a:r>
            <a:r>
              <a:rPr lang="en-US" sz="1600" b="1" i="1" dirty="0">
                <a:solidFill>
                  <a:schemeClr val="bg2">
                    <a:lumMod val="50000"/>
                  </a:schemeClr>
                </a:solidFill>
                <a:latin typeface="Lato-Regular"/>
              </a:rPr>
              <a:t>Based on April pricing.  Never guarantee savings. Utility rates may change during this promotion to be lower than XOOM Energy’s price.  Customers are also subject to a cancellation fee for XOOM Energy’s fixed plans.  </a:t>
            </a:r>
            <a:endParaRPr lang="en-US" sz="1600" b="1" i="1" dirty="0">
              <a:solidFill>
                <a:schemeClr val="bg2">
                  <a:lumMod val="50000"/>
                </a:schemeClr>
              </a:solidFill>
            </a:endParaRPr>
          </a:p>
        </p:txBody>
      </p:sp>
    </p:spTree>
    <p:extLst>
      <p:ext uri="{BB962C8B-B14F-4D97-AF65-F5344CB8AC3E}">
        <p14:creationId xmlns:p14="http://schemas.microsoft.com/office/powerpoint/2010/main" val="1739884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5ABD041-E91B-43CB-93E6-90D73F7BBB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9398" y="206450"/>
            <a:ext cx="2451500" cy="772391"/>
          </a:xfrm>
          <a:prstGeom prst="rect">
            <a:avLst/>
          </a:prstGeom>
        </p:spPr>
      </p:pic>
      <p:pic>
        <p:nvPicPr>
          <p:cNvPr id="7" name="Picture 6">
            <a:extLst>
              <a:ext uri="{FF2B5EF4-FFF2-40B4-BE49-F238E27FC236}">
                <a16:creationId xmlns:a16="http://schemas.microsoft.com/office/drawing/2014/main" id="{4E6AA628-3E23-4AA0-BB60-ADDCDF48834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20716" y="200995"/>
            <a:ext cx="1839191" cy="572193"/>
          </a:xfrm>
          <a:prstGeom prst="rect">
            <a:avLst/>
          </a:prstGeom>
        </p:spPr>
      </p:pic>
      <p:sp>
        <p:nvSpPr>
          <p:cNvPr id="33" name="Rectangle: Diagonal Corners Rounded 32">
            <a:extLst>
              <a:ext uri="{FF2B5EF4-FFF2-40B4-BE49-F238E27FC236}">
                <a16:creationId xmlns:a16="http://schemas.microsoft.com/office/drawing/2014/main" id="{4B4AF58B-B67D-4844-A5B9-2AAB1739AC6D}"/>
              </a:ext>
            </a:extLst>
          </p:cNvPr>
          <p:cNvSpPr/>
          <p:nvPr/>
        </p:nvSpPr>
        <p:spPr>
          <a:xfrm>
            <a:off x="559399" y="1172577"/>
            <a:ext cx="11140134" cy="495610"/>
          </a:xfrm>
          <a:prstGeom prst="round2DiagRect">
            <a:avLst/>
          </a:prstGeom>
          <a:solidFill>
            <a:srgbClr val="F57B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rPr>
              <a:t>Get Rewarded Month After Month, Year After Year!</a:t>
            </a:r>
          </a:p>
        </p:txBody>
      </p:sp>
      <p:sp>
        <p:nvSpPr>
          <p:cNvPr id="39" name="TextBox 38">
            <a:extLst>
              <a:ext uri="{FF2B5EF4-FFF2-40B4-BE49-F238E27FC236}">
                <a16:creationId xmlns:a16="http://schemas.microsoft.com/office/drawing/2014/main" id="{E01F49E8-A620-4DC0-8426-F6B63EA4BA44}"/>
              </a:ext>
            </a:extLst>
          </p:cNvPr>
          <p:cNvSpPr txBox="1"/>
          <p:nvPr/>
        </p:nvSpPr>
        <p:spPr>
          <a:xfrm>
            <a:off x="3084521" y="63656"/>
            <a:ext cx="327334" cy="830997"/>
          </a:xfrm>
          <a:prstGeom prst="rect">
            <a:avLst/>
          </a:prstGeom>
          <a:noFill/>
        </p:spPr>
        <p:txBody>
          <a:bodyPr wrap="none" rtlCol="0">
            <a:spAutoFit/>
          </a:bodyPr>
          <a:lstStyle/>
          <a:p>
            <a:r>
              <a:rPr lang="en-US" sz="4800" dirty="0">
                <a:solidFill>
                  <a:schemeClr val="bg2">
                    <a:lumMod val="50000"/>
                  </a:schemeClr>
                </a:solidFill>
                <a:latin typeface="Lato Thin" panose="020F0502020204030203" pitchFamily="34" charset="0"/>
                <a:ea typeface="Lato Thin" panose="020F0502020204030203" pitchFamily="34" charset="0"/>
                <a:cs typeface="Lato Thin" panose="020F0502020204030203" pitchFamily="34" charset="0"/>
              </a:rPr>
              <a:t>|</a:t>
            </a:r>
          </a:p>
        </p:txBody>
      </p:sp>
      <p:sp>
        <p:nvSpPr>
          <p:cNvPr id="21" name="TextBox 20">
            <a:extLst>
              <a:ext uri="{FF2B5EF4-FFF2-40B4-BE49-F238E27FC236}">
                <a16:creationId xmlns:a16="http://schemas.microsoft.com/office/drawing/2014/main" id="{D9496626-F972-42AA-A8CC-A98B6719C063}"/>
              </a:ext>
            </a:extLst>
          </p:cNvPr>
          <p:cNvSpPr txBox="1"/>
          <p:nvPr/>
        </p:nvSpPr>
        <p:spPr>
          <a:xfrm>
            <a:off x="9995034" y="131437"/>
            <a:ext cx="1723549" cy="646331"/>
          </a:xfrm>
          <a:prstGeom prst="rect">
            <a:avLst/>
          </a:prstGeom>
          <a:noFill/>
        </p:spPr>
        <p:txBody>
          <a:bodyPr wrap="none" rtlCol="0">
            <a:spAutoFit/>
          </a:bodyPr>
          <a:lstStyle/>
          <a:p>
            <a:pPr algn="r"/>
            <a:r>
              <a:rPr lang="en-US" sz="3600" b="1" dirty="0">
                <a:solidFill>
                  <a:srgbClr val="2794D1"/>
                </a:solidFill>
                <a:latin typeface="Lato Black" panose="020F0502020204030203" pitchFamily="34" charset="0"/>
                <a:ea typeface="Lato Black" panose="020F0502020204030203" pitchFamily="34" charset="0"/>
                <a:cs typeface="Lato Black" panose="020F0502020204030203" pitchFamily="34" charset="0"/>
              </a:rPr>
              <a:t>MAINE</a:t>
            </a:r>
          </a:p>
        </p:txBody>
      </p:sp>
      <p:sp>
        <p:nvSpPr>
          <p:cNvPr id="22" name="TextBox 21">
            <a:extLst>
              <a:ext uri="{FF2B5EF4-FFF2-40B4-BE49-F238E27FC236}">
                <a16:creationId xmlns:a16="http://schemas.microsoft.com/office/drawing/2014/main" id="{9D703D86-1784-476E-96B4-B0463A6BA96F}"/>
              </a:ext>
            </a:extLst>
          </p:cNvPr>
          <p:cNvSpPr txBox="1"/>
          <p:nvPr/>
        </p:nvSpPr>
        <p:spPr>
          <a:xfrm>
            <a:off x="10339866" y="663261"/>
            <a:ext cx="1359667" cy="338554"/>
          </a:xfrm>
          <a:prstGeom prst="rect">
            <a:avLst/>
          </a:prstGeom>
          <a:noFill/>
        </p:spPr>
        <p:txBody>
          <a:bodyPr wrap="none" rtlCol="0">
            <a:spAutoFit/>
          </a:bodyPr>
          <a:lstStyle/>
          <a:p>
            <a:pPr algn="r"/>
            <a:r>
              <a:rPr lang="en-US" sz="1600" b="1" dirty="0">
                <a:solidFill>
                  <a:schemeClr val="tx1">
                    <a:lumMod val="75000"/>
                    <a:lumOff val="25000"/>
                  </a:schemeClr>
                </a:solidFill>
                <a:latin typeface="Lato Thin" panose="020F0502020204030203" pitchFamily="34" charset="0"/>
                <a:ea typeface="Lato Thin" panose="020F0502020204030203" pitchFamily="34" charset="0"/>
                <a:cs typeface="Lato Thin" panose="020F0502020204030203" pitchFamily="34" charset="0"/>
              </a:rPr>
              <a:t>ELECTRICITY</a:t>
            </a:r>
          </a:p>
        </p:txBody>
      </p:sp>
      <p:sp>
        <p:nvSpPr>
          <p:cNvPr id="23" name="Rectangle: Diagonal Corners Rounded 22">
            <a:extLst>
              <a:ext uri="{FF2B5EF4-FFF2-40B4-BE49-F238E27FC236}">
                <a16:creationId xmlns:a16="http://schemas.microsoft.com/office/drawing/2014/main" id="{A06B5893-2309-4F6B-B5E9-FBB3D78AC08E}"/>
              </a:ext>
            </a:extLst>
          </p:cNvPr>
          <p:cNvSpPr/>
          <p:nvPr/>
        </p:nvSpPr>
        <p:spPr>
          <a:xfrm>
            <a:off x="5853249" y="1840355"/>
            <a:ext cx="5823680" cy="3031353"/>
          </a:xfrm>
          <a:prstGeom prst="round2DiagRect">
            <a:avLst>
              <a:gd name="adj1" fmla="val 10235"/>
              <a:gd name="adj2" fmla="val 0"/>
            </a:avLst>
          </a:prstGeom>
          <a:solidFill>
            <a:schemeClr val="bg1">
              <a:lumMod val="95000"/>
            </a:schemeClr>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27" name="Rectangle: Diagonal Corners Rounded 26">
            <a:extLst>
              <a:ext uri="{FF2B5EF4-FFF2-40B4-BE49-F238E27FC236}">
                <a16:creationId xmlns:a16="http://schemas.microsoft.com/office/drawing/2014/main" id="{E2A68973-404B-4F90-BA1B-2DAD744546CB}"/>
              </a:ext>
            </a:extLst>
          </p:cNvPr>
          <p:cNvSpPr/>
          <p:nvPr/>
        </p:nvSpPr>
        <p:spPr>
          <a:xfrm>
            <a:off x="567055" y="1871160"/>
            <a:ext cx="5061716" cy="3000548"/>
          </a:xfrm>
          <a:prstGeom prst="round2DiagRect">
            <a:avLst>
              <a:gd name="adj1" fmla="val 11157"/>
              <a:gd name="adj2" fmla="val 0"/>
            </a:avLst>
          </a:prstGeom>
          <a:solidFill>
            <a:schemeClr val="bg1">
              <a:lumMod val="95000"/>
            </a:schemeClr>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8" name="Rectangle 27">
            <a:extLst>
              <a:ext uri="{FF2B5EF4-FFF2-40B4-BE49-F238E27FC236}">
                <a16:creationId xmlns:a16="http://schemas.microsoft.com/office/drawing/2014/main" id="{828A811F-294C-49B6-961A-013B59321E99}"/>
              </a:ext>
            </a:extLst>
          </p:cNvPr>
          <p:cNvSpPr/>
          <p:nvPr/>
        </p:nvSpPr>
        <p:spPr>
          <a:xfrm>
            <a:off x="6137123" y="2703949"/>
            <a:ext cx="5354072" cy="584775"/>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chemeClr val="tx1">
                  <a:lumMod val="75000"/>
                  <a:lumOff val="25000"/>
                </a:schemeClr>
              </a:buClr>
              <a:tabLst>
                <a:tab pos="290513" algn="l"/>
              </a:tabLst>
            </a:pPr>
            <a:r>
              <a:rPr lang="en-US" sz="1600" dirty="0">
                <a:solidFill>
                  <a:schemeClr val="bg2">
                    <a:lumMod val="25000"/>
                  </a:schemeClr>
                </a:solidFill>
                <a:latin typeface="Lato-Regular"/>
              </a:rPr>
              <a:t>Receive a</a:t>
            </a:r>
            <a:r>
              <a:rPr lang="en-US" sz="1600" dirty="0">
                <a:solidFill>
                  <a:schemeClr val="tx1">
                    <a:lumMod val="65000"/>
                    <a:lumOff val="35000"/>
                  </a:schemeClr>
                </a:solidFill>
                <a:latin typeface="Lato-Regular"/>
              </a:rPr>
              <a:t> </a:t>
            </a:r>
            <a:r>
              <a:rPr lang="en-US" sz="1600" b="1" dirty="0">
                <a:solidFill>
                  <a:srgbClr val="2794D1"/>
                </a:solidFill>
                <a:latin typeface="Lato-Regular"/>
              </a:rPr>
              <a:t>BONUS</a:t>
            </a:r>
            <a:r>
              <a:rPr lang="en-US" sz="1600" dirty="0">
                <a:solidFill>
                  <a:schemeClr val="tx1">
                    <a:lumMod val="65000"/>
                    <a:lumOff val="35000"/>
                  </a:schemeClr>
                </a:solidFill>
                <a:latin typeface="Lato-Regular"/>
              </a:rPr>
              <a:t> </a:t>
            </a:r>
            <a:r>
              <a:rPr lang="en-US" sz="1600" dirty="0">
                <a:solidFill>
                  <a:schemeClr val="bg2">
                    <a:lumMod val="25000"/>
                  </a:schemeClr>
                </a:solidFill>
                <a:latin typeface="Lato-Regular"/>
              </a:rPr>
              <a:t>equal to the average commodity only charges of your customers’ bills!* </a:t>
            </a:r>
            <a:endParaRPr lang="en-US" sz="1600" dirty="0">
              <a:solidFill>
                <a:schemeClr val="bg2">
                  <a:lumMod val="25000"/>
                </a:schemeClr>
              </a:solidFill>
            </a:endParaRPr>
          </a:p>
        </p:txBody>
      </p:sp>
      <p:sp>
        <p:nvSpPr>
          <p:cNvPr id="29" name="Rectangle 28">
            <a:extLst>
              <a:ext uri="{FF2B5EF4-FFF2-40B4-BE49-F238E27FC236}">
                <a16:creationId xmlns:a16="http://schemas.microsoft.com/office/drawing/2014/main" id="{8D472974-B4A1-4ABB-887C-1D86725AB63E}"/>
              </a:ext>
            </a:extLst>
          </p:cNvPr>
          <p:cNvSpPr/>
          <p:nvPr/>
        </p:nvSpPr>
        <p:spPr>
          <a:xfrm>
            <a:off x="658441" y="2703949"/>
            <a:ext cx="4842814" cy="1077218"/>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2398713">
              <a:buClr>
                <a:schemeClr val="tx1">
                  <a:lumMod val="75000"/>
                  <a:lumOff val="25000"/>
                </a:schemeClr>
              </a:buClr>
            </a:pPr>
            <a:r>
              <a:rPr lang="en-US" sz="1600" dirty="0">
                <a:solidFill>
                  <a:schemeClr val="bg2">
                    <a:lumMod val="25000"/>
                  </a:schemeClr>
                </a:solidFill>
                <a:latin typeface="Lato-Semibold"/>
              </a:rPr>
              <a:t>A free loyalty rewards program that provides access to discounts, deals and prizes - </a:t>
            </a:r>
            <a:r>
              <a:rPr lang="en-US" sz="1600" dirty="0">
                <a:solidFill>
                  <a:schemeClr val="tx1">
                    <a:lumMod val="65000"/>
                    <a:lumOff val="35000"/>
                  </a:schemeClr>
                </a:solidFill>
                <a:latin typeface="Lato-Semibold"/>
                <a:hlinkClick r:id="rId5"/>
              </a:rPr>
              <a:t>https://xoomxtras.com/</a:t>
            </a:r>
            <a:endParaRPr lang="en-US" sz="1600" dirty="0">
              <a:solidFill>
                <a:schemeClr val="tx1">
                  <a:lumMod val="65000"/>
                  <a:lumOff val="35000"/>
                </a:schemeClr>
              </a:solidFill>
              <a:latin typeface="Lato-Semibold"/>
            </a:endParaRPr>
          </a:p>
          <a:p>
            <a:pPr algn="ctr" defTabSz="2398713">
              <a:buClr>
                <a:schemeClr val="tx1">
                  <a:lumMod val="75000"/>
                  <a:lumOff val="25000"/>
                </a:schemeClr>
              </a:buClr>
            </a:pPr>
            <a:endParaRPr lang="en-US" sz="1600" dirty="0">
              <a:solidFill>
                <a:schemeClr val="tx1">
                  <a:lumMod val="65000"/>
                  <a:lumOff val="35000"/>
                </a:schemeClr>
              </a:solidFill>
              <a:latin typeface="Lato-Semibold"/>
            </a:endParaRPr>
          </a:p>
        </p:txBody>
      </p:sp>
      <p:pic>
        <p:nvPicPr>
          <p:cNvPr id="30" name="Picture 29">
            <a:extLst>
              <a:ext uri="{FF2B5EF4-FFF2-40B4-BE49-F238E27FC236}">
                <a16:creationId xmlns:a16="http://schemas.microsoft.com/office/drawing/2014/main" id="{2D7CDFBF-272D-466B-B8BE-138744BB116F}"/>
              </a:ext>
            </a:extLst>
          </p:cNvPr>
          <p:cNvPicPr>
            <a:picLocks noChangeAspect="1"/>
          </p:cNvPicPr>
          <p:nvPr/>
        </p:nvPicPr>
        <p:blipFill rotWithShape="1">
          <a:blip r:embed="rId6">
            <a:extLst>
              <a:ext uri="{28A0092B-C50C-407E-A947-70E740481C1C}">
                <a14:useLocalDpi xmlns:a14="http://schemas.microsoft.com/office/drawing/2010/main" val="0"/>
              </a:ext>
            </a:extLst>
          </a:blip>
          <a:srcRect b="75654"/>
          <a:stretch/>
        </p:blipFill>
        <p:spPr>
          <a:xfrm>
            <a:off x="7243683" y="1863122"/>
            <a:ext cx="3140952" cy="442434"/>
          </a:xfrm>
          <a:prstGeom prst="rect">
            <a:avLst/>
          </a:prstGeom>
        </p:spPr>
      </p:pic>
      <p:sp>
        <p:nvSpPr>
          <p:cNvPr id="31" name="Rectangle 30">
            <a:extLst>
              <a:ext uri="{FF2B5EF4-FFF2-40B4-BE49-F238E27FC236}">
                <a16:creationId xmlns:a16="http://schemas.microsoft.com/office/drawing/2014/main" id="{A4939FA5-A424-4D8D-A1BD-2B74E896729D}"/>
              </a:ext>
            </a:extLst>
          </p:cNvPr>
          <p:cNvSpPr/>
          <p:nvPr/>
        </p:nvSpPr>
        <p:spPr>
          <a:xfrm>
            <a:off x="567056" y="6252998"/>
            <a:ext cx="10983556" cy="43088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r>
              <a:rPr lang="en-US" sz="1100" i="1" dirty="0">
                <a:solidFill>
                  <a:schemeClr val="bg2">
                    <a:lumMod val="50000"/>
                  </a:schemeClr>
                </a:solidFill>
              </a:rPr>
              <a:t>* Subject to terms and conditions. Excludes taxes, surcharges, past due fees and any local utility charges. Offered by ACN Opportunity, LLC and All Communications Network of Canada Co. Open to all U.S. and Canada IBOs</a:t>
            </a:r>
          </a:p>
        </p:txBody>
      </p:sp>
      <p:sp>
        <p:nvSpPr>
          <p:cNvPr id="34" name="TextBox 1">
            <a:extLst>
              <a:ext uri="{FF2B5EF4-FFF2-40B4-BE49-F238E27FC236}">
                <a16:creationId xmlns:a16="http://schemas.microsoft.com/office/drawing/2014/main" id="{58089338-1860-46D4-A546-7A7C65C64D69}"/>
              </a:ext>
            </a:extLst>
          </p:cNvPr>
          <p:cNvSpPr txBox="1"/>
          <p:nvPr/>
        </p:nvSpPr>
        <p:spPr>
          <a:xfrm>
            <a:off x="628724" y="1930415"/>
            <a:ext cx="4872531" cy="83099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400" b="1" dirty="0">
                <a:solidFill>
                  <a:srgbClr val="74C043"/>
                </a:solidFill>
                <a:latin typeface="Lato" panose="020F0502020204030203" pitchFamily="34" charset="0"/>
                <a:ea typeface="Lato" panose="020F0502020204030203" pitchFamily="34" charset="0"/>
                <a:cs typeface="Lato" panose="020F0502020204030203" pitchFamily="34" charset="0"/>
              </a:rPr>
              <a:t>XOOM </a:t>
            </a:r>
            <a:r>
              <a:rPr lang="en-US" sz="2400" b="1" dirty="0" err="1">
                <a:solidFill>
                  <a:srgbClr val="74C043"/>
                </a:solidFill>
                <a:latin typeface="Lato" panose="020F0502020204030203" pitchFamily="34" charset="0"/>
                <a:ea typeface="Lato" panose="020F0502020204030203" pitchFamily="34" charset="0"/>
                <a:cs typeface="Lato" panose="020F0502020204030203" pitchFamily="34" charset="0"/>
              </a:rPr>
              <a:t>Xtras</a:t>
            </a:r>
            <a:r>
              <a:rPr lang="en-US" sz="2400" b="1" dirty="0">
                <a:solidFill>
                  <a:srgbClr val="74C043"/>
                </a:solidFill>
                <a:latin typeface="Lato" panose="020F0502020204030203" pitchFamily="34" charset="0"/>
                <a:ea typeface="Lato" panose="020F0502020204030203" pitchFamily="34" charset="0"/>
                <a:cs typeface="Lato" panose="020F0502020204030203" pitchFamily="34" charset="0"/>
              </a:rPr>
              <a:t> </a:t>
            </a:r>
            <a:br>
              <a:rPr lang="en-US" sz="2400" b="1" dirty="0">
                <a:solidFill>
                  <a:srgbClr val="74C043"/>
                </a:solidFill>
                <a:latin typeface="Lato" panose="020F0502020204030203" pitchFamily="34" charset="0"/>
                <a:ea typeface="Lato" panose="020F0502020204030203" pitchFamily="34" charset="0"/>
                <a:cs typeface="Lato" panose="020F0502020204030203" pitchFamily="34" charset="0"/>
              </a:rPr>
            </a:br>
            <a:r>
              <a:rPr lang="en-US" sz="2400" b="1" dirty="0">
                <a:solidFill>
                  <a:srgbClr val="2794D1"/>
                </a:solidFill>
                <a:latin typeface="Lato" panose="020F0502020204030203" pitchFamily="34" charset="0"/>
                <a:ea typeface="Lato" panose="020F0502020204030203" pitchFamily="34" charset="0"/>
                <a:cs typeface="Lato" panose="020F0502020204030203" pitchFamily="34" charset="0"/>
              </a:rPr>
              <a:t>Customer Loyalty Program</a:t>
            </a:r>
          </a:p>
        </p:txBody>
      </p:sp>
      <p:sp>
        <p:nvSpPr>
          <p:cNvPr id="35" name="TextBox 18">
            <a:extLst>
              <a:ext uri="{FF2B5EF4-FFF2-40B4-BE49-F238E27FC236}">
                <a16:creationId xmlns:a16="http://schemas.microsoft.com/office/drawing/2014/main" id="{AEE535C1-593E-499D-99BC-661EA3F90B0D}"/>
              </a:ext>
            </a:extLst>
          </p:cNvPr>
          <p:cNvSpPr txBox="1"/>
          <p:nvPr/>
        </p:nvSpPr>
        <p:spPr>
          <a:xfrm>
            <a:off x="7238247" y="2230878"/>
            <a:ext cx="3151825" cy="461665"/>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2794D1"/>
                </a:solidFill>
                <a:latin typeface="Lato" panose="020F0502020204030203" pitchFamily="34" charset="0"/>
                <a:ea typeface="Lato" panose="020F0502020204030203" pitchFamily="34" charset="0"/>
                <a:cs typeface="Lato" panose="020F0502020204030203" pitchFamily="34" charset="0"/>
              </a:rPr>
              <a:t>IBO Referral Program</a:t>
            </a:r>
          </a:p>
        </p:txBody>
      </p:sp>
      <p:pic>
        <p:nvPicPr>
          <p:cNvPr id="36" name="Picture 35">
            <a:extLst>
              <a:ext uri="{FF2B5EF4-FFF2-40B4-BE49-F238E27FC236}">
                <a16:creationId xmlns:a16="http://schemas.microsoft.com/office/drawing/2014/main" id="{E470A8FB-F9EE-42BD-B32A-C860A4708DE3}"/>
              </a:ext>
            </a:extLst>
          </p:cNvPr>
          <p:cNvPicPr>
            <a:picLocks noChangeAspect="1"/>
          </p:cNvPicPr>
          <p:nvPr/>
        </p:nvPicPr>
        <p:blipFill>
          <a:blip r:embed="rId7">
            <a:clrChange>
              <a:clrFrom>
                <a:srgbClr val="EEEEEE"/>
              </a:clrFrom>
              <a:clrTo>
                <a:srgbClr val="EEEEEE">
                  <a:alpha val="0"/>
                </a:srgbClr>
              </a:clrTo>
            </a:clrChange>
          </a:blip>
          <a:stretch>
            <a:fillRect/>
          </a:stretch>
        </p:blipFill>
        <p:spPr>
          <a:xfrm>
            <a:off x="1692260" y="3339749"/>
            <a:ext cx="3127170" cy="1525973"/>
          </a:xfrm>
          <a:prstGeom prst="rect">
            <a:avLst/>
          </a:prstGeom>
        </p:spPr>
      </p:pic>
      <p:grpSp>
        <p:nvGrpSpPr>
          <p:cNvPr id="37" name="Group 36">
            <a:extLst>
              <a:ext uri="{FF2B5EF4-FFF2-40B4-BE49-F238E27FC236}">
                <a16:creationId xmlns:a16="http://schemas.microsoft.com/office/drawing/2014/main" id="{0D0E999A-CA66-4F6F-902C-15D552D2D4D0}"/>
              </a:ext>
            </a:extLst>
          </p:cNvPr>
          <p:cNvGrpSpPr/>
          <p:nvPr/>
        </p:nvGrpSpPr>
        <p:grpSpPr>
          <a:xfrm>
            <a:off x="5996754" y="3371434"/>
            <a:ext cx="2574989" cy="1482459"/>
            <a:chOff x="5912901" y="3320097"/>
            <a:chExt cx="2574989" cy="1482459"/>
          </a:xfrm>
        </p:grpSpPr>
        <p:sp>
          <p:nvSpPr>
            <p:cNvPr id="48" name="Rectangle: Diagonal Corners Rounded 47">
              <a:extLst>
                <a:ext uri="{FF2B5EF4-FFF2-40B4-BE49-F238E27FC236}">
                  <a16:creationId xmlns:a16="http://schemas.microsoft.com/office/drawing/2014/main" id="{EA863808-74B7-4F16-A5E6-7510D73B2100}"/>
                </a:ext>
              </a:extLst>
            </p:cNvPr>
            <p:cNvSpPr/>
            <p:nvPr/>
          </p:nvSpPr>
          <p:spPr>
            <a:xfrm>
              <a:off x="5939947" y="3320097"/>
              <a:ext cx="2547943" cy="1448369"/>
            </a:xfrm>
            <a:prstGeom prst="round2DiagRect">
              <a:avLst/>
            </a:prstGeom>
            <a:solidFill>
              <a:srgbClr val="98C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9" name="TextBox 24">
              <a:extLst>
                <a:ext uri="{FF2B5EF4-FFF2-40B4-BE49-F238E27FC236}">
                  <a16:creationId xmlns:a16="http://schemas.microsoft.com/office/drawing/2014/main" id="{C9C5E1F7-BEEF-4F16-AB22-E344D2B64E1A}"/>
                </a:ext>
              </a:extLst>
            </p:cNvPr>
            <p:cNvSpPr txBox="1"/>
            <p:nvPr/>
          </p:nvSpPr>
          <p:spPr>
            <a:xfrm>
              <a:off x="5912901" y="3356006"/>
              <a:ext cx="2547943" cy="144655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b="1" dirty="0">
                  <a:solidFill>
                    <a:schemeClr val="bg1"/>
                  </a:solidFill>
                  <a:latin typeface="Lato" panose="020F0502020204030203" pitchFamily="34" charset="0"/>
                  <a:ea typeface="Lato" panose="020F0502020204030203" pitchFamily="34" charset="0"/>
                  <a:cs typeface="Lato" panose="020F0502020204030203" pitchFamily="34" charset="0"/>
                </a:rPr>
                <a:t>ACQUIRE 12+</a:t>
              </a:r>
            </a:p>
            <a:p>
              <a:pPr algn="ctr"/>
              <a:endParaRPr lang="en-US" sz="2000" b="1" dirty="0">
                <a:solidFill>
                  <a:schemeClr val="bg1"/>
                </a:solidFill>
                <a:latin typeface="Lato" panose="020F0502020204030203" pitchFamily="34" charset="0"/>
                <a:ea typeface="Lato" panose="020F0502020204030203" pitchFamily="34" charset="0"/>
                <a:cs typeface="Lato" panose="020F0502020204030203" pitchFamily="34" charset="0"/>
              </a:endParaRPr>
            </a:p>
            <a:p>
              <a:pPr algn="ctr"/>
              <a:endParaRPr lang="en-US" sz="2000" b="1" dirty="0">
                <a:solidFill>
                  <a:schemeClr val="bg1"/>
                </a:solidFill>
                <a:latin typeface="Lato" panose="020F0502020204030203" pitchFamily="34" charset="0"/>
                <a:ea typeface="Lato" panose="020F0502020204030203" pitchFamily="34" charset="0"/>
                <a:cs typeface="Lato" panose="020F0502020204030203" pitchFamily="34" charset="0"/>
              </a:endParaRPr>
            </a:p>
            <a:p>
              <a:pPr algn="ctr"/>
              <a:r>
                <a:rPr lang="en-US" sz="1400" spc="-50" dirty="0">
                  <a:solidFill>
                    <a:schemeClr val="bg1"/>
                  </a:solidFill>
                  <a:latin typeface="Lato-Regular"/>
                  <a:ea typeface="Lato" panose="020F0502020204030203" pitchFamily="34" charset="0"/>
                  <a:cs typeface="Lato" panose="020F0502020204030203" pitchFamily="34" charset="0"/>
                </a:rPr>
                <a:t>XOOM ENERGY RESIDENTIAL ELECTRICITY CUSTOMERS</a:t>
              </a:r>
            </a:p>
          </p:txBody>
        </p:sp>
        <p:grpSp>
          <p:nvGrpSpPr>
            <p:cNvPr id="50" name="Group 49">
              <a:extLst>
                <a:ext uri="{FF2B5EF4-FFF2-40B4-BE49-F238E27FC236}">
                  <a16:creationId xmlns:a16="http://schemas.microsoft.com/office/drawing/2014/main" id="{BD064682-8E13-492C-921B-6B8A35E412AD}"/>
                </a:ext>
              </a:extLst>
            </p:cNvPr>
            <p:cNvGrpSpPr/>
            <p:nvPr/>
          </p:nvGrpSpPr>
          <p:grpSpPr>
            <a:xfrm>
              <a:off x="6591353" y="3717285"/>
              <a:ext cx="1189742" cy="608963"/>
              <a:chOff x="6203331" y="3787546"/>
              <a:chExt cx="1065806" cy="546177"/>
            </a:xfrm>
          </p:grpSpPr>
          <p:pic>
            <p:nvPicPr>
              <p:cNvPr id="51" name="Picture 50">
                <a:extLst>
                  <a:ext uri="{FF2B5EF4-FFF2-40B4-BE49-F238E27FC236}">
                    <a16:creationId xmlns:a16="http://schemas.microsoft.com/office/drawing/2014/main" id="{99AADAFE-9664-48C1-88E7-3C9F8429C677}"/>
                  </a:ext>
                </a:extLst>
              </p:cNvPr>
              <p:cNvPicPr>
                <a:picLocks noChangeAspect="1"/>
              </p:cNvPicPr>
              <p:nvPr/>
            </p:nvPicPr>
            <p:blipFill rotWithShape="1">
              <a:blip r:embed="rId8">
                <a:extLst>
                  <a:ext uri="{28A0092B-C50C-407E-A947-70E740481C1C}">
                    <a14:useLocalDpi xmlns:a14="http://schemas.microsoft.com/office/drawing/2010/main" val="0"/>
                  </a:ext>
                </a:extLst>
              </a:blip>
              <a:srcRect l="33880" t="54303" r="52723" b="19337"/>
              <a:stretch/>
            </p:blipFill>
            <p:spPr>
              <a:xfrm>
                <a:off x="6203331" y="3798798"/>
                <a:ext cx="879454" cy="534925"/>
              </a:xfrm>
              <a:prstGeom prst="rect">
                <a:avLst/>
              </a:prstGeom>
            </p:spPr>
          </p:pic>
          <p:pic>
            <p:nvPicPr>
              <p:cNvPr id="52" name="Picture 51">
                <a:extLst>
                  <a:ext uri="{FF2B5EF4-FFF2-40B4-BE49-F238E27FC236}">
                    <a16:creationId xmlns:a16="http://schemas.microsoft.com/office/drawing/2014/main" id="{84596447-0862-4DD9-B865-8D4F4CF98852}"/>
                  </a:ext>
                </a:extLst>
              </p:cNvPr>
              <p:cNvPicPr>
                <a:picLocks noChangeAspect="1"/>
              </p:cNvPicPr>
              <p:nvPr/>
            </p:nvPicPr>
            <p:blipFill rotWithShape="1">
              <a:blip r:embed="rId8">
                <a:extLst>
                  <a:ext uri="{28A0092B-C50C-407E-A947-70E740481C1C}">
                    <a14:useLocalDpi xmlns:a14="http://schemas.microsoft.com/office/drawing/2010/main" val="0"/>
                  </a:ext>
                </a:extLst>
              </a:blip>
              <a:srcRect l="34228" t="53866" r="60664" b="19774"/>
              <a:stretch/>
            </p:blipFill>
            <p:spPr>
              <a:xfrm>
                <a:off x="6933916" y="3787546"/>
                <a:ext cx="335221" cy="534925"/>
              </a:xfrm>
              <a:prstGeom prst="rect">
                <a:avLst/>
              </a:prstGeom>
            </p:spPr>
          </p:pic>
        </p:grpSp>
      </p:grpSp>
      <p:grpSp>
        <p:nvGrpSpPr>
          <p:cNvPr id="40" name="Group 39">
            <a:extLst>
              <a:ext uri="{FF2B5EF4-FFF2-40B4-BE49-F238E27FC236}">
                <a16:creationId xmlns:a16="http://schemas.microsoft.com/office/drawing/2014/main" id="{9F4BC2D8-E2E8-486A-AF31-6BEF1688FF4C}"/>
              </a:ext>
            </a:extLst>
          </p:cNvPr>
          <p:cNvGrpSpPr/>
          <p:nvPr/>
        </p:nvGrpSpPr>
        <p:grpSpPr>
          <a:xfrm>
            <a:off x="8978232" y="3357334"/>
            <a:ext cx="2547944" cy="1469585"/>
            <a:chOff x="8970575" y="3305997"/>
            <a:chExt cx="2547944" cy="1469585"/>
          </a:xfrm>
        </p:grpSpPr>
        <p:sp>
          <p:nvSpPr>
            <p:cNvPr id="43" name="Rectangle: Diagonal Corners Rounded 42">
              <a:extLst>
                <a:ext uri="{FF2B5EF4-FFF2-40B4-BE49-F238E27FC236}">
                  <a16:creationId xmlns:a16="http://schemas.microsoft.com/office/drawing/2014/main" id="{4426DAA1-68D1-4680-86CF-333D7B21003E}"/>
                </a:ext>
              </a:extLst>
            </p:cNvPr>
            <p:cNvSpPr/>
            <p:nvPr/>
          </p:nvSpPr>
          <p:spPr>
            <a:xfrm>
              <a:off x="8970575" y="3327213"/>
              <a:ext cx="2547943" cy="1448369"/>
            </a:xfrm>
            <a:prstGeom prst="round2DiagRect">
              <a:avLst/>
            </a:prstGeom>
            <a:solidFill>
              <a:srgbClr val="2794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4" name="TextBox 23">
              <a:extLst>
                <a:ext uri="{FF2B5EF4-FFF2-40B4-BE49-F238E27FC236}">
                  <a16:creationId xmlns:a16="http://schemas.microsoft.com/office/drawing/2014/main" id="{C3E8F396-6975-441D-8599-EE9ECB9BF5DD}"/>
                </a:ext>
              </a:extLst>
            </p:cNvPr>
            <p:cNvSpPr txBox="1"/>
            <p:nvPr/>
          </p:nvSpPr>
          <p:spPr>
            <a:xfrm>
              <a:off x="8970575" y="3305997"/>
              <a:ext cx="2547944" cy="144655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b="1" dirty="0">
                  <a:solidFill>
                    <a:schemeClr val="bg1"/>
                  </a:solidFill>
                  <a:latin typeface="Lato" panose="020F0502020204030203" pitchFamily="34" charset="0"/>
                  <a:ea typeface="Lato" panose="020F0502020204030203" pitchFamily="34" charset="0"/>
                  <a:cs typeface="Lato" panose="020F0502020204030203" pitchFamily="34" charset="0"/>
                </a:rPr>
                <a:t>ACQUIRE 12+</a:t>
              </a:r>
            </a:p>
            <a:p>
              <a:pPr algn="ctr"/>
              <a:endParaRPr lang="en-US" sz="2000" b="1" dirty="0">
                <a:solidFill>
                  <a:schemeClr val="bg1"/>
                </a:solidFill>
                <a:latin typeface="Lato" panose="020F0502020204030203" pitchFamily="34" charset="0"/>
                <a:ea typeface="Lato" panose="020F0502020204030203" pitchFamily="34" charset="0"/>
                <a:cs typeface="Lato" panose="020F0502020204030203" pitchFamily="34" charset="0"/>
              </a:endParaRPr>
            </a:p>
            <a:p>
              <a:pPr algn="ctr"/>
              <a:endParaRPr lang="en-US" sz="2000" b="1" dirty="0">
                <a:solidFill>
                  <a:schemeClr val="bg1"/>
                </a:solidFill>
                <a:latin typeface="Lato" panose="020F0502020204030203" pitchFamily="34" charset="0"/>
                <a:ea typeface="Lato" panose="020F0502020204030203" pitchFamily="34" charset="0"/>
                <a:cs typeface="Lato" panose="020F0502020204030203" pitchFamily="34" charset="0"/>
              </a:endParaRPr>
            </a:p>
            <a:p>
              <a:pPr algn="ctr"/>
              <a:r>
                <a:rPr lang="en-US" sz="1400" spc="-50" dirty="0">
                  <a:solidFill>
                    <a:schemeClr val="bg1"/>
                  </a:solidFill>
                  <a:latin typeface="Lato" panose="020F0502020204030203" pitchFamily="34" charset="0"/>
                  <a:ea typeface="Lato" panose="020F0502020204030203" pitchFamily="34" charset="0"/>
                  <a:cs typeface="Lato" panose="020F0502020204030203" pitchFamily="34" charset="0"/>
                </a:rPr>
                <a:t>XOOM ENERGY RESIDENTIAL </a:t>
              </a:r>
              <a:br>
                <a:rPr lang="en-US" sz="1400" spc="-50" dirty="0">
                  <a:solidFill>
                    <a:schemeClr val="bg1"/>
                  </a:solidFill>
                  <a:latin typeface="Lato" panose="020F0502020204030203" pitchFamily="34" charset="0"/>
                  <a:ea typeface="Lato" panose="020F0502020204030203" pitchFamily="34" charset="0"/>
                  <a:cs typeface="Lato" panose="020F0502020204030203" pitchFamily="34" charset="0"/>
                </a:rPr>
              </a:br>
              <a:r>
                <a:rPr lang="en-US" sz="1400" spc="-50" dirty="0">
                  <a:solidFill>
                    <a:schemeClr val="bg1"/>
                  </a:solidFill>
                  <a:latin typeface="Lato" panose="020F0502020204030203" pitchFamily="34" charset="0"/>
                  <a:ea typeface="Lato" panose="020F0502020204030203" pitchFamily="34" charset="0"/>
                  <a:cs typeface="Lato" panose="020F0502020204030203" pitchFamily="34" charset="0"/>
                </a:rPr>
                <a:t>NATURAL GAS CUSTOMERS</a:t>
              </a:r>
            </a:p>
          </p:txBody>
        </p:sp>
        <p:grpSp>
          <p:nvGrpSpPr>
            <p:cNvPr id="45" name="Group 44">
              <a:extLst>
                <a:ext uri="{FF2B5EF4-FFF2-40B4-BE49-F238E27FC236}">
                  <a16:creationId xmlns:a16="http://schemas.microsoft.com/office/drawing/2014/main" id="{F6A5CFBE-5378-48DB-8488-5B256289FFB1}"/>
                </a:ext>
              </a:extLst>
            </p:cNvPr>
            <p:cNvGrpSpPr/>
            <p:nvPr/>
          </p:nvGrpSpPr>
          <p:grpSpPr>
            <a:xfrm>
              <a:off x="9517690" y="3686349"/>
              <a:ext cx="1425711" cy="587791"/>
              <a:chOff x="9517690" y="3686349"/>
              <a:chExt cx="1425711" cy="587791"/>
            </a:xfrm>
          </p:grpSpPr>
          <p:pic>
            <p:nvPicPr>
              <p:cNvPr id="46" name="Picture 45">
                <a:extLst>
                  <a:ext uri="{FF2B5EF4-FFF2-40B4-BE49-F238E27FC236}">
                    <a16:creationId xmlns:a16="http://schemas.microsoft.com/office/drawing/2014/main" id="{EC9A1BFD-02BE-4A6C-9A86-D6D1ECD27F3C}"/>
                  </a:ext>
                </a:extLst>
              </p:cNvPr>
              <p:cNvPicPr>
                <a:picLocks noChangeAspect="1"/>
              </p:cNvPicPr>
              <p:nvPr/>
            </p:nvPicPr>
            <p:blipFill rotWithShape="1">
              <a:blip r:embed="rId8">
                <a:extLst>
                  <a:ext uri="{28A0092B-C50C-407E-A947-70E740481C1C}">
                    <a14:useLocalDpi xmlns:a14="http://schemas.microsoft.com/office/drawing/2010/main" val="0"/>
                  </a:ext>
                </a:extLst>
              </a:blip>
              <a:srcRect l="84362" t="58507" r="3791" b="18641"/>
              <a:stretch/>
            </p:blipFill>
            <p:spPr>
              <a:xfrm>
                <a:off x="9517690" y="3686349"/>
                <a:ext cx="972591" cy="579959"/>
              </a:xfrm>
              <a:prstGeom prst="rect">
                <a:avLst/>
              </a:prstGeom>
            </p:spPr>
          </p:pic>
          <p:pic>
            <p:nvPicPr>
              <p:cNvPr id="47" name="Picture 46">
                <a:extLst>
                  <a:ext uri="{FF2B5EF4-FFF2-40B4-BE49-F238E27FC236}">
                    <a16:creationId xmlns:a16="http://schemas.microsoft.com/office/drawing/2014/main" id="{80F80237-944F-47D0-B701-3665E3D307F3}"/>
                  </a:ext>
                </a:extLst>
              </p:cNvPr>
              <p:cNvPicPr>
                <a:picLocks noChangeAspect="1"/>
              </p:cNvPicPr>
              <p:nvPr/>
            </p:nvPicPr>
            <p:blipFill rotWithShape="1">
              <a:blip r:embed="rId8">
                <a:extLst>
                  <a:ext uri="{28A0092B-C50C-407E-A947-70E740481C1C}">
                    <a14:useLocalDpi xmlns:a14="http://schemas.microsoft.com/office/drawing/2010/main" val="0"/>
                  </a:ext>
                </a:extLst>
              </a:blip>
              <a:srcRect l="86160" t="57868" r="8644" b="18127"/>
              <a:stretch/>
            </p:blipFill>
            <p:spPr>
              <a:xfrm>
                <a:off x="10531913" y="3686349"/>
                <a:ext cx="411488" cy="587791"/>
              </a:xfrm>
              <a:prstGeom prst="rect">
                <a:avLst/>
              </a:prstGeom>
            </p:spPr>
          </p:pic>
        </p:grpSp>
      </p:grpSp>
      <p:sp>
        <p:nvSpPr>
          <p:cNvPr id="41" name="TextBox 13">
            <a:extLst>
              <a:ext uri="{FF2B5EF4-FFF2-40B4-BE49-F238E27FC236}">
                <a16:creationId xmlns:a16="http://schemas.microsoft.com/office/drawing/2014/main" id="{D91C74DF-90E9-43D6-A3C0-11343D724E03}"/>
              </a:ext>
            </a:extLst>
          </p:cNvPr>
          <p:cNvSpPr txBox="1"/>
          <p:nvPr/>
        </p:nvSpPr>
        <p:spPr>
          <a:xfrm>
            <a:off x="8511090" y="3935486"/>
            <a:ext cx="519694"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F57B20"/>
                </a:solidFill>
                <a:latin typeface="Lato Heavy" panose="020F0502020204030203" pitchFamily="34" charset="0"/>
                <a:ea typeface="Lato Heavy" panose="020F0502020204030203" pitchFamily="34" charset="0"/>
                <a:cs typeface="Lato Heavy" panose="020F0502020204030203" pitchFamily="34" charset="0"/>
              </a:rPr>
              <a:t>OR</a:t>
            </a:r>
          </a:p>
        </p:txBody>
      </p:sp>
      <p:pic>
        <p:nvPicPr>
          <p:cNvPr id="42" name="Picture 41">
            <a:extLst>
              <a:ext uri="{FF2B5EF4-FFF2-40B4-BE49-F238E27FC236}">
                <a16:creationId xmlns:a16="http://schemas.microsoft.com/office/drawing/2014/main" id="{1B908223-B7CC-4905-9E3F-65CD2274595E}"/>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15070" y="4928999"/>
            <a:ext cx="11161859" cy="1357769"/>
          </a:xfrm>
          <a:prstGeom prst="rect">
            <a:avLst/>
          </a:prstGeom>
        </p:spPr>
      </p:pic>
    </p:spTree>
    <p:extLst>
      <p:ext uri="{BB962C8B-B14F-4D97-AF65-F5344CB8AC3E}">
        <p14:creationId xmlns:p14="http://schemas.microsoft.com/office/powerpoint/2010/main" val="2932246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7166</TotalTime>
  <Words>281</Words>
  <Application>Microsoft Office PowerPoint</Application>
  <PresentationFormat>Widescreen</PresentationFormat>
  <Paragraphs>35</Paragraphs>
  <Slides>2</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vt:i4>
      </vt:variant>
    </vt:vector>
  </HeadingPairs>
  <TitlesOfParts>
    <vt:vector size="12" baseType="lpstr">
      <vt:lpstr>Arial</vt:lpstr>
      <vt:lpstr>Calibri</vt:lpstr>
      <vt:lpstr>Calibri Light</vt:lpstr>
      <vt:lpstr>Lato</vt:lpstr>
      <vt:lpstr>Lato Black</vt:lpstr>
      <vt:lpstr>Lato Heavy</vt:lpstr>
      <vt:lpstr>Lato Thin</vt:lpstr>
      <vt:lpstr>Lato-Regular</vt:lpstr>
      <vt:lpstr>Lato-Semibold</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Irina Moiseev</dc:creator>
  <cp:lastModifiedBy>Whitman, Jackie</cp:lastModifiedBy>
  <cp:revision>63</cp:revision>
  <dcterms:created xsi:type="dcterms:W3CDTF">2020-12-23T22:32:16Z</dcterms:created>
  <dcterms:modified xsi:type="dcterms:W3CDTF">2021-04-07T15:40:27Z</dcterms:modified>
</cp:coreProperties>
</file>