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7102475" cy="9388475"/>
  <p:embeddedFontLst>
    <p:embeddedFont>
      <p:font typeface="Proxima Nova" panose="020B0604020202020204" charset="0"/>
      <p:regular r:id="rId20"/>
      <p:bold r:id="rId21"/>
      <p:italic r:id="rId22"/>
      <p:boldItalic r:id="rId23"/>
    </p:embeddedFont>
    <p:embeddedFont>
      <p:font typeface="Proxima Nova Extrabold" panose="020B0604020202020204" charset="0"/>
      <p:bold r:id="rId24"/>
    </p:embeddedFont>
    <p:embeddedFont>
      <p:font typeface="Proxima Nova Semibold" panose="020B0604020202020204" charset="0"/>
      <p:regular r:id="rId25"/>
      <p:bold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sz="1100" b="0" i="0" u="none" strike="noStrike" cap="none">
                <a:solidFill>
                  <a:srgbClr val="000000"/>
                </a:solidFill>
                <a:latin typeface="Arial"/>
                <a:ea typeface="Arial"/>
                <a:cs typeface="Arial"/>
                <a:sym typeface="Arial"/>
              </a:rPr>
              <a:t>“Hi, welcome to the ACN-DISH Virtual Product Training, my name is Andrea Wangle-Cavanagh, I am a Senior Strategic Development Trainer with DISH! I’m here to show you all the advantages of why DISH will be one of your go to services to sell as an IBO as well as show you the all resources we have in place for you to assist you along the way! So let’s get started!”</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10: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 name="Google Shape;159;p1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Now that we know plenty about DISH lets talk order entry </a:t>
            </a:r>
            <a:endParaRPr/>
          </a:p>
          <a:p>
            <a:pPr marL="457200" lvl="0" indent="-298450" algn="l" rtl="0">
              <a:lnSpc>
                <a:spcPct val="100000"/>
              </a:lnSpc>
              <a:spcBef>
                <a:spcPts val="0"/>
              </a:spcBef>
              <a:spcAft>
                <a:spcPts val="0"/>
              </a:spcAft>
              <a:buSzPts val="1100"/>
              <a:buChar char="●"/>
            </a:pPr>
            <a:r>
              <a:rPr lang="en-US"/>
              <a:t>You as a IBO have 2 options to process sells</a:t>
            </a:r>
            <a:endParaRPr/>
          </a:p>
          <a:p>
            <a:pPr marL="457200" lvl="0" indent="-298450" algn="l" rtl="0">
              <a:lnSpc>
                <a:spcPct val="100000"/>
              </a:lnSpc>
              <a:spcBef>
                <a:spcPts val="0"/>
              </a:spcBef>
              <a:spcAft>
                <a:spcPts val="0"/>
              </a:spcAft>
              <a:buSzPts val="1100"/>
              <a:buChar char="●"/>
            </a:pPr>
            <a:r>
              <a:rPr lang="en-US"/>
              <a:t>One option is your Online shopping cart located on your personal storefront</a:t>
            </a:r>
            <a:endParaRPr/>
          </a:p>
          <a:p>
            <a:pPr marL="914400" lvl="1" indent="-298450" algn="l" rtl="0">
              <a:lnSpc>
                <a:spcPct val="100000"/>
              </a:lnSpc>
              <a:spcBef>
                <a:spcPts val="0"/>
              </a:spcBef>
              <a:spcAft>
                <a:spcPts val="0"/>
              </a:spcAft>
              <a:buSzPts val="1100"/>
              <a:buChar char="○"/>
            </a:pPr>
            <a:r>
              <a:rPr lang="en-US"/>
              <a:t>The benefits of this option are that you are utilizing the fastest way possible to complete your DISH Sale. You are the expert for DISH and can easily walk a customer through programming and equipment options – Quick and easy</a:t>
            </a:r>
            <a:endParaRPr/>
          </a:p>
          <a:p>
            <a:pPr marL="457200" lvl="0" indent="-298450" algn="l" rtl="0">
              <a:lnSpc>
                <a:spcPct val="100000"/>
              </a:lnSpc>
              <a:spcBef>
                <a:spcPts val="0"/>
              </a:spcBef>
              <a:spcAft>
                <a:spcPts val="0"/>
              </a:spcAft>
              <a:buSzPts val="1100"/>
              <a:buChar char="●"/>
            </a:pPr>
            <a:r>
              <a:rPr lang="en-US"/>
              <a:t>The other option you have as an IBO is call to order – Your customer will get one on one expert consultation from DISH, you just have to get the customer interested and let DISH do all the heavy lifting!</a:t>
            </a:r>
            <a:endParaRPr/>
          </a:p>
          <a:p>
            <a:pPr marL="457200" lvl="0" indent="-298450" algn="l" rtl="0">
              <a:lnSpc>
                <a:spcPct val="100000"/>
              </a:lnSpc>
              <a:spcBef>
                <a:spcPts val="0"/>
              </a:spcBef>
              <a:spcAft>
                <a:spcPts val="0"/>
              </a:spcAft>
              <a:buSzPts val="1100"/>
              <a:buChar char="●"/>
            </a:pPr>
            <a:r>
              <a:rPr lang="en-US"/>
              <a:t>Let’s learn more about these options</a:t>
            </a:r>
            <a:endParaRPr/>
          </a:p>
          <a:p>
            <a:pPr marL="457200" lvl="0" indent="-298450" algn="l" rtl="0">
              <a:lnSpc>
                <a:spcPct val="100000"/>
              </a:lnSpc>
              <a:spcBef>
                <a:spcPts val="0"/>
              </a:spcBef>
              <a:spcAft>
                <a:spcPts val="0"/>
              </a:spcAft>
              <a:buSzPts val="1100"/>
              <a:buChar char="●"/>
            </a:pPr>
            <a:r>
              <a:rPr lang="en-US"/>
              <a:t>Either way you choose a DISH activation is 5 points!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163592" lvl="0" indent="0" algn="l" rtl="0">
              <a:lnSpc>
                <a:spcPct val="100000"/>
              </a:lnSpc>
              <a:spcBef>
                <a:spcPts val="0"/>
              </a:spcBef>
              <a:spcAft>
                <a:spcPts val="0"/>
              </a:spcAft>
              <a:buSzPts val="1100"/>
              <a:buNone/>
            </a:pPr>
            <a:endParaRPr b="0"/>
          </a:p>
          <a:p>
            <a:pPr marL="163592" lvl="0" indent="0" algn="l" rtl="0">
              <a:lnSpc>
                <a:spcPct val="100000"/>
              </a:lnSpc>
              <a:spcBef>
                <a:spcPts val="0"/>
              </a:spcBef>
              <a:spcAft>
                <a:spcPts val="0"/>
              </a:spcAft>
              <a:buSzPts val="1100"/>
              <a:buNone/>
            </a:pPr>
            <a:r>
              <a:rPr lang="en-US"/>
              <a:t>CALL TO ACTION! </a:t>
            </a:r>
            <a:endParaRPr/>
          </a:p>
          <a:p>
            <a:pPr marL="457200" lvl="0" indent="-298450" algn="l" rtl="0">
              <a:lnSpc>
                <a:spcPct val="100000"/>
              </a:lnSpc>
              <a:spcBef>
                <a:spcPts val="0"/>
              </a:spcBef>
              <a:spcAft>
                <a:spcPts val="0"/>
              </a:spcAft>
              <a:buSzPts val="1100"/>
              <a:buChar char="●"/>
            </a:pPr>
            <a:r>
              <a:rPr lang="en-US"/>
              <a:t>Get the customer to the ONLINE SHOPPING CART from your IBO Personal Storefront!</a:t>
            </a:r>
            <a:endParaRPr/>
          </a:p>
          <a:p>
            <a:pPr marL="163592" lvl="0" indent="0" algn="l" rtl="0">
              <a:lnSpc>
                <a:spcPct val="100000"/>
              </a:lnSpc>
              <a:spcBef>
                <a:spcPts val="0"/>
              </a:spcBef>
              <a:spcAft>
                <a:spcPts val="0"/>
              </a:spcAft>
              <a:buSzPts val="1100"/>
              <a:buNone/>
            </a:pPr>
            <a:endParaRPr/>
          </a:p>
          <a:p>
            <a:pPr marL="530038" lvl="0" indent="-530038" algn="l" rtl="0">
              <a:lnSpc>
                <a:spcPct val="100000"/>
              </a:lnSpc>
              <a:spcBef>
                <a:spcPts val="0"/>
              </a:spcBef>
              <a:spcAft>
                <a:spcPts val="0"/>
              </a:spcAft>
              <a:buSzPts val="1100"/>
              <a:buFont typeface="Arial"/>
              <a:buAutoNum type="arabicPeriod"/>
            </a:pPr>
            <a:r>
              <a:rPr lang="en-US" b="1">
                <a:solidFill>
                  <a:schemeClr val="lt1"/>
                </a:solidFill>
                <a:latin typeface="Proxima Nova"/>
                <a:ea typeface="Proxima Nova"/>
                <a:cs typeface="Proxima Nova"/>
                <a:sym typeface="Proxima Nova"/>
              </a:rPr>
              <a:t>Make sure to Add your ACN IBO ID so you get credit for the order.</a:t>
            </a:r>
            <a:endParaRPr/>
          </a:p>
          <a:p>
            <a:pPr marL="530038" lvl="0" indent="-530038" algn="l" rtl="0">
              <a:lnSpc>
                <a:spcPct val="100000"/>
              </a:lnSpc>
              <a:spcBef>
                <a:spcPts val="0"/>
              </a:spcBef>
              <a:spcAft>
                <a:spcPts val="0"/>
              </a:spcAft>
              <a:buSzPts val="1100"/>
              <a:buFont typeface="Arial"/>
              <a:buAutoNum type="arabicPeriod"/>
            </a:pPr>
            <a:r>
              <a:rPr lang="en-US" b="1">
                <a:solidFill>
                  <a:schemeClr val="lt1"/>
                </a:solidFill>
                <a:latin typeface="Proxima Nova"/>
                <a:ea typeface="Proxima Nova"/>
                <a:cs typeface="Proxima Nova"/>
                <a:sym typeface="Proxima Nova"/>
              </a:rPr>
              <a:t>Encourage your customer to take the soonest installation date. </a:t>
            </a:r>
            <a:r>
              <a:rPr lang="en-US"/>
              <a:t>Always use assumptive closing sentences to get that sale!</a:t>
            </a:r>
            <a:endParaRPr/>
          </a:p>
          <a:p>
            <a:pPr marL="530038" lvl="0" indent="-530038" algn="l" rtl="0">
              <a:lnSpc>
                <a:spcPct val="100000"/>
              </a:lnSpc>
              <a:spcBef>
                <a:spcPts val="0"/>
              </a:spcBef>
              <a:spcAft>
                <a:spcPts val="0"/>
              </a:spcAft>
              <a:buSzPts val="1100"/>
              <a:buFont typeface="Arial"/>
              <a:buAutoNum type="arabicPeriod"/>
            </a:pPr>
            <a:r>
              <a:rPr lang="en-US"/>
              <a:t> “Lets get you set up tomorrow.  Is morning or afternoon best for you?” </a:t>
            </a:r>
            <a:endParaRPr b="1">
              <a:solidFill>
                <a:schemeClr val="lt1"/>
              </a:solidFill>
              <a:latin typeface="Proxima Nova"/>
              <a:ea typeface="Proxima Nova"/>
              <a:cs typeface="Proxima Nova"/>
              <a:sym typeface="Proxima Nova"/>
            </a:endParaRPr>
          </a:p>
          <a:p>
            <a:pPr marL="530038" lvl="0" indent="-530038" algn="l" rtl="0">
              <a:lnSpc>
                <a:spcPct val="100000"/>
              </a:lnSpc>
              <a:spcBef>
                <a:spcPts val="0"/>
              </a:spcBef>
              <a:spcAft>
                <a:spcPts val="0"/>
              </a:spcAft>
              <a:buSzPts val="1100"/>
              <a:buFont typeface="Arial"/>
              <a:buAutoNum type="arabicPeriod"/>
            </a:pPr>
            <a:r>
              <a:rPr lang="en-US" b="1">
                <a:solidFill>
                  <a:schemeClr val="lt1"/>
                </a:solidFill>
                <a:latin typeface="Proxima Nova"/>
                <a:ea typeface="Proxima Nova"/>
                <a:cs typeface="Proxima Nova"/>
                <a:sym typeface="Proxima Nova"/>
              </a:rPr>
              <a:t>Do Not Cancel current provider until a DISH certified installer confirms that you have a good signal.</a:t>
            </a:r>
            <a:endParaRPr/>
          </a:p>
          <a:p>
            <a:pPr marL="530038" lvl="0" indent="-460188" algn="l" rtl="0">
              <a:lnSpc>
                <a:spcPct val="100000"/>
              </a:lnSpc>
              <a:spcBef>
                <a:spcPts val="0"/>
              </a:spcBef>
              <a:spcAft>
                <a:spcPts val="0"/>
              </a:spcAft>
              <a:buSzPts val="1100"/>
              <a:buFont typeface="Arial"/>
              <a:buNone/>
            </a:pPr>
            <a:endParaRPr b="1">
              <a:solidFill>
                <a:schemeClr val="lt1"/>
              </a:solidFill>
              <a:latin typeface="Proxima Nova"/>
              <a:ea typeface="Proxima Nova"/>
              <a:cs typeface="Proxima Nova"/>
              <a:sym typeface="Proxima Nova"/>
            </a:endParaRPr>
          </a:p>
          <a:p>
            <a:pPr marL="530038" lvl="0" indent="-530038" algn="l" rtl="0">
              <a:lnSpc>
                <a:spcPct val="100000"/>
              </a:lnSpc>
              <a:spcBef>
                <a:spcPts val="0"/>
              </a:spcBef>
              <a:spcAft>
                <a:spcPts val="0"/>
              </a:spcAft>
              <a:buSzPts val="1100"/>
              <a:buFont typeface="Arial"/>
              <a:buAutoNum type="arabicPeriod"/>
            </a:pPr>
            <a:r>
              <a:rPr lang="en-US"/>
              <a:t>For the Best Customer Experience please make sure that the customer includes their email address and their 2nd phone number.  This way if they miss their call from the installer we have a few options to get in contact with the customer.  This will increase your completion rate as we want to ensure every customer gets installed!</a:t>
            </a:r>
            <a:endParaRPr b="0"/>
          </a:p>
          <a:p>
            <a:pPr marL="163592" lvl="0" indent="0" algn="l" rtl="0">
              <a:lnSpc>
                <a:spcPct val="100000"/>
              </a:lnSpc>
              <a:spcBef>
                <a:spcPts val="0"/>
              </a:spcBef>
              <a:spcAft>
                <a:spcPts val="0"/>
              </a:spcAft>
              <a:buSzPts val="1100"/>
              <a:buNone/>
            </a:pPr>
            <a:endParaRPr/>
          </a:p>
          <a:p>
            <a:pPr marL="163592"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You have lots of tools and resources at your fingertips!  Once you have identified a customer, get the conversation started.  Get them excited about DISH and get the customer to your shopping cart!  </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Make every customer contact a DISH Sale!</a:t>
            </a:r>
            <a:endParaRPr/>
          </a:p>
          <a:p>
            <a:pPr marL="163592" lvl="0" indent="0" algn="l" rtl="0">
              <a:lnSpc>
                <a:spcPct val="100000"/>
              </a:lnSpc>
              <a:spcBef>
                <a:spcPts val="0"/>
              </a:spcBef>
              <a:spcAft>
                <a:spcPts val="0"/>
              </a:spcAft>
              <a:buSzPts val="1100"/>
              <a:buNone/>
            </a:pPr>
            <a:br>
              <a:rPr lang="en-US"/>
            </a:b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6" name="Google Shape;186;p1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The call to order process is simple – the DISH Sales Team will consult with your customer on the best promotion and equipment then complete the order for you. </a:t>
            </a:r>
            <a:endParaRPr/>
          </a:p>
          <a:p>
            <a:pPr marL="457200" lvl="0" indent="-298450" algn="l" rtl="0">
              <a:lnSpc>
                <a:spcPct val="100000"/>
              </a:lnSpc>
              <a:spcBef>
                <a:spcPts val="0"/>
              </a:spcBef>
              <a:spcAft>
                <a:spcPts val="0"/>
              </a:spcAft>
              <a:buSzPts val="1100"/>
              <a:buChar char="●"/>
            </a:pPr>
            <a:r>
              <a:rPr lang="en-US"/>
              <a:t>Before we get into the process here are some thing you should know beforehand</a:t>
            </a:r>
            <a:endParaRPr/>
          </a:p>
          <a:p>
            <a:pPr marL="914400" lvl="1" indent="-298450" algn="l" rtl="0">
              <a:lnSpc>
                <a:spcPct val="100000"/>
              </a:lnSpc>
              <a:spcBef>
                <a:spcPts val="0"/>
              </a:spcBef>
              <a:spcAft>
                <a:spcPts val="0"/>
              </a:spcAft>
              <a:buSzPts val="1100"/>
              <a:buChar char="○"/>
            </a:pPr>
            <a:r>
              <a:rPr lang="en-US"/>
              <a:t>This process will include calling a DISH national call center – not an ACN call center </a:t>
            </a:r>
            <a:endParaRPr/>
          </a:p>
          <a:p>
            <a:pPr marL="914400" lvl="1" indent="-298450" algn="l" rtl="0">
              <a:lnSpc>
                <a:spcPct val="100000"/>
              </a:lnSpc>
              <a:spcBef>
                <a:spcPts val="0"/>
              </a:spcBef>
              <a:spcAft>
                <a:spcPts val="0"/>
              </a:spcAft>
              <a:buSzPts val="1100"/>
              <a:buChar char="○"/>
            </a:pPr>
            <a:r>
              <a:rPr lang="en-US"/>
              <a:t>This will be a 3 way call with you, your customer and the DISH Sales Agent</a:t>
            </a:r>
            <a:endParaRPr/>
          </a:p>
          <a:p>
            <a:pPr marL="914400" lvl="1" indent="-298450" algn="l" rtl="0">
              <a:lnSpc>
                <a:spcPct val="100000"/>
              </a:lnSpc>
              <a:spcBef>
                <a:spcPts val="0"/>
              </a:spcBef>
              <a:spcAft>
                <a:spcPts val="0"/>
              </a:spcAft>
              <a:buSzPts val="1100"/>
              <a:buChar char="○"/>
            </a:pPr>
            <a:r>
              <a:rPr lang="en-US"/>
              <a:t>When you call in the IVR will prompt you to put in a “Agent ID” this is your IBO ID or IBO number – if you do not put this number in or if it’s incorrect we cannot tie that sale back to you and DISH won’t be able to give you credit for your hard work!</a:t>
            </a:r>
            <a:endParaRPr/>
          </a:p>
          <a:p>
            <a:pPr marL="457200" lvl="0" indent="-298450" algn="l" rtl="0">
              <a:lnSpc>
                <a:spcPct val="100000"/>
              </a:lnSpc>
              <a:spcBef>
                <a:spcPts val="0"/>
              </a:spcBef>
              <a:spcAft>
                <a:spcPts val="0"/>
              </a:spcAft>
              <a:buSzPts val="1100"/>
              <a:buChar char="●"/>
            </a:pPr>
            <a:r>
              <a:rPr lang="en-US"/>
              <a:t>The DISH sales agent are able to help you Monday – Sunday from 9am to 11pm Eastern time zone</a:t>
            </a:r>
            <a:endParaRPr/>
          </a:p>
          <a:p>
            <a:pPr marL="457200" lvl="0" indent="-298450" algn="l" rtl="0">
              <a:lnSpc>
                <a:spcPct val="100000"/>
              </a:lnSpc>
              <a:spcBef>
                <a:spcPts val="0"/>
              </a:spcBef>
              <a:spcAft>
                <a:spcPts val="0"/>
              </a:spcAft>
              <a:buSzPts val="1100"/>
              <a:buChar char="●"/>
            </a:pPr>
            <a:r>
              <a:rPr lang="en-US"/>
              <a:t>You can use this option during your IBO store front hours or when needed!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1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There are 4 easy steps to the call to order process – even though these slides are long the process is actually very, very quick!</a:t>
            </a:r>
            <a:endParaRPr/>
          </a:p>
          <a:p>
            <a:pPr marL="457200" lvl="0" indent="-298450" algn="l" rtl="0">
              <a:lnSpc>
                <a:spcPct val="100000"/>
              </a:lnSpc>
              <a:spcBef>
                <a:spcPts val="0"/>
              </a:spcBef>
              <a:spcAft>
                <a:spcPts val="0"/>
              </a:spcAft>
              <a:buSzPts val="1100"/>
              <a:buChar char="●"/>
            </a:pPr>
            <a:r>
              <a:rPr lang="en-US"/>
              <a:t>Step 1 is asking 2 qualifying questions to ask your customer prior to calling the DISH phone number. </a:t>
            </a:r>
            <a:endParaRPr/>
          </a:p>
          <a:p>
            <a:pPr marL="457200" lvl="0" indent="-298450" algn="l" rtl="0">
              <a:lnSpc>
                <a:spcPct val="100000"/>
              </a:lnSpc>
              <a:spcBef>
                <a:spcPts val="0"/>
              </a:spcBef>
              <a:spcAft>
                <a:spcPts val="0"/>
              </a:spcAft>
              <a:buSzPts val="1100"/>
              <a:buChar char="●"/>
            </a:pPr>
            <a:r>
              <a:rPr lang="en-US"/>
              <a:t>You need to gather this information then provide it to the 1</a:t>
            </a:r>
            <a:r>
              <a:rPr lang="en-US" baseline="30000"/>
              <a:t>st</a:t>
            </a:r>
            <a:r>
              <a:rPr lang="en-US"/>
              <a:t> DISH agent which is the welcome agent</a:t>
            </a:r>
            <a:endParaRPr/>
          </a:p>
          <a:p>
            <a:pPr marL="457200" lvl="0" indent="-298450" algn="l" rtl="0">
              <a:lnSpc>
                <a:spcPct val="100000"/>
              </a:lnSpc>
              <a:spcBef>
                <a:spcPts val="0"/>
              </a:spcBef>
              <a:spcAft>
                <a:spcPts val="0"/>
              </a:spcAft>
              <a:buSzPts val="1100"/>
              <a:buChar char="●"/>
            </a:pPr>
            <a:r>
              <a:rPr lang="en-US"/>
              <a:t>Ask your customer “Have you ever had DISH service in the past?” If the answer is no – great! They are considered a new customer. </a:t>
            </a:r>
            <a:endParaRPr/>
          </a:p>
          <a:p>
            <a:pPr marL="457200" lvl="0" indent="-298450" algn="l" rtl="0">
              <a:lnSpc>
                <a:spcPct val="100000"/>
              </a:lnSpc>
              <a:spcBef>
                <a:spcPts val="0"/>
              </a:spcBef>
              <a:spcAft>
                <a:spcPts val="0"/>
              </a:spcAft>
              <a:buSzPts val="1100"/>
              <a:buChar char="●"/>
            </a:pPr>
            <a:r>
              <a:rPr lang="en-US"/>
              <a:t>If they say yes “they will have to provide their previous service address to the welcome agent. </a:t>
            </a:r>
            <a:endParaRPr/>
          </a:p>
          <a:p>
            <a:pPr marL="457200" lvl="0" indent="-298450" algn="l" rtl="0">
              <a:lnSpc>
                <a:spcPct val="100000"/>
              </a:lnSpc>
              <a:spcBef>
                <a:spcPts val="0"/>
              </a:spcBef>
              <a:spcAft>
                <a:spcPts val="0"/>
              </a:spcAft>
              <a:buSzPts val="1100"/>
              <a:buChar char="●"/>
            </a:pPr>
            <a:r>
              <a:rPr lang="en-US"/>
              <a:t>A customer is considered new if they haven’t had DISH in the past 60 days and they do not have an outstanding balance</a:t>
            </a:r>
            <a:endParaRPr/>
          </a:p>
          <a:p>
            <a:pPr marL="457200" lvl="0" indent="-298450" algn="l" rtl="0">
              <a:lnSpc>
                <a:spcPct val="100000"/>
              </a:lnSpc>
              <a:spcBef>
                <a:spcPts val="0"/>
              </a:spcBef>
              <a:spcAft>
                <a:spcPts val="0"/>
              </a:spcAft>
              <a:buSzPts val="1100"/>
              <a:buChar char="●"/>
            </a:pPr>
            <a:r>
              <a:rPr lang="en-US"/>
              <a:t>2</a:t>
            </a:r>
            <a:r>
              <a:rPr lang="en-US" baseline="30000"/>
              <a:t>nd</a:t>
            </a:r>
            <a:r>
              <a:rPr lang="en-US"/>
              <a:t> question is “Please have a valid debit or credit card with at least $1 available balance. Do you have that ready?”</a:t>
            </a:r>
            <a:endParaRPr/>
          </a:p>
          <a:p>
            <a:pPr marL="457200" lvl="0" indent="-298450" algn="l" rtl="0">
              <a:lnSpc>
                <a:spcPct val="100000"/>
              </a:lnSpc>
              <a:spcBef>
                <a:spcPts val="0"/>
              </a:spcBef>
              <a:spcAft>
                <a:spcPts val="0"/>
              </a:spcAft>
              <a:buSzPts val="1100"/>
              <a:buChar char="●"/>
            </a:pPr>
            <a:r>
              <a:rPr lang="en-US"/>
              <a:t>If they do not you can ask them if there is another person in the house that is willing to join on this account and use their card. Please note that whoever’s credit card they provide will be tied to the account, and will have a credit check run off that card. DISH does require the valid credit or debit card for a credit check.</a:t>
            </a:r>
            <a:endParaRPr/>
          </a:p>
          <a:p>
            <a:pPr marL="457200" lvl="0" indent="-298450" algn="l" rtl="0">
              <a:lnSpc>
                <a:spcPct val="100000"/>
              </a:lnSpc>
              <a:spcBef>
                <a:spcPts val="0"/>
              </a:spcBef>
              <a:spcAft>
                <a:spcPts val="0"/>
              </a:spcAft>
              <a:buSzPts val="1100"/>
              <a:buChar char="●"/>
            </a:pPr>
            <a:r>
              <a:rPr lang="en-US"/>
              <a:t>We also cannot take a prepaid debit or credit card as it will not work in our systems because it can’t provide that credit check.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Easy! To review – 2 questions – Have you had DISH service in the past and Do you have a valid credit or debit card with at least a $1 available balance – have it ready!</a:t>
            </a: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457200" lvl="0" indent="-228600" algn="l" rtl="0">
              <a:lnSpc>
                <a:spcPct val="100000"/>
              </a:lnSpc>
              <a:spcBef>
                <a:spcPts val="0"/>
              </a:spcBef>
              <a:spcAft>
                <a:spcPts val="0"/>
              </a:spcAft>
              <a:buSzPts val="1100"/>
              <a:buNone/>
            </a:pP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1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Step 2 – Call DISH</a:t>
            </a:r>
            <a:endParaRPr/>
          </a:p>
          <a:p>
            <a:pPr marL="457200" lvl="0" indent="-298450" algn="l" rtl="0">
              <a:lnSpc>
                <a:spcPct val="100000"/>
              </a:lnSpc>
              <a:spcBef>
                <a:spcPts val="0"/>
              </a:spcBef>
              <a:spcAft>
                <a:spcPts val="0"/>
              </a:spcAft>
              <a:buSzPts val="1100"/>
              <a:buChar char="●"/>
            </a:pPr>
            <a:r>
              <a:rPr lang="en-US"/>
              <a:t>Get your IBO number ready before you dial!</a:t>
            </a:r>
            <a:endParaRPr/>
          </a:p>
          <a:p>
            <a:pPr marL="457200" lvl="0" indent="-298450" algn="l" rtl="0">
              <a:lnSpc>
                <a:spcPct val="100000"/>
              </a:lnSpc>
              <a:spcBef>
                <a:spcPts val="0"/>
              </a:spcBef>
              <a:spcAft>
                <a:spcPts val="0"/>
              </a:spcAft>
              <a:buSzPts val="1100"/>
              <a:buChar char="●"/>
            </a:pPr>
            <a:r>
              <a:rPr lang="en-US"/>
              <a:t>Dial 1-800-222-5368 – if  you dial any other phone number besides this one you will not get credit for your sale</a:t>
            </a:r>
            <a:endParaRPr/>
          </a:p>
          <a:p>
            <a:pPr marL="457200" lvl="0" indent="-298450" algn="l" rtl="0">
              <a:lnSpc>
                <a:spcPct val="100000"/>
              </a:lnSpc>
              <a:spcBef>
                <a:spcPts val="0"/>
              </a:spcBef>
              <a:spcAft>
                <a:spcPts val="0"/>
              </a:spcAft>
              <a:buSzPts val="1100"/>
              <a:buChar char="●"/>
            </a:pPr>
            <a:r>
              <a:rPr lang="en-US"/>
              <a:t>Once you dial the phone number you will be prompted to press 1 for English or 2 for Spanish</a:t>
            </a:r>
            <a:endParaRPr/>
          </a:p>
          <a:p>
            <a:pPr marL="457200" lvl="0" indent="-298450" algn="l" rtl="0">
              <a:lnSpc>
                <a:spcPct val="100000"/>
              </a:lnSpc>
              <a:spcBef>
                <a:spcPts val="0"/>
              </a:spcBef>
              <a:spcAft>
                <a:spcPts val="0"/>
              </a:spcAft>
              <a:buSzPts val="1100"/>
              <a:buChar char="●"/>
            </a:pPr>
            <a:r>
              <a:rPr lang="en-US"/>
              <a:t>Make sure you press 2 for NEW customer since you are creating a new sale – otherwise you’ll end up in customer service – and we need our 5 points!</a:t>
            </a:r>
            <a:endParaRPr/>
          </a:p>
          <a:p>
            <a:pPr marL="457200" lvl="0" indent="-298450" algn="l" rtl="0">
              <a:lnSpc>
                <a:spcPct val="100000"/>
              </a:lnSpc>
              <a:spcBef>
                <a:spcPts val="0"/>
              </a:spcBef>
              <a:spcAft>
                <a:spcPts val="0"/>
              </a:spcAft>
              <a:buSzPts val="1100"/>
              <a:buChar char="●"/>
            </a:pPr>
            <a:r>
              <a:rPr lang="en-US"/>
              <a:t>The prompts will then ask for your AGENT ID – Input your IBO number press the pound key to continue then press 1 to confirm or 8 to reenter</a:t>
            </a:r>
            <a:endParaRPr/>
          </a:p>
          <a:p>
            <a:pPr marL="457200" lvl="0" indent="-298450" algn="l" rtl="0">
              <a:lnSpc>
                <a:spcPct val="100000"/>
              </a:lnSpc>
              <a:spcBef>
                <a:spcPts val="0"/>
              </a:spcBef>
              <a:spcAft>
                <a:spcPts val="0"/>
              </a:spcAft>
              <a:buSzPts val="1100"/>
              <a:buChar char="●"/>
            </a:pPr>
            <a:r>
              <a:rPr lang="en-US"/>
              <a:t>If you do not put in a IBO number you won’t get your 5 points so be careful!</a:t>
            </a:r>
            <a:endParaRPr/>
          </a:p>
          <a:p>
            <a:pPr marL="15875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p1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158750" lvl="0" indent="0" algn="l" rtl="0">
              <a:lnSpc>
                <a:spcPct val="100000"/>
              </a:lnSpc>
              <a:spcBef>
                <a:spcPts val="0"/>
              </a:spcBef>
              <a:spcAft>
                <a:spcPts val="0"/>
              </a:spcAft>
              <a:buSzPts val="1100"/>
              <a:buNone/>
            </a:pPr>
            <a:r>
              <a:rPr lang="en-US"/>
              <a:t>Step 3 is when you will speak with the first of 2 agents – the Welcome agent</a:t>
            </a:r>
            <a:endParaRPr/>
          </a:p>
          <a:p>
            <a:pPr marL="158750" lvl="0" indent="0" algn="l" rtl="0">
              <a:lnSpc>
                <a:spcPct val="100000"/>
              </a:lnSpc>
              <a:spcBef>
                <a:spcPts val="0"/>
              </a:spcBef>
              <a:spcAft>
                <a:spcPts val="0"/>
              </a:spcAft>
              <a:buSzPts val="1100"/>
              <a:buNone/>
            </a:pPr>
            <a:r>
              <a:rPr lang="en-US"/>
              <a:t>Your customer will come on this journey with you so keep them on the line when you speak to the welcome agent</a:t>
            </a:r>
            <a:endParaRPr/>
          </a:p>
          <a:p>
            <a:pPr marL="158750" lvl="0" indent="0" algn="l" rtl="0">
              <a:lnSpc>
                <a:spcPct val="100000"/>
              </a:lnSpc>
              <a:spcBef>
                <a:spcPts val="0"/>
              </a:spcBef>
              <a:spcAft>
                <a:spcPts val="0"/>
              </a:spcAft>
              <a:buSzPts val="1100"/>
              <a:buNone/>
            </a:pPr>
            <a:r>
              <a:rPr lang="en-US"/>
              <a:t>You will provide this agent with the 2 qualifying questions you asked the customer in step one</a:t>
            </a:r>
            <a:endParaRPr/>
          </a:p>
          <a:p>
            <a:pPr marL="158750" lvl="0" indent="0" algn="l" rtl="0">
              <a:lnSpc>
                <a:spcPct val="100000"/>
              </a:lnSpc>
              <a:spcBef>
                <a:spcPts val="0"/>
              </a:spcBef>
              <a:spcAft>
                <a:spcPts val="0"/>
              </a:spcAft>
              <a:buSzPts val="1100"/>
              <a:buNone/>
            </a:pPr>
            <a:r>
              <a:rPr lang="en-US"/>
              <a:t>Then both – you and your customer will be transferred to the DISH Expert sales agent!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p1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Last step is to get the customer talking with the DISH Sales agent – This DISH agent will complete the sale end to end for you</a:t>
            </a:r>
            <a:endParaRPr/>
          </a:p>
          <a:p>
            <a:pPr marL="457200" lvl="0" indent="-298450" algn="l" rtl="0">
              <a:lnSpc>
                <a:spcPct val="100000"/>
              </a:lnSpc>
              <a:spcBef>
                <a:spcPts val="0"/>
              </a:spcBef>
              <a:spcAft>
                <a:spcPts val="0"/>
              </a:spcAft>
              <a:buSzPts val="1100"/>
              <a:buChar char="●"/>
            </a:pPr>
            <a:r>
              <a:rPr lang="en-US"/>
              <a:t>The DISH Sales agent will come on the line and ask you for your customer’s name and phone number, we wrote some verbiage for you “Hi! I’m Andrea from ACN I have Mr./Mrs. Blank on the line who is interested in learning more about DISH services today. “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CLICK</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And to the customer you can say” Mr./Mrs. Blank the DISH agent will now provide you with the information you need from here. Thank you!”</a:t>
            </a:r>
            <a:endParaRPr/>
          </a:p>
          <a:p>
            <a:pPr marL="457200" lvl="0" indent="-298450" algn="l" rtl="0">
              <a:lnSpc>
                <a:spcPct val="100000"/>
              </a:lnSpc>
              <a:spcBef>
                <a:spcPts val="0"/>
              </a:spcBef>
              <a:spcAft>
                <a:spcPts val="0"/>
              </a:spcAft>
              <a:buSzPts val="1100"/>
              <a:buChar char="●"/>
            </a:pPr>
            <a:r>
              <a:rPr lang="en-US"/>
              <a:t>Most phones won’t allow you to drop off without closing all the calls – so you can just put yourself on mute and let the DISH sales agent and your customer continue the sale. No need to do anything else!</a:t>
            </a:r>
            <a:endParaRPr/>
          </a:p>
          <a:p>
            <a:pPr marL="457200" lvl="0" indent="-298450" algn="l" rtl="0">
              <a:lnSpc>
                <a:spcPct val="100000"/>
              </a:lnSpc>
              <a:spcBef>
                <a:spcPts val="0"/>
              </a:spcBef>
              <a:spcAft>
                <a:spcPts val="0"/>
              </a:spcAft>
              <a:buSzPts val="1100"/>
              <a:buChar char="●"/>
            </a:pPr>
            <a:r>
              <a:rPr lang="en-US"/>
              <a:t>This is an easy way to get your customer expert advice on the right promotion and equipment and you make 5 points when the activation is final! </a:t>
            </a:r>
            <a:endParaRPr/>
          </a:p>
          <a:p>
            <a:pPr marL="457200" lvl="0" indent="-298450" algn="l" rtl="0">
              <a:lnSpc>
                <a:spcPct val="100000"/>
              </a:lnSpc>
              <a:spcBef>
                <a:spcPts val="0"/>
              </a:spcBef>
              <a:spcAft>
                <a:spcPts val="0"/>
              </a:spcAft>
              <a:buSzPts val="1100"/>
              <a:buChar char="●"/>
            </a:pPr>
            <a:r>
              <a:rPr lang="en-US"/>
              <a:t>Congratulations to easy!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1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Thank you so much for your time today and we want to wish you luck and prosperity in all your sales opportunities! Remember to make every customer contact a DISH sale – Good Luck! Thank you!</a:t>
            </a:r>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0" lvl="0" indent="0" algn="l" rtl="0">
              <a:lnSpc>
                <a:spcPct val="100000"/>
              </a:lnSpc>
              <a:spcBef>
                <a:spcPts val="0"/>
              </a:spcBef>
              <a:spcAft>
                <a:spcPts val="0"/>
              </a:spcAft>
              <a:buSzPts val="1100"/>
              <a:buNone/>
            </a:pPr>
            <a:r>
              <a:rPr lang="en-US">
                <a:solidFill>
                  <a:schemeClr val="dk1"/>
                </a:solidFill>
              </a:rPr>
              <a:t>Today we will walk through the DISH Product, specifically what makes DISH a perfect product for your customer as well as how to access some of the resources and tools that will make you successful when selling DISH. </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a:solidFill>
                  <a:schemeClr val="dk1"/>
                </a:solidFill>
              </a:rPr>
              <a:t>First, lets begin with one of our commercial spots highlighting DISH in one of ACN’s Key Market Areas,  Rural America.  </a:t>
            </a:r>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US" b="1"/>
              <a:t>PLAY video</a:t>
            </a:r>
            <a:endParaRPr/>
          </a:p>
          <a:p>
            <a:pPr marL="0" lvl="0" indent="0" algn="l" rtl="0">
              <a:lnSpc>
                <a:spcPct val="100000"/>
              </a:lnSpc>
              <a:spcBef>
                <a:spcPts val="0"/>
              </a:spcBef>
              <a:spcAft>
                <a:spcPts val="0"/>
              </a:spcAft>
              <a:buSzPts val="1100"/>
              <a:buNone/>
            </a:pPr>
            <a:endParaRPr b="1"/>
          </a:p>
          <a:p>
            <a:pPr marL="0" lvl="0" indent="0" algn="l" rtl="0">
              <a:lnSpc>
                <a:spcPct val="100000"/>
              </a:lnSpc>
              <a:spcBef>
                <a:spcPts val="0"/>
              </a:spcBef>
              <a:spcAft>
                <a:spcPts val="0"/>
              </a:spcAft>
              <a:buSzPts val="1100"/>
              <a:buNone/>
            </a:pPr>
            <a:r>
              <a:rPr lang="en-US" b="1"/>
              <a:t>CLICK next slide</a:t>
            </a:r>
            <a:endParaRPr b="0"/>
          </a:p>
          <a:p>
            <a:pPr marL="0" lvl="0" indent="0" algn="l" rtl="0">
              <a:lnSpc>
                <a:spcPct val="100000"/>
              </a:lnSpc>
              <a:spcBef>
                <a:spcPts val="0"/>
              </a:spcBef>
              <a:spcAft>
                <a:spcPts val="0"/>
              </a:spcAft>
              <a:buSzPts val="1100"/>
              <a:buNone/>
            </a:pPr>
            <a:endParaRPr b="0"/>
          </a:p>
          <a:p>
            <a:pPr marL="0"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Target Market:</a:t>
            </a:r>
            <a:endParaRPr b="0"/>
          </a:p>
          <a:p>
            <a:pPr marL="457200" lvl="0" indent="-298450" algn="l" rtl="0">
              <a:lnSpc>
                <a:spcPct val="100000"/>
              </a:lnSpc>
              <a:spcBef>
                <a:spcPts val="0"/>
              </a:spcBef>
              <a:spcAft>
                <a:spcPts val="0"/>
              </a:spcAft>
              <a:buSzPts val="1100"/>
              <a:buChar char="●"/>
            </a:pPr>
            <a:r>
              <a:rPr lang="en-US" b="1"/>
              <a:t>TALK:  </a:t>
            </a:r>
            <a:r>
              <a:rPr lang="en-US"/>
              <a:t>Being aware of the type of referral or person you are pitching to is important to optimizing your selling opportunity.  </a:t>
            </a:r>
            <a:endParaRPr b="0"/>
          </a:p>
          <a:p>
            <a:pPr marL="457200" lvl="0" indent="-298450" algn="l" rtl="0">
              <a:lnSpc>
                <a:spcPct val="100000"/>
              </a:lnSpc>
              <a:spcBef>
                <a:spcPts val="0"/>
              </a:spcBef>
              <a:spcAft>
                <a:spcPts val="0"/>
              </a:spcAft>
              <a:buSzPts val="1100"/>
              <a:buChar char="●"/>
            </a:pPr>
            <a:r>
              <a:rPr lang="en-US"/>
              <a:t>ACN primarily markets to </a:t>
            </a:r>
            <a:r>
              <a:rPr lang="en-US" b="1"/>
              <a:t>Rural America - where DISH is the best option for Rural Markets</a:t>
            </a:r>
            <a:endParaRPr b="0"/>
          </a:p>
          <a:p>
            <a:pPr marL="457200" lvl="0" indent="-298450" algn="l" rtl="0">
              <a:lnSpc>
                <a:spcPct val="100000"/>
              </a:lnSpc>
              <a:spcBef>
                <a:spcPts val="0"/>
              </a:spcBef>
              <a:spcAft>
                <a:spcPts val="0"/>
              </a:spcAft>
              <a:buSzPts val="1100"/>
              <a:buChar char="●"/>
            </a:pPr>
            <a:r>
              <a:rPr lang="en-US"/>
              <a:t>Our Target Audience factors include </a:t>
            </a:r>
            <a:r>
              <a:rPr lang="en-US" b="1"/>
              <a:t>Residential customers in Single Family Homes </a:t>
            </a:r>
            <a:r>
              <a:rPr lang="en-US"/>
              <a:t>selecting English Programming but optimizing DISH’s offerings of both </a:t>
            </a:r>
            <a:r>
              <a:rPr lang="en-US" b="1"/>
              <a:t>Latino and International </a:t>
            </a:r>
            <a:r>
              <a:rPr lang="en-US"/>
              <a:t>packages. </a:t>
            </a:r>
            <a:endParaRPr/>
          </a:p>
          <a:p>
            <a:pPr marL="163592"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How will selling DISH benefit you as an ACN IBO?</a:t>
            </a:r>
            <a:endParaRPr/>
          </a:p>
          <a:p>
            <a:pPr marL="457200" lvl="0" indent="-298450" algn="l" rtl="0">
              <a:lnSpc>
                <a:spcPct val="100000"/>
              </a:lnSpc>
              <a:spcBef>
                <a:spcPts val="0"/>
              </a:spcBef>
              <a:spcAft>
                <a:spcPts val="0"/>
              </a:spcAft>
              <a:buSzPts val="1100"/>
              <a:buChar char="●"/>
            </a:pPr>
            <a:r>
              <a:rPr lang="en-US"/>
              <a:t>CLICK</a:t>
            </a:r>
            <a:endParaRPr b="0"/>
          </a:p>
          <a:p>
            <a:pPr marL="457200" lvl="0" indent="-298450" algn="l" rtl="0">
              <a:lnSpc>
                <a:spcPct val="100000"/>
              </a:lnSpc>
              <a:spcBef>
                <a:spcPts val="0"/>
              </a:spcBef>
              <a:spcAft>
                <a:spcPts val="0"/>
              </a:spcAft>
              <a:buSzPts val="1100"/>
              <a:buChar char="●"/>
            </a:pPr>
            <a:r>
              <a:rPr lang="en-US"/>
              <a:t>ACN offers 5 points for every DISH activation. </a:t>
            </a:r>
            <a:endParaRPr b="0"/>
          </a:p>
          <a:p>
            <a:pPr marL="457200" lvl="0" indent="-298450" algn="l" rtl="0">
              <a:lnSpc>
                <a:spcPct val="100000"/>
              </a:lnSpc>
              <a:spcBef>
                <a:spcPts val="0"/>
              </a:spcBef>
              <a:spcAft>
                <a:spcPts val="0"/>
              </a:spcAft>
              <a:buSzPts val="1100"/>
              <a:buChar char="●"/>
            </a:pPr>
            <a:br>
              <a:rPr lang="en-US" b="0"/>
            </a:br>
            <a:r>
              <a:rPr lang="en-US"/>
              <a:t>Now let’s explore the conversation starter that will help you get the customer excited about DISH. </a:t>
            </a:r>
            <a:endParaRPr b="0"/>
          </a:p>
          <a:p>
            <a:pPr marL="457200" lvl="0" indent="-298450" algn="l" rtl="0">
              <a:lnSpc>
                <a:spcPct val="100000"/>
              </a:lnSpc>
              <a:spcBef>
                <a:spcPts val="0"/>
              </a:spcBef>
              <a:spcAft>
                <a:spcPts val="0"/>
              </a:spcAft>
              <a:buSzPts val="1100"/>
              <a:buChar char="●"/>
            </a:pPr>
            <a:r>
              <a:rPr lang="en-US" b="1"/>
              <a:t>CLICK next slide</a:t>
            </a:r>
            <a:endParaRPr b="0"/>
          </a:p>
          <a:p>
            <a:pPr marL="163592" lvl="0" indent="0" algn="l" rtl="0">
              <a:lnSpc>
                <a:spcPct val="100000"/>
              </a:lnSpc>
              <a:spcBef>
                <a:spcPts val="0"/>
              </a:spcBef>
              <a:spcAft>
                <a:spcPts val="0"/>
              </a:spcAft>
              <a:buSzPts val="1100"/>
              <a:buNone/>
            </a:pP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Conversation Starter</a:t>
            </a:r>
            <a:endParaRPr/>
          </a:p>
          <a:p>
            <a:pPr marL="163592"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In order to sell DISH, you have to get your customer excited about the product: </a:t>
            </a:r>
            <a:endParaRPr/>
          </a:p>
          <a:p>
            <a:pPr marL="163592"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a:t>The Dish123 is a great resource located on ACN Compass  to utilize when starting a conversation with the customer.</a:t>
            </a:r>
            <a:endParaRPr b="0"/>
          </a:p>
          <a:p>
            <a:pPr marL="457200" lvl="0" indent="-298450" algn="l" rtl="0">
              <a:lnSpc>
                <a:spcPct val="100000"/>
              </a:lnSpc>
              <a:spcBef>
                <a:spcPts val="0"/>
              </a:spcBef>
              <a:spcAft>
                <a:spcPts val="0"/>
              </a:spcAft>
              <a:buSzPts val="1100"/>
              <a:buChar char="●"/>
            </a:pPr>
            <a:r>
              <a:rPr lang="en-US"/>
              <a:t>It contains channel guides, pricing and equipment information – go to acncompass.com/dish to find it!</a:t>
            </a:r>
            <a:endParaRPr/>
          </a:p>
          <a:p>
            <a:pPr marL="163592"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a:t>Some questions you can ask customers to get the conversation geared toward TV could be: </a:t>
            </a:r>
            <a:endParaRPr b="0"/>
          </a:p>
          <a:p>
            <a:pPr marL="457200" lvl="0" indent="-298450" algn="l" rtl="0">
              <a:lnSpc>
                <a:spcPct val="100000"/>
              </a:lnSpc>
              <a:spcBef>
                <a:spcPts val="0"/>
              </a:spcBef>
              <a:spcAft>
                <a:spcPts val="0"/>
              </a:spcAft>
              <a:buSzPts val="1100"/>
              <a:buChar char="●"/>
            </a:pPr>
            <a:r>
              <a:rPr lang="en-US"/>
              <a:t>Who do you use for TV service currently? </a:t>
            </a:r>
            <a:endParaRPr b="0"/>
          </a:p>
          <a:p>
            <a:pPr marL="457200" lvl="0" indent="-298450" algn="l" rtl="0">
              <a:lnSpc>
                <a:spcPct val="100000"/>
              </a:lnSpc>
              <a:spcBef>
                <a:spcPts val="0"/>
              </a:spcBef>
              <a:spcAft>
                <a:spcPts val="0"/>
              </a:spcAft>
              <a:buSzPts val="1100"/>
              <a:buChar char="●"/>
            </a:pPr>
            <a:r>
              <a:rPr lang="en-US"/>
              <a:t>Have you seen the latest episode of Grey’s Anatomy I’ve been recording it on my DVR . </a:t>
            </a:r>
            <a:endParaRPr/>
          </a:p>
          <a:p>
            <a:pPr marL="457200" lvl="0" indent="-298450" algn="l" rtl="0">
              <a:lnSpc>
                <a:spcPct val="100000"/>
              </a:lnSpc>
              <a:spcBef>
                <a:spcPts val="0"/>
              </a:spcBef>
              <a:spcAft>
                <a:spcPts val="0"/>
              </a:spcAft>
              <a:buSzPts val="1100"/>
              <a:buChar char="●"/>
            </a:pPr>
            <a:r>
              <a:rPr lang="en-US"/>
              <a:t>How much are you paying with your current provider? </a:t>
            </a:r>
            <a:endParaRPr/>
          </a:p>
          <a:p>
            <a:pPr marL="457200" lvl="0" indent="-298450" algn="l" rtl="0">
              <a:lnSpc>
                <a:spcPct val="100000"/>
              </a:lnSpc>
              <a:spcBef>
                <a:spcPts val="0"/>
              </a:spcBef>
              <a:spcAft>
                <a:spcPts val="0"/>
              </a:spcAft>
              <a:buSzPts val="1100"/>
              <a:buChar char="●"/>
            </a:pPr>
            <a:r>
              <a:rPr lang="en-US"/>
              <a:t>Maybe I can save you some money on your TV bill too...Let’s talk!</a:t>
            </a:r>
            <a:endParaRPr b="0"/>
          </a:p>
          <a:p>
            <a:pPr marL="457200" lvl="0" indent="-228600" algn="l" rtl="0">
              <a:lnSpc>
                <a:spcPct val="100000"/>
              </a:lnSpc>
              <a:spcBef>
                <a:spcPts val="0"/>
              </a:spcBef>
              <a:spcAft>
                <a:spcPts val="0"/>
              </a:spcAft>
              <a:buSzPts val="1100"/>
              <a:buNone/>
            </a:pPr>
            <a:endParaRPr b="0"/>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Once we get the conversation started we can move into your Pitch.  Let’s talk about some of the Hopper features that your customers will love! </a:t>
            </a:r>
            <a:endParaRPr b="0"/>
          </a:p>
          <a:p>
            <a:pPr marL="457200" lvl="0" indent="-298450" algn="l" rtl="0">
              <a:lnSpc>
                <a:spcPct val="100000"/>
              </a:lnSpc>
              <a:spcBef>
                <a:spcPts val="0"/>
              </a:spcBef>
              <a:spcAft>
                <a:spcPts val="0"/>
              </a:spcAft>
              <a:buSzPts val="1100"/>
              <a:buChar char="●"/>
            </a:pPr>
            <a:r>
              <a:rPr lang="en-US"/>
              <a:t>*CLICK to next slide</a:t>
            </a:r>
            <a:endParaRPr b="0"/>
          </a:p>
          <a:p>
            <a:pPr marL="163592"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Pitch details – FEATURES AND BENEFITS</a:t>
            </a:r>
            <a:endParaRPr/>
          </a:p>
          <a:p>
            <a:pPr marL="163592" lvl="0" indent="0" algn="l" rtl="0">
              <a:lnSpc>
                <a:spcPct val="100000"/>
              </a:lnSpc>
              <a:spcBef>
                <a:spcPts val="0"/>
              </a:spcBef>
              <a:spcAft>
                <a:spcPts val="0"/>
              </a:spcAft>
              <a:buSzPts val="1100"/>
              <a:buNone/>
            </a:pPr>
            <a:endParaRPr b="0"/>
          </a:p>
          <a:p>
            <a:pPr marL="471144" lvl="0" indent="-307552" algn="l" rtl="0">
              <a:lnSpc>
                <a:spcPct val="100000"/>
              </a:lnSpc>
              <a:spcBef>
                <a:spcPts val="0"/>
              </a:spcBef>
              <a:spcAft>
                <a:spcPts val="0"/>
              </a:spcAft>
              <a:buSzPts val="1100"/>
              <a:buChar char="●"/>
            </a:pPr>
            <a:r>
              <a:rPr lang="en-US" b="1"/>
              <a:t>TALK: DISH has many </a:t>
            </a:r>
            <a:r>
              <a:rPr lang="en-US"/>
              <a:t>features that distinguish us from other TV providers in the marketplace.</a:t>
            </a:r>
            <a:endParaRPr/>
          </a:p>
          <a:p>
            <a:pPr marL="163592" lvl="0" indent="0" algn="l" rtl="0">
              <a:lnSpc>
                <a:spcPct val="100000"/>
              </a:lnSpc>
              <a:spcBef>
                <a:spcPts val="0"/>
              </a:spcBef>
              <a:spcAft>
                <a:spcPts val="0"/>
              </a:spcAft>
              <a:buSzPts val="1100"/>
              <a:buNone/>
            </a:pPr>
            <a:endParaRPr/>
          </a:p>
          <a:p>
            <a:pPr marL="471144" lvl="0" indent="-307552" algn="l" rtl="0">
              <a:lnSpc>
                <a:spcPct val="100000"/>
              </a:lnSpc>
              <a:spcBef>
                <a:spcPts val="0"/>
              </a:spcBef>
              <a:spcAft>
                <a:spcPts val="0"/>
              </a:spcAft>
              <a:buSzPts val="1100"/>
              <a:buChar char="●"/>
            </a:pPr>
            <a:r>
              <a:rPr lang="en-US"/>
              <a:t>Here are some of the Top Features from the award winning Hopper 3:</a:t>
            </a:r>
            <a:endParaRPr/>
          </a:p>
          <a:p>
            <a:pPr marL="471144" lvl="0" indent="-307552" algn="l" rtl="0">
              <a:lnSpc>
                <a:spcPct val="100000"/>
              </a:lnSpc>
              <a:spcBef>
                <a:spcPts val="0"/>
              </a:spcBef>
              <a:spcAft>
                <a:spcPts val="0"/>
              </a:spcAft>
              <a:buSzPts val="1100"/>
              <a:buChar char="●"/>
            </a:pPr>
            <a:r>
              <a:rPr lang="en-US"/>
              <a:t>CLICK</a:t>
            </a:r>
            <a:endParaRPr b="0"/>
          </a:p>
          <a:p>
            <a:pPr marL="457200" lvl="0" indent="-298450" algn="l" rtl="0">
              <a:lnSpc>
                <a:spcPct val="100000"/>
              </a:lnSpc>
              <a:spcBef>
                <a:spcPts val="0"/>
              </a:spcBef>
              <a:spcAft>
                <a:spcPts val="0"/>
              </a:spcAft>
              <a:buSzPts val="1100"/>
              <a:buChar char="●"/>
            </a:pPr>
            <a:r>
              <a:rPr lang="en-US"/>
              <a:t>Primetime Anytime – this feature Automatically Records primetime shows on ABC, NBC, CBS, FOX during the hours of 8-11pm each day. </a:t>
            </a:r>
            <a:endParaRPr/>
          </a:p>
          <a:p>
            <a:pPr marL="457200" lvl="0" indent="-298450" algn="l" rtl="0">
              <a:lnSpc>
                <a:spcPct val="100000"/>
              </a:lnSpc>
              <a:spcBef>
                <a:spcPts val="0"/>
              </a:spcBef>
              <a:spcAft>
                <a:spcPts val="0"/>
              </a:spcAft>
              <a:buSzPts val="1100"/>
              <a:buChar char="●"/>
            </a:pPr>
            <a:r>
              <a:rPr lang="en-US"/>
              <a:t>And, AutoHop automatically skips those commercials on the shows recorded on PrimeTime Anytime during playback without touching the remote!</a:t>
            </a:r>
            <a:endParaRPr b="0"/>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CLICK</a:t>
            </a:r>
            <a:endParaRPr/>
          </a:p>
          <a:p>
            <a:pPr marL="457200" lvl="0" indent="-298450" algn="l" rtl="0">
              <a:lnSpc>
                <a:spcPct val="100000"/>
              </a:lnSpc>
              <a:spcBef>
                <a:spcPts val="0"/>
              </a:spcBef>
              <a:spcAft>
                <a:spcPts val="0"/>
              </a:spcAft>
              <a:buSzPts val="1100"/>
              <a:buChar char="●"/>
            </a:pPr>
            <a:r>
              <a:rPr lang="en-US"/>
              <a:t>The DVR Stores 500 Hours of HD content – this is Double the Competition</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CLICK</a:t>
            </a:r>
            <a:endParaRPr b="0"/>
          </a:p>
          <a:p>
            <a:pPr marL="457200" lvl="0" indent="-298450" algn="l" rtl="0">
              <a:lnSpc>
                <a:spcPct val="100000"/>
              </a:lnSpc>
              <a:spcBef>
                <a:spcPts val="0"/>
              </a:spcBef>
              <a:spcAft>
                <a:spcPts val="0"/>
              </a:spcAft>
              <a:buSzPts val="1100"/>
              <a:buChar char="●"/>
            </a:pPr>
            <a:r>
              <a:rPr lang="en-US"/>
              <a:t>You can record 16 shows at once, say goodbye to recording conflicts</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a:t>With Remote Finder  there is no more searching under the couch and in between cushions.  With the push of a button an alert will sound letting you know where your remote is.  This feature is perfect for EVERYONE that has ever lost their remote!</a:t>
            </a:r>
            <a:endParaRPr/>
          </a:p>
          <a:p>
            <a:pPr marL="163592"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a:t>Multi-view Feature allows you to Watch 4 HD programs at once, so you can catch all the sports on at the same time!</a:t>
            </a:r>
            <a:endParaRPr b="0"/>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Smart search  this feature is great if you want to watch a movie or show starring say… Jennifer Anniston, one search will find all of the available titles in the guide, DVR, OnDemand and Netflix!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CLICK</a:t>
            </a:r>
            <a:endParaRPr b="0"/>
          </a:p>
          <a:p>
            <a:pPr marL="457200" lvl="0" indent="-298450" algn="l" rtl="0">
              <a:lnSpc>
                <a:spcPct val="100000"/>
              </a:lnSpc>
              <a:spcBef>
                <a:spcPts val="0"/>
              </a:spcBef>
              <a:spcAft>
                <a:spcPts val="0"/>
              </a:spcAft>
              <a:buSzPts val="1100"/>
              <a:buChar char="●"/>
            </a:pPr>
            <a:r>
              <a:rPr lang="en-US"/>
              <a:t>With DISH Anywhere - Watch 100% of your live and recorded TV anywhere – in the car, at the soccer field, at the beach, and just on the go!</a:t>
            </a:r>
            <a:endParaRPr b="0"/>
          </a:p>
          <a:p>
            <a:pPr marL="163592" lvl="0" indent="0" algn="l" rtl="0">
              <a:lnSpc>
                <a:spcPct val="100000"/>
              </a:lnSpc>
              <a:spcBef>
                <a:spcPts val="0"/>
              </a:spcBef>
              <a:spcAft>
                <a:spcPts val="0"/>
              </a:spcAft>
              <a:buSzPts val="1100"/>
              <a:buNone/>
            </a:pP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Many customers love our state of the art user experience – this will allow customers to experience many things at their fingertips without having to change any inputs on their TV</a:t>
            </a:r>
            <a:endParaRPr/>
          </a:p>
          <a:p>
            <a:pPr marL="457200" lvl="0" indent="-298450" algn="l" rtl="0">
              <a:lnSpc>
                <a:spcPct val="100000"/>
              </a:lnSpc>
              <a:spcBef>
                <a:spcPts val="0"/>
              </a:spcBef>
              <a:spcAft>
                <a:spcPts val="0"/>
              </a:spcAft>
              <a:buSzPts val="1100"/>
              <a:buChar char="●"/>
            </a:pPr>
            <a:r>
              <a:rPr lang="en-US"/>
              <a:t>We’ve integrated all the great apps into the Hopper 3 such as: Netflix, Prime Video, Pandora, YouTube, and the Weather Channel</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Remember, people buy products based off of the experience they have with them. </a:t>
            </a:r>
            <a:endParaRPr/>
          </a:p>
          <a:p>
            <a:pPr marL="457200" lvl="0" indent="-298450" algn="l" rtl="0">
              <a:lnSpc>
                <a:spcPct val="100000"/>
              </a:lnSpc>
              <a:spcBef>
                <a:spcPts val="0"/>
              </a:spcBef>
              <a:spcAft>
                <a:spcPts val="0"/>
              </a:spcAft>
              <a:buSzPts val="1100"/>
              <a:buChar char="●"/>
            </a:pPr>
            <a:r>
              <a:rPr lang="en-US"/>
              <a:t>So be sure to think about this as you’re having conversations with families, movie lovers, sports fans, and any other types of customers</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If you’re talking about your favorite Netflix show/or movie with a customer, I’d mention that the Netflix app is in the Hopper with DISH</a:t>
            </a:r>
            <a:endParaRPr/>
          </a:p>
          <a:p>
            <a:pPr marL="457200" lvl="0" indent="-298450" algn="l" rtl="0">
              <a:lnSpc>
                <a:spcPct val="100000"/>
              </a:lnSpc>
              <a:spcBef>
                <a:spcPts val="0"/>
              </a:spcBef>
              <a:spcAft>
                <a:spcPts val="0"/>
              </a:spcAft>
              <a:buSzPts val="1100"/>
              <a:buChar char="●"/>
            </a:pPr>
            <a:r>
              <a:rPr lang="en-US"/>
              <a:t>This means if you are looking for a favorite show or movie, the Hopper will automatically check Netflix for that programming too!</a:t>
            </a:r>
            <a:endParaRPr/>
          </a:p>
          <a:p>
            <a:pPr marL="457200" lvl="0" indent="-298450" algn="l" rtl="0">
              <a:lnSpc>
                <a:spcPct val="100000"/>
              </a:lnSpc>
              <a:spcBef>
                <a:spcPts val="0"/>
              </a:spcBef>
              <a:spcAft>
                <a:spcPts val="0"/>
              </a:spcAft>
              <a:buSzPts val="1100"/>
              <a:buChar char="●"/>
            </a:pPr>
            <a:r>
              <a:rPr lang="en-US"/>
              <a:t> Easy built-in convenience!  </a:t>
            </a:r>
            <a:endParaRPr/>
          </a:p>
          <a:p>
            <a:pPr marL="163592" lvl="0" indent="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If you’re talking with a customer who has a big family, tell them about our DVR. The Hopper can record up to 500 hours of content and our 16 tuners makes it easy for everyone in the home to watch and record at the same time.</a:t>
            </a:r>
            <a:endParaRPr/>
          </a:p>
          <a:p>
            <a:pPr marL="163592"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a:t>Or, a family that likes to travel? Dish anywhere is a perfect feature to mention to them – take your TV with you!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Also, don’t forget you’re favorite features and what makes Dish stand out to you! </a:t>
            </a:r>
            <a:endParaRPr/>
          </a:p>
          <a:p>
            <a:pPr marL="457200" lvl="0" indent="-298450" algn="l" rtl="0">
              <a:lnSpc>
                <a:spcPct val="100000"/>
              </a:lnSpc>
              <a:spcBef>
                <a:spcPts val="0"/>
              </a:spcBef>
              <a:spcAft>
                <a:spcPts val="0"/>
              </a:spcAft>
              <a:buSzPts val="1100"/>
              <a:buChar char="●"/>
            </a:pPr>
            <a:r>
              <a:rPr lang="en-US"/>
              <a:t>People can tell when you’re being genuine and real. So don’t be afraid to share a personal story on how Dish resonates with you.</a:t>
            </a:r>
            <a:endParaRPr b="0"/>
          </a:p>
          <a:p>
            <a:pPr marL="163592" lvl="0" indent="0" algn="l" rtl="0">
              <a:lnSpc>
                <a:spcPct val="100000"/>
              </a:lnSpc>
              <a:spcBef>
                <a:spcPts val="0"/>
              </a:spcBef>
              <a:spcAft>
                <a:spcPts val="0"/>
              </a:spcAft>
              <a:buSzPts val="1100"/>
              <a:buNone/>
            </a:pPr>
            <a:br>
              <a:rPr lang="en-US"/>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So Why DISH? </a:t>
            </a:r>
            <a:endParaRPr b="0"/>
          </a:p>
          <a:p>
            <a:pPr marL="163592" lvl="0" indent="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b="1"/>
              <a:t>TALK: </a:t>
            </a:r>
            <a:r>
              <a:rPr lang="en-US" b="0"/>
              <a:t>You and your customers should feel great about making the decision to sign up for DISH. Besides all the great exclusive features the Hopper 3 has we also have…</a:t>
            </a:r>
            <a:endParaRPr/>
          </a:p>
          <a:p>
            <a:pPr marL="457200" lvl="0" indent="-228600" algn="l" rtl="0">
              <a:lnSpc>
                <a:spcPct val="100000"/>
              </a:lnSpc>
              <a:spcBef>
                <a:spcPts val="0"/>
              </a:spcBef>
              <a:spcAft>
                <a:spcPts val="0"/>
              </a:spcAft>
              <a:buSzPts val="1100"/>
              <a:buNone/>
            </a:pPr>
            <a:endParaRPr b="0"/>
          </a:p>
          <a:p>
            <a:pPr marL="457200" lvl="0" indent="-298450" algn="l" rtl="0">
              <a:lnSpc>
                <a:spcPct val="100000"/>
              </a:lnSpc>
              <a:spcBef>
                <a:spcPts val="0"/>
              </a:spcBef>
              <a:spcAft>
                <a:spcPts val="0"/>
              </a:spcAft>
              <a:buSzPts val="1100"/>
              <a:buChar char="●"/>
            </a:pPr>
            <a:r>
              <a:rPr lang="en-US" b="0"/>
              <a:t>A 2 year Price guarantee! Which means your customer can rest assured that for the next 2 years their bill will not change! </a:t>
            </a:r>
            <a:endParaRPr/>
          </a:p>
          <a:p>
            <a:pPr marL="457200" lvl="0" indent="-298450" algn="l" rtl="0">
              <a:lnSpc>
                <a:spcPct val="100000"/>
              </a:lnSpc>
              <a:spcBef>
                <a:spcPts val="0"/>
              </a:spcBef>
              <a:spcAft>
                <a:spcPts val="0"/>
              </a:spcAft>
              <a:buSzPts val="1100"/>
              <a:buChar char="●"/>
            </a:pPr>
            <a:r>
              <a:rPr lang="en-US" b="0"/>
              <a:t>Here is a great transition statement you can use “Dish has a 2 year price guarantee, this mean you are locked in with these great DISH deals for 2 years and your price will not change!</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One of the great services we offer is Free Standard Professional Installation. </a:t>
            </a:r>
            <a:endParaRPr/>
          </a:p>
          <a:p>
            <a:pPr marL="457200" lvl="0" indent="-298450" algn="l" rtl="0">
              <a:lnSpc>
                <a:spcPct val="100000"/>
              </a:lnSpc>
              <a:spcBef>
                <a:spcPts val="0"/>
              </a:spcBef>
              <a:spcAft>
                <a:spcPts val="0"/>
              </a:spcAft>
              <a:buSzPts val="1100"/>
              <a:buChar char="●"/>
            </a:pPr>
            <a:r>
              <a:rPr lang="en-US"/>
              <a:t>We have narrowed down your appointment time to a 75 minute window and most of the time we have Next-day installation appointments available. </a:t>
            </a:r>
            <a:r>
              <a:rPr lang="en-US" b="0"/>
              <a:t> With the great mydish app you can real time track your technician right up to your door!</a:t>
            </a:r>
            <a:r>
              <a:rPr lang="en-US"/>
              <a:t> </a:t>
            </a:r>
            <a:endParaRPr/>
          </a:p>
          <a:p>
            <a:pPr marL="163592" lvl="0" indent="0" algn="l" rtl="0">
              <a:lnSpc>
                <a:spcPct val="100000"/>
              </a:lnSpc>
              <a:spcBef>
                <a:spcPts val="0"/>
              </a:spcBef>
              <a:spcAft>
                <a:spcPts val="0"/>
              </a:spcAft>
              <a:buSzPts val="1100"/>
              <a:buNone/>
            </a:pPr>
            <a:r>
              <a:rPr lang="en-US"/>
              <a:t> </a:t>
            </a:r>
            <a:endParaRPr/>
          </a:p>
          <a:p>
            <a:pPr marL="457200" lvl="0" indent="-298450" algn="l" rtl="0">
              <a:lnSpc>
                <a:spcPct val="100000"/>
              </a:lnSpc>
              <a:spcBef>
                <a:spcPts val="0"/>
              </a:spcBef>
              <a:spcAft>
                <a:spcPts val="0"/>
              </a:spcAft>
              <a:buSzPts val="1100"/>
              <a:buChar char="●"/>
            </a:pPr>
            <a:r>
              <a:rPr lang="en-US"/>
              <a:t>Each receiver includes a free Google Voice Remote, our remotes are integrated with the most advanced technology! Google assistant can show you your schedule for the day, or your commute but also allows a customer to search programming, launch apps, and control other Google devices just by pressing the google button on your remote!</a:t>
            </a:r>
            <a:endParaRPr b="0"/>
          </a:p>
          <a:p>
            <a:pPr marL="457200" lvl="0" indent="-298450" algn="l" rtl="0">
              <a:lnSpc>
                <a:spcPct val="100000"/>
              </a:lnSpc>
              <a:spcBef>
                <a:spcPts val="0"/>
              </a:spcBef>
              <a:spcAft>
                <a:spcPts val="0"/>
              </a:spcAft>
              <a:buSzPts val="1100"/>
              <a:buChar char="●"/>
            </a:pPr>
            <a:r>
              <a:rPr lang="en-US"/>
              <a:t>Let’s do another transition statement for this one “ “You mentioned that you really enjoy the latest in technology on your phone and devices, so I wanted to let you know that DISH has award winning technology on their Hopper 3 which includes </a:t>
            </a:r>
            <a:r>
              <a:rPr lang="en-US" b="1"/>
              <a:t>a google assistant powered voice remote</a:t>
            </a:r>
            <a:r>
              <a:rPr lang="en-US"/>
              <a:t>! Let’s get you set up with the greatest TV entertainment service today!”</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SzPts val="1100"/>
              <a:buChar char="●"/>
            </a:pPr>
            <a:r>
              <a:rPr lang="en-US"/>
              <a:t>All of this great technology and attention to detail on customer experience has won us the JD Power and associates awards. Feel free to build your brand and your DISH sales by talking about these great awards we’ve achieved!</a:t>
            </a:r>
            <a:endParaRPr b="0"/>
          </a:p>
          <a:p>
            <a:pPr marL="457200" lvl="0" indent="-298450" algn="l" rtl="0">
              <a:lnSpc>
                <a:spcPct val="100000"/>
              </a:lnSpc>
              <a:spcBef>
                <a:spcPts val="0"/>
              </a:spcBef>
              <a:spcAft>
                <a:spcPts val="0"/>
              </a:spcAft>
              <a:buSzPts val="1100"/>
              <a:buChar char="●"/>
            </a:pPr>
            <a:r>
              <a:rPr lang="en-US"/>
              <a:t>Here is a great transition statement to use “ We partner with DISH; who is ranked #1 in customer service, customer satisfaction, billing, cost of service and performance and Reliability by JD Power.  Let’s get you scheduled for an install!”</a:t>
            </a:r>
            <a:endParaRPr b="0"/>
          </a:p>
          <a:p>
            <a:pPr marL="158750" lvl="0" indent="0" algn="l" rtl="0">
              <a:lnSpc>
                <a:spcPct val="100000"/>
              </a:lnSpc>
              <a:spcBef>
                <a:spcPts val="0"/>
              </a:spcBef>
              <a:spcAft>
                <a:spcPts val="0"/>
              </a:spcAft>
              <a:buSzPts val="1100"/>
              <a:buNone/>
            </a:pPr>
            <a:endParaRPr b="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The DISH Advantage</a:t>
            </a:r>
            <a:endParaRPr/>
          </a:p>
          <a:p>
            <a:pPr marL="914400" lvl="1" indent="-298450" algn="l" rtl="0">
              <a:lnSpc>
                <a:spcPct val="100000"/>
              </a:lnSpc>
              <a:spcBef>
                <a:spcPts val="0"/>
              </a:spcBef>
              <a:spcAft>
                <a:spcPts val="0"/>
              </a:spcAft>
              <a:buSzPts val="1100"/>
              <a:buChar char="○"/>
            </a:pPr>
            <a:r>
              <a:rPr lang="en-US"/>
              <a:t>Our competitive advantage should be communicated from a “thinking of the consumer first” point of view. What sets DISH apart is our Value, Technology and service, which break down barriers between consumers and the content they love. We refer to our products by the benefit they provide consumers, and our customer service through the awards we’ve proudly won.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a:t>So lets review the Value, Technology and Service that set DISH apart from the competition. </a:t>
            </a:r>
            <a:endParaRPr/>
          </a:p>
          <a:p>
            <a:pPr marL="457200" lvl="0" indent="-298450" algn="l" rtl="0">
              <a:lnSpc>
                <a:spcPct val="100000"/>
              </a:lnSpc>
              <a:spcBef>
                <a:spcPts val="0"/>
              </a:spcBef>
              <a:spcAft>
                <a:spcPts val="0"/>
              </a:spcAft>
              <a:buSzPts val="1100"/>
              <a:buChar char="●"/>
            </a:pPr>
            <a:r>
              <a:rPr lang="en-US"/>
              <a:t>Read slide </a:t>
            </a:r>
            <a:endParaRPr/>
          </a:p>
          <a:p>
            <a:pPr marL="457200" lvl="0" indent="-228600" algn="l" rtl="0">
              <a:lnSpc>
                <a:spcPct val="100000"/>
              </a:lnSpc>
              <a:spcBef>
                <a:spcPts val="0"/>
              </a:spcBef>
              <a:spcAft>
                <a:spcPts val="0"/>
              </a:spcAft>
              <a:buSzPts val="1100"/>
              <a:buNone/>
            </a:pPr>
            <a:endParaRPr/>
          </a:p>
          <a:p>
            <a:pPr marL="457200" lvl="0" indent="-298450" algn="l" rtl="0">
              <a:lnSpc>
                <a:spcPct val="100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Value</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is the only TV provider to offer a 2-Year TV Price Guarantee</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No fee for the first receiver, only with DISH </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Protect Silver Free for 6 months </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Premium Channels for 3 months (Showtime, Starz, and DISH Movie Pack)</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HD for Life</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Professional Install</a:t>
            </a:r>
            <a:endParaRPr/>
          </a:p>
          <a:p>
            <a:pPr marL="457200" lvl="0" indent="-228600" algn="l" rtl="0">
              <a:lnSpc>
                <a:spcPct val="100000"/>
              </a:lnSpc>
              <a:spcBef>
                <a:spcPts val="0"/>
              </a:spcBef>
              <a:spcAft>
                <a:spcPts val="0"/>
              </a:spcAft>
              <a:buSzPts val="1100"/>
              <a:buNone/>
            </a:pPr>
            <a:endParaRPr>
              <a:solidFill>
                <a:schemeClr val="lt1"/>
              </a:solidFill>
              <a:latin typeface="Proxima Nova Semibold"/>
              <a:ea typeface="Proxima Nova Semibold"/>
              <a:cs typeface="Proxima Nova Semibold"/>
              <a:sym typeface="Proxima Nova Semibold"/>
            </a:endParaRPr>
          </a:p>
          <a:p>
            <a:pPr marL="457200" lvl="0" indent="-298450" algn="l" rtl="0">
              <a:lnSpc>
                <a:spcPct val="100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Technology</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Get the ultimate voice control experience with the new DISH Voice Remote with Google Assistant built in</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Only DISH lets you watch 100% of your live, recorded and On Demand content anywhere, on any internet-connected device</a:t>
            </a:r>
            <a:endParaRPr/>
          </a:p>
          <a:p>
            <a:pPr marL="914400" lvl="1"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Watch and record up to 16 channels at once with the </a:t>
            </a:r>
            <a:r>
              <a:rPr lang="en-US" sz="1200" b="1">
                <a:solidFill>
                  <a:schemeClr val="lt1"/>
                </a:solidFill>
                <a:latin typeface="Proxima Nova Semibold"/>
                <a:ea typeface="Proxima Nova Semibold"/>
                <a:cs typeface="Proxima Nova Semibold"/>
                <a:sym typeface="Proxima Nova Semibold"/>
              </a:rPr>
              <a:t>Hopper® 3 DVR</a:t>
            </a:r>
            <a:endParaRPr sz="1200">
              <a:solidFill>
                <a:schemeClr val="lt1"/>
              </a:solidFill>
              <a:latin typeface="Proxima Nova Semibold"/>
              <a:ea typeface="Proxima Nova Semibold"/>
              <a:cs typeface="Proxima Nova Semibold"/>
              <a:sym typeface="Proxima Nova Semibold"/>
            </a:endParaRPr>
          </a:p>
          <a:p>
            <a:pPr marL="914400" lvl="1" indent="-298450" algn="l" rtl="0">
              <a:lnSpc>
                <a:spcPct val="100000"/>
              </a:lnSpc>
              <a:spcBef>
                <a:spcPts val="0"/>
              </a:spcBef>
              <a:spcAft>
                <a:spcPts val="0"/>
              </a:spcAft>
              <a:buClr>
                <a:schemeClr val="lt1"/>
              </a:buClr>
              <a:buSzPts val="1200"/>
              <a:buFont typeface="Noto Sans Symbols"/>
              <a:buChar char="✔"/>
            </a:pPr>
            <a:r>
              <a:rPr lang="en-US" sz="1200" b="1">
                <a:solidFill>
                  <a:schemeClr val="lt1"/>
                </a:solidFill>
                <a:latin typeface="Proxima Nova Semibold"/>
                <a:ea typeface="Proxima Nova Semibold"/>
                <a:cs typeface="Proxima Nova Semibold"/>
                <a:sym typeface="Proxima Nova Semibold"/>
              </a:rPr>
              <a:t>Record up to 500 hours of HD TV with the Hopper® 3 DVR</a:t>
            </a:r>
            <a:endParaRPr sz="1200">
              <a:solidFill>
                <a:schemeClr val="lt1"/>
              </a:solidFill>
              <a:latin typeface="Proxima Nova Semibold"/>
              <a:ea typeface="Proxima Nova Semibold"/>
              <a:cs typeface="Proxima Nova Semibold"/>
              <a:sym typeface="Proxima Nova Semibold"/>
            </a:endParaRPr>
          </a:p>
          <a:p>
            <a:pPr marL="914400" lvl="1" indent="-298450" algn="l" rtl="0">
              <a:lnSpc>
                <a:spcPct val="100000"/>
              </a:lnSpc>
              <a:spcBef>
                <a:spcPts val="0"/>
              </a:spcBef>
              <a:spcAft>
                <a:spcPts val="0"/>
              </a:spcAft>
              <a:buClr>
                <a:schemeClr val="lt1"/>
              </a:buClr>
              <a:buSzPts val="1200"/>
              <a:buFont typeface="Noto Sans Symbols"/>
              <a:buChar char="✔"/>
            </a:pPr>
            <a:r>
              <a:rPr lang="en-US" sz="1200" b="1">
                <a:solidFill>
                  <a:schemeClr val="lt1"/>
                </a:solidFill>
                <a:latin typeface="Proxima Nova Semibold"/>
                <a:ea typeface="Proxima Nova Semibold"/>
                <a:cs typeface="Proxima Nova Semibold"/>
                <a:sym typeface="Proxima Nova Semibold"/>
              </a:rPr>
              <a:t>Get more HD channels nationwide than any other provider</a:t>
            </a:r>
            <a:endParaRPr sz="1200">
              <a:solidFill>
                <a:schemeClr val="lt1"/>
              </a:solidFill>
              <a:latin typeface="Proxima Nova Semibold"/>
              <a:ea typeface="Proxima Nova Semibold"/>
              <a:cs typeface="Proxima Nova Semibold"/>
              <a:sym typeface="Proxima Nova Semibold"/>
            </a:endParaRPr>
          </a:p>
          <a:p>
            <a:pPr marL="457200" lvl="0" indent="-228600" algn="l" rtl="0">
              <a:lnSpc>
                <a:spcPct val="100000"/>
              </a:lnSpc>
              <a:spcBef>
                <a:spcPts val="0"/>
              </a:spcBef>
              <a:spcAft>
                <a:spcPts val="0"/>
              </a:spcAft>
              <a:buSzPts val="1100"/>
              <a:buNone/>
            </a:pPr>
            <a:endParaRPr>
              <a:solidFill>
                <a:schemeClr val="lt1"/>
              </a:solidFill>
              <a:latin typeface="Proxima Nova Semibold"/>
              <a:ea typeface="Proxima Nova Semibold"/>
              <a:cs typeface="Proxima Nova Semibold"/>
              <a:sym typeface="Proxima Nova Semibold"/>
            </a:endParaRPr>
          </a:p>
          <a:p>
            <a:pPr marL="457200" lvl="0" indent="-298450" algn="l" rtl="0">
              <a:lnSpc>
                <a:spcPct val="100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Service</a:t>
            </a:r>
            <a:endParaRPr/>
          </a:p>
          <a:p>
            <a:pPr marL="942289" lvl="0"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guarantees 99% nationwide signal reliability</a:t>
            </a:r>
            <a:endParaRPr/>
          </a:p>
          <a:p>
            <a:pPr marL="942289" lvl="0"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is the industry leader in overall quality</a:t>
            </a:r>
            <a:endParaRPr/>
          </a:p>
          <a:p>
            <a:pPr marL="942289" lvl="0"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Get answers now with DISH 24/7 customer support</a:t>
            </a:r>
            <a:endParaRPr/>
          </a:p>
          <a:p>
            <a:pPr marL="942289" lvl="0" indent="-29845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Place your order today and get it installed in the same day</a:t>
            </a:r>
            <a:endParaRPr/>
          </a:p>
          <a:p>
            <a:pPr marL="117786" lvl="0" indent="0" algn="l" rtl="0">
              <a:lnSpc>
                <a:spcPct val="100000"/>
              </a:lnSpc>
              <a:spcBef>
                <a:spcPts val="0"/>
              </a:spcBef>
              <a:spcAft>
                <a:spcPts val="0"/>
              </a:spcAft>
              <a:buSzPts val="1100"/>
              <a:buNone/>
            </a:pPr>
            <a:endParaRPr sz="1200">
              <a:latin typeface="Proxima Nova Semibold"/>
              <a:ea typeface="Proxima Nova Semibold"/>
              <a:cs typeface="Proxima Nova Semibold"/>
              <a:sym typeface="Proxima Nova Semibold"/>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1" name="Google Shape;11;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6"/>
        <p:cNvGrpSpPr/>
        <p:nvPr/>
      </p:nvGrpSpPr>
      <p:grpSpPr>
        <a:xfrm>
          <a:off x="0" y="0"/>
          <a:ext cx="0" cy="0"/>
          <a:chOff x="0" y="0"/>
          <a:chExt cx="0" cy="0"/>
        </a:xfrm>
      </p:grpSpPr>
      <p:pic>
        <p:nvPicPr>
          <p:cNvPr id="47" name="Google Shape;47;p12" descr="A picture containing wheel, transport&#10;&#10;Description automatically generated"/>
          <p:cNvPicPr preferRelativeResize="0"/>
          <p:nvPr/>
        </p:nvPicPr>
        <p:blipFill rotWithShape="1">
          <a:blip r:embed="rId2">
            <a:alphaModFix/>
          </a:blip>
          <a:srcRect/>
          <a:stretch/>
        </p:blipFill>
        <p:spPr>
          <a:xfrm>
            <a:off x="8341614" y="4700147"/>
            <a:ext cx="733802" cy="265046"/>
          </a:xfrm>
          <a:prstGeom prst="rect">
            <a:avLst/>
          </a:prstGeom>
          <a:noFill/>
          <a:ln>
            <a:noFill/>
          </a:ln>
        </p:spPr>
      </p:pic>
      <p:pic>
        <p:nvPicPr>
          <p:cNvPr id="48" name="Google Shape;48;p12"/>
          <p:cNvPicPr preferRelativeResize="0"/>
          <p:nvPr/>
        </p:nvPicPr>
        <p:blipFill rotWithShape="1">
          <a:blip r:embed="rId3">
            <a:alphaModFix/>
          </a:blip>
          <a:srcRect/>
          <a:stretch/>
        </p:blipFill>
        <p:spPr>
          <a:xfrm>
            <a:off x="8341615" y="4339400"/>
            <a:ext cx="802389" cy="80410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4" name="Google Shape;14;p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8" name="Google Shape;1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2" name="Google Shape;22;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 name="Google Shape;26;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9" name="Google Shape;29;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0" name="Google Shape;30;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3" name="Google Shape;33;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4"/>
        <p:cNvGrpSpPr/>
        <p:nvPr/>
      </p:nvGrpSpPr>
      <p:grpSpPr>
        <a:xfrm>
          <a:off x="0" y="0"/>
          <a:ext cx="0" cy="0"/>
          <a:chOff x="0" y="0"/>
          <a:chExt cx="0" cy="0"/>
        </a:xfrm>
      </p:grpSpPr>
      <p:sp>
        <p:nvSpPr>
          <p:cNvPr id="35" name="Google Shape;35;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7" name="Google Shape;37;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8" name="Google Shape;38;p9"/>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39" name="Google Shape;3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
        <p:cNvGrpSpPr/>
        <p:nvPr/>
      </p:nvGrpSpPr>
      <p:grpSpPr>
        <a:xfrm>
          <a:off x="0" y="0"/>
          <a:ext cx="0" cy="0"/>
          <a:chOff x="0" y="0"/>
          <a:chExt cx="0" cy="0"/>
        </a:xfrm>
      </p:grpSpPr>
      <p:sp>
        <p:nvSpPr>
          <p:cNvPr id="41" name="Google Shape;41;p10"/>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2" name="Google Shape;42;p10"/>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lt2"/>
              </a:buClr>
              <a:buSzPts val="1800"/>
              <a:buFont typeface="Arial"/>
              <a:buChar char="●"/>
              <a:defRPr sz="1800" b="0" i="0" u="none" strike="noStrike" cap="none">
                <a:solidFill>
                  <a:schemeClr val="lt2"/>
                </a:solidFill>
                <a:latin typeface="Arial"/>
                <a:ea typeface="Arial"/>
                <a:cs typeface="Arial"/>
                <a:sym typeface="Arial"/>
              </a:defRPr>
            </a:lvl1pPr>
            <a:lvl2pPr marL="914400" marR="0" lvl="1"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2pPr>
            <a:lvl3pPr marL="1371600" marR="0" lvl="2"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3pPr>
            <a:lvl4pPr marL="1828800" marR="0" lvl="3"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4pPr>
            <a:lvl5pPr marL="2286000" marR="0" lvl="4"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5pPr>
            <a:lvl6pPr marL="2743200" marR="0" lvl="5"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6pPr>
            <a:lvl7pPr marL="3200400" marR="0" lvl="6"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7pPr>
            <a:lvl8pPr marL="3657600" marR="0" lvl="7" indent="-317500" algn="l" rtl="0">
              <a:lnSpc>
                <a:spcPct val="115000"/>
              </a:lnSpc>
              <a:spcBef>
                <a:spcPts val="1600"/>
              </a:spcBef>
              <a:spcAft>
                <a:spcPts val="0"/>
              </a:spcAft>
              <a:buClr>
                <a:schemeClr val="lt2"/>
              </a:buClr>
              <a:buSzPts val="1400"/>
              <a:buFont typeface="Arial"/>
              <a:buChar char="○"/>
              <a:defRPr sz="1400" b="0" i="0" u="none" strike="noStrike" cap="none">
                <a:solidFill>
                  <a:schemeClr val="lt2"/>
                </a:solidFill>
                <a:latin typeface="Arial"/>
                <a:ea typeface="Arial"/>
                <a:cs typeface="Arial"/>
                <a:sym typeface="Arial"/>
              </a:defRPr>
            </a:lvl8pPr>
            <a:lvl9pPr marL="4114800" marR="0" lvl="8" indent="-317500" algn="l" rtl="0">
              <a:lnSpc>
                <a:spcPct val="115000"/>
              </a:lnSpc>
              <a:spcBef>
                <a:spcPts val="1600"/>
              </a:spcBef>
              <a:spcAft>
                <a:spcPts val="1600"/>
              </a:spcAft>
              <a:buClr>
                <a:schemeClr val="lt2"/>
              </a:buClr>
              <a:buSzPts val="1400"/>
              <a:buFont typeface="Arial"/>
              <a:buChar char="■"/>
              <a:defRPr sz="1400" b="0" i="0" u="none" strike="noStrike" cap="none">
                <a:solidFill>
                  <a:schemeClr val="lt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myacn.com/us-en/homepag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hyperlink" Target="http://acncompass.com/dish/"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7.png"/><Relationship Id="rId4" Type="http://schemas.openxmlformats.org/officeDocument/2006/relationships/image" Target="../media/image12.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29803"/>
          </a:schemeClr>
        </a:solidFill>
        <a:effectLst/>
      </p:bgPr>
    </p:bg>
    <p:spTree>
      <p:nvGrpSpPr>
        <p:cNvPr id="1" name="Shape 52"/>
        <p:cNvGrpSpPr/>
        <p:nvPr/>
      </p:nvGrpSpPr>
      <p:grpSpPr>
        <a:xfrm>
          <a:off x="0" y="0"/>
          <a:ext cx="0" cy="0"/>
          <a:chOff x="0" y="0"/>
          <a:chExt cx="0" cy="0"/>
        </a:xfrm>
      </p:grpSpPr>
      <p:sp>
        <p:nvSpPr>
          <p:cNvPr id="53" name="Google Shape;53;p13"/>
          <p:cNvSpPr txBox="1"/>
          <p:nvPr/>
        </p:nvSpPr>
        <p:spPr>
          <a:xfrm>
            <a:off x="405583" y="3939088"/>
            <a:ext cx="5693660" cy="7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Proxima Nova Semibold"/>
                <a:ea typeface="Proxima Nova Semibold"/>
                <a:cs typeface="Proxima Nova Semibold"/>
                <a:sym typeface="Proxima Nova Semibold"/>
              </a:rPr>
              <a:t>Andrea Wangle-Cavanagh</a:t>
            </a:r>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Proxima Nova Semibold"/>
                <a:ea typeface="Proxima Nova Semibold"/>
                <a:cs typeface="Proxima Nova Semibold"/>
                <a:sym typeface="Proxima Nova Semibold"/>
              </a:rPr>
              <a:t>Senior Strategic Development Trainer</a:t>
            </a:r>
            <a:endParaRPr sz="2400" b="0" i="0" u="none" strike="noStrike" cap="none">
              <a:solidFill>
                <a:srgbClr val="FFFFFF"/>
              </a:solidFill>
              <a:latin typeface="Proxima Nova Semibold"/>
              <a:ea typeface="Proxima Nova Semibold"/>
              <a:cs typeface="Proxima Nova Semibold"/>
              <a:sym typeface="Proxima Nova Semibold"/>
            </a:endParaRPr>
          </a:p>
        </p:txBody>
      </p:sp>
      <p:sp>
        <p:nvSpPr>
          <p:cNvPr id="54" name="Google Shape;54;p13"/>
          <p:cNvSpPr txBox="1"/>
          <p:nvPr/>
        </p:nvSpPr>
        <p:spPr>
          <a:xfrm>
            <a:off x="306422" y="218872"/>
            <a:ext cx="5082702"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rgbClr val="F01446"/>
                </a:solidFill>
                <a:latin typeface="Proxima Nova Extrabold"/>
                <a:ea typeface="Proxima Nova Extrabold"/>
                <a:cs typeface="Proxima Nova Extrabold"/>
                <a:sym typeface="Proxima Nova Extrabold"/>
              </a:rPr>
              <a:t>Virtual Product Training </a:t>
            </a:r>
            <a:endParaRPr/>
          </a:p>
          <a:p>
            <a:pPr marL="0" marR="0" lvl="0" indent="0" algn="l" rtl="0">
              <a:lnSpc>
                <a:spcPct val="100000"/>
              </a:lnSpc>
              <a:spcBef>
                <a:spcPts val="0"/>
              </a:spcBef>
              <a:spcAft>
                <a:spcPts val="0"/>
              </a:spcAft>
              <a:buNone/>
            </a:pPr>
            <a:r>
              <a:rPr lang="en-US" sz="3600" b="0" i="0" u="none" strike="noStrike" cap="none">
                <a:solidFill>
                  <a:srgbClr val="F01446"/>
                </a:solidFill>
                <a:latin typeface="Proxima Nova Extrabold"/>
                <a:ea typeface="Proxima Nova Extrabold"/>
                <a:cs typeface="Proxima Nova Extrabold"/>
                <a:sym typeface="Proxima Nova Extrabold"/>
              </a:rPr>
              <a:t>Webinar</a:t>
            </a:r>
            <a:endParaRPr sz="3600" b="0" i="0" u="none" strike="noStrike" cap="none">
              <a:solidFill>
                <a:srgbClr val="F01446"/>
              </a:solidFill>
              <a:latin typeface="Proxima Nova Extrabold"/>
              <a:ea typeface="Proxima Nova Extrabold"/>
              <a:cs typeface="Proxima Nova Extrabold"/>
              <a:sym typeface="Proxima Nova Extrabold"/>
            </a:endParaRPr>
          </a:p>
        </p:txBody>
      </p:sp>
      <p:pic>
        <p:nvPicPr>
          <p:cNvPr id="55" name="Google Shape;55;p13"/>
          <p:cNvPicPr preferRelativeResize="0"/>
          <p:nvPr/>
        </p:nvPicPr>
        <p:blipFill rotWithShape="1">
          <a:blip r:embed="rId3">
            <a:alphaModFix/>
          </a:blip>
          <a:srcRect/>
          <a:stretch/>
        </p:blipFill>
        <p:spPr>
          <a:xfrm>
            <a:off x="6665165" y="507270"/>
            <a:ext cx="1801985" cy="469980"/>
          </a:xfrm>
          <a:prstGeom prst="rect">
            <a:avLst/>
          </a:prstGeom>
          <a:noFill/>
          <a:ln>
            <a:noFill/>
          </a:ln>
        </p:spPr>
      </p:pic>
      <p:pic>
        <p:nvPicPr>
          <p:cNvPr id="56" name="Google Shape;56;p13"/>
          <p:cNvPicPr preferRelativeResize="0"/>
          <p:nvPr/>
        </p:nvPicPr>
        <p:blipFill rotWithShape="1">
          <a:blip r:embed="rId4">
            <a:alphaModFix/>
          </a:blip>
          <a:srcRect l="12841" t="42081" r="22658" b="15461"/>
          <a:stretch/>
        </p:blipFill>
        <p:spPr>
          <a:xfrm>
            <a:off x="5262495" y="218872"/>
            <a:ext cx="1123713" cy="1046777"/>
          </a:xfrm>
          <a:prstGeom prst="rect">
            <a:avLst/>
          </a:prstGeom>
          <a:noFill/>
          <a:ln>
            <a:noFill/>
          </a:ln>
        </p:spPr>
      </p:pic>
      <p:pic>
        <p:nvPicPr>
          <p:cNvPr id="57" name="Google Shape;57;p13"/>
          <p:cNvPicPr preferRelativeResize="0"/>
          <p:nvPr/>
        </p:nvPicPr>
        <p:blipFill rotWithShape="1">
          <a:blip r:embed="rId5">
            <a:alphaModFix/>
          </a:blip>
          <a:srcRect/>
          <a:stretch/>
        </p:blipFill>
        <p:spPr>
          <a:xfrm>
            <a:off x="3965906" y="1850063"/>
            <a:ext cx="4421221" cy="1919900"/>
          </a:xfrm>
          <a:prstGeom prst="rect">
            <a:avLst/>
          </a:prstGeom>
          <a:noFill/>
          <a:ln>
            <a:noFill/>
          </a:ln>
        </p:spPr>
      </p:pic>
      <p:pic>
        <p:nvPicPr>
          <p:cNvPr id="58" name="Google Shape;58;p13"/>
          <p:cNvPicPr preferRelativeResize="0"/>
          <p:nvPr/>
        </p:nvPicPr>
        <p:blipFill rotWithShape="1">
          <a:blip r:embed="rId6">
            <a:alphaModFix/>
          </a:blip>
          <a:srcRect/>
          <a:stretch/>
        </p:blipFill>
        <p:spPr>
          <a:xfrm>
            <a:off x="541770" y="1738451"/>
            <a:ext cx="1619250" cy="2143125"/>
          </a:xfrm>
          <a:prstGeom prst="rect">
            <a:avLst/>
          </a:prstGeom>
          <a:noFill/>
          <a:ln>
            <a:noFill/>
          </a:ln>
        </p:spPr>
      </p:pic>
      <p:pic>
        <p:nvPicPr>
          <p:cNvPr id="59" name="Google Shape;59;p13"/>
          <p:cNvPicPr preferRelativeResize="0"/>
          <p:nvPr/>
        </p:nvPicPr>
        <p:blipFill rotWithShape="1">
          <a:blip r:embed="rId7">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160"/>
        <p:cNvGrpSpPr/>
        <p:nvPr/>
      </p:nvGrpSpPr>
      <p:grpSpPr>
        <a:xfrm>
          <a:off x="0" y="0"/>
          <a:ext cx="0" cy="0"/>
          <a:chOff x="0" y="0"/>
          <a:chExt cx="0" cy="0"/>
        </a:xfrm>
      </p:grpSpPr>
      <p:sp>
        <p:nvSpPr>
          <p:cNvPr id="161" name="Google Shape;161;p22"/>
          <p:cNvSpPr txBox="1">
            <a:spLocks noGrp="1"/>
          </p:cNvSpPr>
          <p:nvPr>
            <p:ph type="title"/>
          </p:nvPr>
        </p:nvSpPr>
        <p:spPr>
          <a:xfrm>
            <a:off x="234208" y="27944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2 Sales Process Options</a:t>
            </a:r>
            <a:endParaRPr/>
          </a:p>
        </p:txBody>
      </p:sp>
      <p:sp>
        <p:nvSpPr>
          <p:cNvPr id="162" name="Google Shape;162;p22"/>
          <p:cNvSpPr txBox="1">
            <a:spLocks noGrp="1"/>
          </p:cNvSpPr>
          <p:nvPr>
            <p:ph type="body" idx="1"/>
          </p:nvPr>
        </p:nvSpPr>
        <p:spPr>
          <a:xfrm>
            <a:off x="663632" y="1012609"/>
            <a:ext cx="2787734" cy="535690"/>
          </a:xfrm>
          <a:prstGeom prst="rect">
            <a:avLst/>
          </a:prstGeom>
          <a:noFill/>
          <a:ln>
            <a:noFill/>
          </a:ln>
        </p:spPr>
        <p:txBody>
          <a:bodyPr spcFirstLastPara="1" wrap="square" lIns="91425" tIns="91425" rIns="91425" bIns="91425" anchor="t" anchorCtr="0">
            <a:noAutofit/>
          </a:bodyPr>
          <a:lstStyle/>
          <a:p>
            <a:pPr marL="114300" lvl="0" indent="0" algn="l" rtl="0">
              <a:lnSpc>
                <a:spcPct val="115000"/>
              </a:lnSpc>
              <a:spcBef>
                <a:spcPts val="0"/>
              </a:spcBef>
              <a:spcAft>
                <a:spcPts val="0"/>
              </a:spcAft>
              <a:buSzPts val="1800"/>
              <a:buNone/>
            </a:pPr>
            <a:r>
              <a:rPr lang="en-US">
                <a:solidFill>
                  <a:schemeClr val="dk1"/>
                </a:solidFill>
              </a:rPr>
              <a:t>Online Shopping Cart</a:t>
            </a:r>
            <a:endParaRPr/>
          </a:p>
          <a:p>
            <a:pPr marL="114300" lvl="0" indent="0" algn="l" rtl="0">
              <a:lnSpc>
                <a:spcPct val="115000"/>
              </a:lnSpc>
              <a:spcBef>
                <a:spcPts val="0"/>
              </a:spcBef>
              <a:spcAft>
                <a:spcPts val="0"/>
              </a:spcAft>
              <a:buSzPts val="1800"/>
              <a:buNone/>
            </a:pPr>
            <a:endParaRPr>
              <a:solidFill>
                <a:schemeClr val="dk1"/>
              </a:solidFill>
            </a:endParaRPr>
          </a:p>
          <a:p>
            <a:pPr marL="114300" lvl="0" indent="0" algn="l" rtl="0">
              <a:lnSpc>
                <a:spcPct val="115000"/>
              </a:lnSpc>
              <a:spcBef>
                <a:spcPts val="0"/>
              </a:spcBef>
              <a:spcAft>
                <a:spcPts val="0"/>
              </a:spcAft>
              <a:buSzPts val="1800"/>
              <a:buNone/>
            </a:pPr>
            <a:endParaRPr>
              <a:solidFill>
                <a:schemeClr val="dk1"/>
              </a:solidFill>
            </a:endParaRPr>
          </a:p>
        </p:txBody>
      </p:sp>
      <p:pic>
        <p:nvPicPr>
          <p:cNvPr id="163" name="Google Shape;163;p22"/>
          <p:cNvPicPr preferRelativeResize="0"/>
          <p:nvPr/>
        </p:nvPicPr>
        <p:blipFill rotWithShape="1">
          <a:blip r:embed="rId3">
            <a:alphaModFix/>
          </a:blip>
          <a:srcRect/>
          <a:stretch/>
        </p:blipFill>
        <p:spPr>
          <a:xfrm>
            <a:off x="1252076" y="1510087"/>
            <a:ext cx="1612384" cy="1617004"/>
          </a:xfrm>
          <a:prstGeom prst="rect">
            <a:avLst/>
          </a:prstGeom>
          <a:noFill/>
          <a:ln>
            <a:noFill/>
          </a:ln>
        </p:spPr>
      </p:pic>
      <p:grpSp>
        <p:nvGrpSpPr>
          <p:cNvPr id="164" name="Google Shape;164;p22"/>
          <p:cNvGrpSpPr/>
          <p:nvPr/>
        </p:nvGrpSpPr>
        <p:grpSpPr>
          <a:xfrm>
            <a:off x="5762361" y="1018635"/>
            <a:ext cx="1648836" cy="2152694"/>
            <a:chOff x="6126571" y="889156"/>
            <a:chExt cx="1648836" cy="2152694"/>
          </a:xfrm>
        </p:grpSpPr>
        <p:pic>
          <p:nvPicPr>
            <p:cNvPr id="165" name="Google Shape;165;p22"/>
            <p:cNvPicPr preferRelativeResize="0"/>
            <p:nvPr/>
          </p:nvPicPr>
          <p:blipFill rotWithShape="1">
            <a:blip r:embed="rId4">
              <a:alphaModFix/>
            </a:blip>
            <a:srcRect/>
            <a:stretch/>
          </p:blipFill>
          <p:spPr>
            <a:xfrm>
              <a:off x="6143644" y="1424846"/>
              <a:ext cx="1614691" cy="1617004"/>
            </a:xfrm>
            <a:prstGeom prst="rect">
              <a:avLst/>
            </a:prstGeom>
            <a:noFill/>
            <a:ln>
              <a:noFill/>
            </a:ln>
          </p:spPr>
        </p:pic>
        <p:sp>
          <p:nvSpPr>
            <p:cNvPr id="166" name="Google Shape;166;p22"/>
            <p:cNvSpPr txBox="1"/>
            <p:nvPr/>
          </p:nvSpPr>
          <p:spPr>
            <a:xfrm>
              <a:off x="6126571" y="889156"/>
              <a:ext cx="1648836" cy="535690"/>
            </a:xfrm>
            <a:prstGeom prst="rect">
              <a:avLst/>
            </a:prstGeom>
            <a:noFill/>
            <a:ln>
              <a:noFill/>
            </a:ln>
          </p:spPr>
          <p:txBody>
            <a:bodyPr spcFirstLastPara="1" wrap="square" lIns="91425" tIns="91425" rIns="91425" bIns="91425" anchor="t" anchorCtr="0">
              <a:noAutofit/>
            </a:bodyPr>
            <a:lstStyle/>
            <a:p>
              <a:pPr marL="114300" marR="0" lvl="0" indent="0" algn="l" rtl="0">
                <a:lnSpc>
                  <a:spcPct val="115000"/>
                </a:lnSpc>
                <a:spcBef>
                  <a:spcPts val="0"/>
                </a:spcBef>
                <a:spcAft>
                  <a:spcPts val="0"/>
                </a:spcAft>
                <a:buClr>
                  <a:schemeClr val="lt2"/>
                </a:buClr>
                <a:buSzPts val="1800"/>
                <a:buFont typeface="Arial"/>
                <a:buNone/>
              </a:pPr>
              <a:r>
                <a:rPr lang="en-US" sz="1800" b="0" i="0" u="none" strike="noStrike" cap="none">
                  <a:solidFill>
                    <a:schemeClr val="dk1"/>
                  </a:solidFill>
                  <a:latin typeface="Arial"/>
                  <a:ea typeface="Arial"/>
                  <a:cs typeface="Arial"/>
                  <a:sym typeface="Arial"/>
                </a:rPr>
                <a:t>Call-to-Order</a:t>
              </a:r>
              <a:endParaRPr/>
            </a:p>
            <a:p>
              <a:pPr marL="114300" marR="0" lvl="0" indent="0" algn="l" rtl="0">
                <a:lnSpc>
                  <a:spcPct val="115000"/>
                </a:lnSpc>
                <a:spcBef>
                  <a:spcPts val="0"/>
                </a:spcBef>
                <a:spcAft>
                  <a:spcPts val="0"/>
                </a:spcAft>
                <a:buClr>
                  <a:schemeClr val="lt2"/>
                </a:buClr>
                <a:buSzPts val="1800"/>
                <a:buFont typeface="Arial"/>
                <a:buNone/>
              </a:pPr>
              <a:endParaRPr sz="1800" b="0" i="0" u="none" strike="noStrike" cap="none">
                <a:solidFill>
                  <a:schemeClr val="dk1"/>
                </a:solidFill>
                <a:latin typeface="Arial"/>
                <a:ea typeface="Arial"/>
                <a:cs typeface="Arial"/>
                <a:sym typeface="Arial"/>
              </a:endParaRPr>
            </a:p>
            <a:p>
              <a:pPr marL="114300" marR="0" lvl="0" indent="0" algn="l" rtl="0">
                <a:lnSpc>
                  <a:spcPct val="115000"/>
                </a:lnSpc>
                <a:spcBef>
                  <a:spcPts val="0"/>
                </a:spcBef>
                <a:spcAft>
                  <a:spcPts val="0"/>
                </a:spcAft>
                <a:buClr>
                  <a:schemeClr val="lt2"/>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67" name="Google Shape;167;p22"/>
          <p:cNvSpPr txBox="1"/>
          <p:nvPr/>
        </p:nvSpPr>
        <p:spPr>
          <a:xfrm>
            <a:off x="559524" y="3280249"/>
            <a:ext cx="2997488"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Benefits:</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Fastest way to complete a sale</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 are the DISH expert for the customer</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Quick and easy!</a:t>
            </a:r>
            <a:endParaRPr sz="1400" b="0" i="0" u="none" strike="noStrike" cap="none">
              <a:solidFill>
                <a:schemeClr val="dk1"/>
              </a:solidFill>
              <a:latin typeface="Arial"/>
              <a:ea typeface="Arial"/>
              <a:cs typeface="Arial"/>
              <a:sym typeface="Arial"/>
            </a:endParaRPr>
          </a:p>
        </p:txBody>
      </p:sp>
      <p:sp>
        <p:nvSpPr>
          <p:cNvPr id="168" name="Google Shape;168;p22"/>
          <p:cNvSpPr txBox="1"/>
          <p:nvPr/>
        </p:nvSpPr>
        <p:spPr>
          <a:xfrm>
            <a:off x="5088035" y="3280249"/>
            <a:ext cx="2997488"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Benefits:</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Customers get one on one expert consultation from DISH</a:t>
            </a:r>
            <a:endParaRPr/>
          </a:p>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Arial"/>
                <a:ea typeface="Arial"/>
                <a:cs typeface="Arial"/>
                <a:sym typeface="Arial"/>
              </a:rPr>
              <a:t>You just have to get the customer interested and let DISH do the heavy lifting!</a:t>
            </a:r>
            <a:endParaRPr sz="1400" b="0" i="0" u="none" strike="noStrike" cap="none">
              <a:solidFill>
                <a:schemeClr val="dk1"/>
              </a:solidFill>
              <a:latin typeface="Arial"/>
              <a:ea typeface="Arial"/>
              <a:cs typeface="Arial"/>
              <a:sym typeface="Arial"/>
            </a:endParaRPr>
          </a:p>
        </p:txBody>
      </p:sp>
      <p:sp>
        <p:nvSpPr>
          <p:cNvPr id="169" name="Google Shape;169;p22"/>
          <p:cNvSpPr/>
          <p:nvPr/>
        </p:nvSpPr>
        <p:spPr>
          <a:xfrm>
            <a:off x="3575131" y="1810757"/>
            <a:ext cx="1838753"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6000" b="1" i="0" u="none" strike="noStrike" cap="none">
                <a:solidFill>
                  <a:schemeClr val="accent4"/>
                </a:solidFill>
                <a:latin typeface="Arial"/>
                <a:ea typeface="Arial"/>
                <a:cs typeface="Arial"/>
                <a:sym typeface="Arial"/>
              </a:rPr>
              <a:t>OR</a:t>
            </a:r>
            <a:endParaRPr sz="6000" b="1" i="0" u="none" strike="noStrike" cap="none">
              <a:solidFill>
                <a:schemeClr val="accent4"/>
              </a:solidFill>
              <a:latin typeface="Arial"/>
              <a:ea typeface="Arial"/>
              <a:cs typeface="Arial"/>
              <a:sym typeface="Arial"/>
            </a:endParaRPr>
          </a:p>
        </p:txBody>
      </p:sp>
      <p:pic>
        <p:nvPicPr>
          <p:cNvPr id="170" name="Google Shape;170;p22"/>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1"/>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176" name="Google Shape;176;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177" name="Google Shape;177;p23"/>
          <p:cNvSpPr/>
          <p:nvPr/>
        </p:nvSpPr>
        <p:spPr>
          <a:xfrm>
            <a:off x="-23875" y="7950"/>
            <a:ext cx="9168000" cy="5143500"/>
          </a:xfrm>
          <a:prstGeom prst="rect">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8" name="Google Shape;178;p23"/>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pic>
        <p:nvPicPr>
          <p:cNvPr id="179" name="Google Shape;179;p23"/>
          <p:cNvPicPr preferRelativeResize="0"/>
          <p:nvPr/>
        </p:nvPicPr>
        <p:blipFill rotWithShape="1">
          <a:blip r:embed="rId3">
            <a:alphaModFix amt="95000"/>
          </a:blip>
          <a:srcRect l="-6322" r="19824"/>
          <a:stretch/>
        </p:blipFill>
        <p:spPr>
          <a:xfrm>
            <a:off x="3573725" y="7950"/>
            <a:ext cx="5570403" cy="5143502"/>
          </a:xfrm>
          <a:prstGeom prst="rect">
            <a:avLst/>
          </a:prstGeom>
          <a:noFill/>
          <a:ln>
            <a:noFill/>
          </a:ln>
          <a:effectLst>
            <a:outerShdw blurRad="57150" dist="19050" dir="5400000" algn="bl" rotWithShape="0">
              <a:srgbClr val="FFFFFF">
                <a:alpha val="49803"/>
              </a:srgbClr>
            </a:outerShdw>
          </a:effectLst>
        </p:spPr>
      </p:pic>
      <p:sp>
        <p:nvSpPr>
          <p:cNvPr id="180" name="Google Shape;180;p23"/>
          <p:cNvSpPr txBox="1"/>
          <p:nvPr/>
        </p:nvSpPr>
        <p:spPr>
          <a:xfrm>
            <a:off x="181775" y="47725"/>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Proxima Nova Extrabold"/>
                <a:ea typeface="Proxima Nova Extrabold"/>
                <a:cs typeface="Proxima Nova Extrabold"/>
                <a:sym typeface="Proxima Nova Extrabold"/>
              </a:rPr>
              <a:t>How Do I Place an Order?</a:t>
            </a:r>
            <a:endParaRPr sz="2400" b="0" i="0" u="none" strike="noStrike" cap="none">
              <a:solidFill>
                <a:srgbClr val="FFFFFF"/>
              </a:solidFill>
              <a:latin typeface="Proxima Nova Extrabold"/>
              <a:ea typeface="Proxima Nova Extrabold"/>
              <a:cs typeface="Proxima Nova Extrabold"/>
              <a:sym typeface="Proxima Nova Extrabold"/>
            </a:endParaRPr>
          </a:p>
        </p:txBody>
      </p:sp>
      <p:sp>
        <p:nvSpPr>
          <p:cNvPr id="181" name="Google Shape;181;p23"/>
          <p:cNvSpPr txBox="1"/>
          <p:nvPr/>
        </p:nvSpPr>
        <p:spPr>
          <a:xfrm>
            <a:off x="55984" y="587575"/>
            <a:ext cx="3956100" cy="4546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Proxima Nova Semibold"/>
              <a:ea typeface="Proxima Nova Semibold"/>
              <a:cs typeface="Proxima Nova Semibold"/>
              <a:sym typeface="Proxima Nova Semibold"/>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chemeClr val="lt1"/>
                </a:solidFill>
                <a:latin typeface="Proxima Nova"/>
                <a:ea typeface="Proxima Nova"/>
                <a:cs typeface="Proxima Nova"/>
                <a:sym typeface="Proxima Nova"/>
              </a:rPr>
              <a:t>Get the customer to the Online Shopping Cart located on your Personal Storefront.</a:t>
            </a:r>
            <a:endParaRPr sz="1600" b="1" i="0" u="none" strike="noStrike" cap="none">
              <a:solidFill>
                <a:schemeClr val="lt1"/>
              </a:solidFill>
              <a:latin typeface="Proxima Nova"/>
              <a:ea typeface="Proxima Nova"/>
              <a:cs typeface="Proxima Nova"/>
              <a:sym typeface="Proxima Nova"/>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chemeClr val="lt1"/>
                </a:solidFill>
                <a:latin typeface="Proxima Nova"/>
                <a:ea typeface="Proxima Nova"/>
                <a:cs typeface="Proxima Nova"/>
                <a:sym typeface="Proxima Nova"/>
              </a:rPr>
              <a:t>Add ACN IBO ID so you get credit for the order.</a:t>
            </a:r>
            <a:endParaRPr sz="1600" b="1" i="0" u="none" strike="noStrike" cap="none">
              <a:solidFill>
                <a:schemeClr val="lt1"/>
              </a:solidFill>
              <a:latin typeface="Proxima Nova"/>
              <a:ea typeface="Proxima Nova"/>
              <a:cs typeface="Proxima Nova"/>
              <a:sym typeface="Proxima Nova"/>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chemeClr val="lt1"/>
                </a:solidFill>
                <a:latin typeface="Proxima Nova"/>
                <a:ea typeface="Proxima Nova"/>
                <a:cs typeface="Proxima Nova"/>
                <a:sym typeface="Proxima Nova"/>
              </a:rPr>
              <a:t>Encourage customer to take the soonest installation date.</a:t>
            </a:r>
            <a:endParaRPr sz="1600" b="1" i="0" u="none" strike="noStrike" cap="none">
              <a:solidFill>
                <a:schemeClr val="lt1"/>
              </a:solidFill>
              <a:latin typeface="Proxima Nova"/>
              <a:ea typeface="Proxima Nova"/>
              <a:cs typeface="Proxima Nova"/>
              <a:sym typeface="Proxima Nova"/>
            </a:endParaRPr>
          </a:p>
          <a:p>
            <a:pPr marL="514350" marR="0" lvl="0" indent="-514350" algn="l" rtl="0">
              <a:lnSpc>
                <a:spcPct val="100000"/>
              </a:lnSpc>
              <a:spcBef>
                <a:spcPts val="0"/>
              </a:spcBef>
              <a:spcAft>
                <a:spcPts val="0"/>
              </a:spcAft>
              <a:buClr>
                <a:srgbClr val="000000"/>
              </a:buClr>
              <a:buSzPts val="1600"/>
              <a:buFont typeface="Arial"/>
              <a:buAutoNum type="arabicPeriod"/>
            </a:pPr>
            <a:r>
              <a:rPr lang="en-US" sz="1600" b="1" i="0" u="none" strike="noStrike" cap="none">
                <a:solidFill>
                  <a:schemeClr val="lt1"/>
                </a:solidFill>
                <a:latin typeface="Proxima Nova"/>
                <a:ea typeface="Proxima Nova"/>
                <a:cs typeface="Proxima Nova"/>
                <a:sym typeface="Proxima Nova"/>
              </a:rPr>
              <a:t>Do Not Cancel current provider until a DISH certified installer confirms that you have a good signal.</a:t>
            </a:r>
            <a:endParaRPr sz="16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None/>
            </a:pPr>
            <a:r>
              <a:rPr lang="en-US" sz="1400" b="0" i="0" u="sng" strike="noStrike" cap="none">
                <a:solidFill>
                  <a:schemeClr val="hlink"/>
                </a:solidFill>
                <a:latin typeface="Proxima Nova"/>
                <a:ea typeface="Proxima Nova"/>
                <a:cs typeface="Proxima Nova"/>
                <a:sym typeface="Proxima Nova"/>
                <a:hlinkClick r:id="rId4"/>
              </a:rPr>
              <a:t>https://myacn.com/us-en/homepage</a:t>
            </a:r>
            <a:endParaRPr sz="1400" b="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None/>
            </a:pPr>
            <a:endParaRPr sz="1400" b="0" i="0" u="none" strike="noStrike" cap="none">
              <a:solidFill>
                <a:srgbClr val="FFFFFF"/>
              </a:solidFill>
              <a:latin typeface="Proxima Nova"/>
              <a:ea typeface="Proxima Nova"/>
              <a:cs typeface="Proxima Nova"/>
              <a:sym typeface="Proxima Nova"/>
            </a:endParaRPr>
          </a:p>
        </p:txBody>
      </p:sp>
      <p:sp>
        <p:nvSpPr>
          <p:cNvPr id="182" name="Google Shape;182;p23"/>
          <p:cNvSpPr txBox="1"/>
          <p:nvPr/>
        </p:nvSpPr>
        <p:spPr>
          <a:xfrm>
            <a:off x="1023299" y="4332683"/>
            <a:ext cx="7621800" cy="7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Proxima Nova Semibold"/>
                <a:ea typeface="Proxima Nova Semibold"/>
                <a:cs typeface="Proxima Nova Semibold"/>
                <a:sym typeface="Proxima Nova Semibold"/>
              </a:rPr>
              <a:t>5 Points for every DISH Activation</a:t>
            </a:r>
            <a:endParaRPr sz="3600" b="0" i="0" u="none" strike="noStrike" cap="none">
              <a:solidFill>
                <a:srgbClr val="FF0000"/>
              </a:solidFill>
              <a:latin typeface="Proxima Nova Semibold"/>
              <a:ea typeface="Proxima Nova Semibold"/>
              <a:cs typeface="Proxima Nova Semibold"/>
              <a:sym typeface="Proxima Nova Semibold"/>
            </a:endParaRPr>
          </a:p>
        </p:txBody>
      </p:sp>
      <p:pic>
        <p:nvPicPr>
          <p:cNvPr id="183" name="Google Shape;183;p23"/>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187"/>
        <p:cNvGrpSpPr/>
        <p:nvPr/>
      </p:nvGrpSpPr>
      <p:grpSpPr>
        <a:xfrm>
          <a:off x="0" y="0"/>
          <a:ext cx="0" cy="0"/>
          <a:chOff x="0" y="0"/>
          <a:chExt cx="0" cy="0"/>
        </a:xfrm>
      </p:grpSpPr>
      <p:sp>
        <p:nvSpPr>
          <p:cNvPr id="188" name="Google Shape;188;p24"/>
          <p:cNvSpPr txBox="1">
            <a:spLocks noGrp="1"/>
          </p:cNvSpPr>
          <p:nvPr>
            <p:ph type="title"/>
          </p:nvPr>
        </p:nvSpPr>
        <p:spPr>
          <a:xfrm>
            <a:off x="311700" y="1503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Call-to-Order Process</a:t>
            </a:r>
            <a:endParaRPr/>
          </a:p>
        </p:txBody>
      </p:sp>
      <p:sp>
        <p:nvSpPr>
          <p:cNvPr id="189" name="Google Shape;189;p24"/>
          <p:cNvSpPr txBox="1">
            <a:spLocks noGrp="1"/>
          </p:cNvSpPr>
          <p:nvPr>
            <p:ph type="body" idx="1"/>
          </p:nvPr>
        </p:nvSpPr>
        <p:spPr>
          <a:xfrm>
            <a:off x="198345" y="735642"/>
            <a:ext cx="8734058" cy="2782473"/>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t>DISH Sales Team will consult with your customer</a:t>
            </a:r>
            <a:endParaRPr/>
          </a:p>
          <a:p>
            <a:pPr marL="114300" lvl="0" indent="0" algn="l" rtl="0">
              <a:lnSpc>
                <a:spcPct val="100000"/>
              </a:lnSpc>
              <a:spcBef>
                <a:spcPts val="0"/>
              </a:spcBef>
              <a:spcAft>
                <a:spcPts val="0"/>
              </a:spcAft>
              <a:buSzPts val="1800"/>
              <a:buNone/>
            </a:pPr>
            <a:r>
              <a:rPr lang="en-US"/>
              <a:t>on the best promotion &amp; equipment then complete</a:t>
            </a:r>
            <a:endParaRPr/>
          </a:p>
          <a:p>
            <a:pPr marL="114300" lvl="0" indent="0" algn="l" rtl="0">
              <a:lnSpc>
                <a:spcPct val="100000"/>
              </a:lnSpc>
              <a:spcBef>
                <a:spcPts val="0"/>
              </a:spcBef>
              <a:spcAft>
                <a:spcPts val="0"/>
              </a:spcAft>
              <a:buSzPts val="1800"/>
              <a:buNone/>
            </a:pPr>
            <a:r>
              <a:rPr lang="en-US"/>
              <a:t>the order for you!</a:t>
            </a:r>
            <a:endParaRPr/>
          </a:p>
          <a:p>
            <a:pPr marL="114300" lvl="0" indent="0" algn="l" rtl="0">
              <a:lnSpc>
                <a:spcPct val="100000"/>
              </a:lnSpc>
              <a:spcBef>
                <a:spcPts val="0"/>
              </a:spcBef>
              <a:spcAft>
                <a:spcPts val="0"/>
              </a:spcAft>
              <a:buSzPts val="1800"/>
              <a:buNone/>
            </a:pPr>
            <a:endParaRPr/>
          </a:p>
          <a:p>
            <a:pPr marL="114300" lvl="0" indent="0" algn="l" rtl="0">
              <a:lnSpc>
                <a:spcPct val="100000"/>
              </a:lnSpc>
              <a:spcBef>
                <a:spcPts val="0"/>
              </a:spcBef>
              <a:spcAft>
                <a:spcPts val="0"/>
              </a:spcAft>
              <a:buSzPts val="1800"/>
              <a:buNone/>
            </a:pPr>
            <a:r>
              <a:rPr lang="en-US"/>
              <a:t>Here are some tips for this process: </a:t>
            </a:r>
            <a:endParaRPr/>
          </a:p>
          <a:p>
            <a:pPr marL="457200" lvl="0" indent="-342900" algn="l" rtl="0">
              <a:lnSpc>
                <a:spcPct val="100000"/>
              </a:lnSpc>
              <a:spcBef>
                <a:spcPts val="0"/>
              </a:spcBef>
              <a:spcAft>
                <a:spcPts val="0"/>
              </a:spcAft>
              <a:buSzPts val="1800"/>
              <a:buChar char="●"/>
            </a:pPr>
            <a:r>
              <a:rPr lang="en-US"/>
              <a:t>This process will include calling a DISH national call center</a:t>
            </a:r>
            <a:endParaRPr/>
          </a:p>
          <a:p>
            <a:pPr marL="457200" lvl="0" indent="-342900" algn="l" rtl="0">
              <a:lnSpc>
                <a:spcPct val="100000"/>
              </a:lnSpc>
              <a:spcBef>
                <a:spcPts val="0"/>
              </a:spcBef>
              <a:spcAft>
                <a:spcPts val="0"/>
              </a:spcAft>
              <a:buSzPts val="1800"/>
              <a:buChar char="●"/>
            </a:pPr>
            <a:r>
              <a:rPr lang="en-US"/>
              <a:t>This will be a 3 way calling process, so keep your customer on the line with you</a:t>
            </a:r>
            <a:endParaRPr/>
          </a:p>
          <a:p>
            <a:pPr marL="457200" lvl="0" indent="-342900" algn="l" rtl="0">
              <a:lnSpc>
                <a:spcPct val="100000"/>
              </a:lnSpc>
              <a:spcBef>
                <a:spcPts val="0"/>
              </a:spcBef>
              <a:spcAft>
                <a:spcPts val="0"/>
              </a:spcAft>
              <a:buSzPts val="1800"/>
              <a:buChar char="●"/>
            </a:pPr>
            <a:r>
              <a:rPr lang="en-US"/>
              <a:t>The IVR will prompt you for an “Agent ID” – this is your </a:t>
            </a:r>
            <a:r>
              <a:rPr lang="en-US" u="sng"/>
              <a:t>IBO ID</a:t>
            </a:r>
            <a:endParaRPr/>
          </a:p>
          <a:p>
            <a:pPr marL="914400" lvl="1" indent="-317500" algn="l" rtl="0">
              <a:lnSpc>
                <a:spcPct val="100000"/>
              </a:lnSpc>
              <a:spcBef>
                <a:spcPts val="0"/>
              </a:spcBef>
              <a:spcAft>
                <a:spcPts val="0"/>
              </a:spcAft>
              <a:buSzPts val="1400"/>
              <a:buChar char="○"/>
            </a:pPr>
            <a:r>
              <a:rPr lang="en-US"/>
              <a:t>DISH will not be able to give you credit for your hard work if the IBO ID is incorrect or is not provided</a:t>
            </a:r>
            <a:endParaRPr/>
          </a:p>
        </p:txBody>
      </p:sp>
      <p:pic>
        <p:nvPicPr>
          <p:cNvPr id="190" name="Google Shape;190;p24"/>
          <p:cNvPicPr preferRelativeResize="0"/>
          <p:nvPr/>
        </p:nvPicPr>
        <p:blipFill rotWithShape="1">
          <a:blip r:embed="rId3">
            <a:alphaModFix/>
          </a:blip>
          <a:srcRect/>
          <a:stretch/>
        </p:blipFill>
        <p:spPr>
          <a:xfrm>
            <a:off x="5766981" y="7563"/>
            <a:ext cx="3314700" cy="1743075"/>
          </a:xfrm>
          <a:prstGeom prst="rect">
            <a:avLst/>
          </a:prstGeom>
          <a:noFill/>
          <a:ln>
            <a:noFill/>
          </a:ln>
        </p:spPr>
      </p:pic>
      <p:sp>
        <p:nvSpPr>
          <p:cNvPr id="191" name="Google Shape;191;p24"/>
          <p:cNvSpPr txBox="1"/>
          <p:nvPr/>
        </p:nvSpPr>
        <p:spPr>
          <a:xfrm>
            <a:off x="5246177" y="3568567"/>
            <a:ext cx="3897823"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sng" strike="noStrike" cap="none">
                <a:solidFill>
                  <a:schemeClr val="dk1"/>
                </a:solidFill>
                <a:latin typeface="Arial"/>
                <a:ea typeface="Arial"/>
                <a:cs typeface="Arial"/>
                <a:sym typeface="Arial"/>
              </a:rPr>
              <a:t>DISH Call-to-Order Hours of Operation</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Monday – Sunday</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9am – 11pm ET</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rial"/>
                <a:ea typeface="Arial"/>
                <a:cs typeface="Arial"/>
                <a:sym typeface="Arial"/>
              </a:rPr>
              <a:t>Use your IBO store front hours or when needed</a:t>
            </a:r>
            <a:endParaRPr sz="1400" b="0" i="0" u="none" strike="noStrike" cap="none">
              <a:solidFill>
                <a:schemeClr val="dk1"/>
              </a:solidFill>
              <a:latin typeface="Arial"/>
              <a:ea typeface="Arial"/>
              <a:cs typeface="Arial"/>
              <a:sym typeface="Arial"/>
            </a:endParaRPr>
          </a:p>
        </p:txBody>
      </p:sp>
      <p:pic>
        <p:nvPicPr>
          <p:cNvPr id="192" name="Google Shape;192;p24"/>
          <p:cNvPicPr preferRelativeResize="0"/>
          <p:nvPr/>
        </p:nvPicPr>
        <p:blipFill rotWithShape="1">
          <a:blip r:embed="rId4">
            <a:alphaModFix/>
          </a:blip>
          <a:srcRect/>
          <a:stretch/>
        </p:blipFill>
        <p:spPr>
          <a:xfrm>
            <a:off x="4475459" y="3461649"/>
            <a:ext cx="952500" cy="952500"/>
          </a:xfrm>
          <a:prstGeom prst="rect">
            <a:avLst/>
          </a:prstGeom>
          <a:noFill/>
          <a:ln>
            <a:noFill/>
          </a:ln>
        </p:spPr>
      </p:pic>
      <p:pic>
        <p:nvPicPr>
          <p:cNvPr id="193" name="Google Shape;193;p24"/>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311700" y="1503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Call-to-Order Process</a:t>
            </a:r>
            <a:endParaRPr/>
          </a:p>
        </p:txBody>
      </p:sp>
      <p:sp>
        <p:nvSpPr>
          <p:cNvPr id="199" name="Google Shape;199;p25"/>
          <p:cNvSpPr txBox="1">
            <a:spLocks noGrp="1"/>
          </p:cNvSpPr>
          <p:nvPr>
            <p:ph type="body" idx="1"/>
          </p:nvPr>
        </p:nvSpPr>
        <p:spPr>
          <a:xfrm>
            <a:off x="198345" y="735643"/>
            <a:ext cx="8734058" cy="1294636"/>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t>Easy Call-to-Order Steps</a:t>
            </a:r>
            <a:endParaRPr/>
          </a:p>
          <a:p>
            <a:pPr marL="114300" lvl="0" indent="0" algn="l" rtl="0">
              <a:lnSpc>
                <a:spcPct val="100000"/>
              </a:lnSpc>
              <a:spcBef>
                <a:spcPts val="0"/>
              </a:spcBef>
              <a:spcAft>
                <a:spcPts val="0"/>
              </a:spcAft>
              <a:buSzPts val="1800"/>
              <a:buNone/>
            </a:pPr>
            <a:r>
              <a:rPr lang="en-US"/>
              <a:t>Step 1: Questions</a:t>
            </a:r>
            <a:endParaRPr/>
          </a:p>
          <a:p>
            <a:pPr marL="114300" lvl="0" indent="0" algn="l" rtl="0">
              <a:lnSpc>
                <a:spcPct val="100000"/>
              </a:lnSpc>
              <a:spcBef>
                <a:spcPts val="0"/>
              </a:spcBef>
              <a:spcAft>
                <a:spcPts val="0"/>
              </a:spcAft>
              <a:buSzPts val="1800"/>
              <a:buNone/>
            </a:pPr>
            <a:endParaRPr b="1"/>
          </a:p>
          <a:p>
            <a:pPr marL="114300" lvl="0" indent="0" algn="l" rtl="0">
              <a:lnSpc>
                <a:spcPct val="100000"/>
              </a:lnSpc>
              <a:spcBef>
                <a:spcPts val="0"/>
              </a:spcBef>
              <a:spcAft>
                <a:spcPts val="0"/>
              </a:spcAft>
              <a:buSzPts val="1800"/>
              <a:buNone/>
            </a:pPr>
            <a:r>
              <a:rPr lang="en-US" b="1"/>
              <a:t>Ask 2 qualifying questions prior to calling DISH: </a:t>
            </a:r>
            <a:endParaRPr/>
          </a:p>
        </p:txBody>
      </p:sp>
      <p:pic>
        <p:nvPicPr>
          <p:cNvPr id="200" name="Google Shape;200;p25"/>
          <p:cNvPicPr preferRelativeResize="0"/>
          <p:nvPr/>
        </p:nvPicPr>
        <p:blipFill rotWithShape="1">
          <a:blip r:embed="rId3">
            <a:alphaModFix/>
          </a:blip>
          <a:srcRect/>
          <a:stretch/>
        </p:blipFill>
        <p:spPr>
          <a:xfrm>
            <a:off x="5766981" y="7563"/>
            <a:ext cx="3314700" cy="1743075"/>
          </a:xfrm>
          <a:prstGeom prst="rect">
            <a:avLst/>
          </a:prstGeom>
          <a:noFill/>
          <a:ln>
            <a:noFill/>
          </a:ln>
        </p:spPr>
      </p:pic>
      <p:sp>
        <p:nvSpPr>
          <p:cNvPr id="201" name="Google Shape;201;p25"/>
          <p:cNvSpPr txBox="1"/>
          <p:nvPr/>
        </p:nvSpPr>
        <p:spPr>
          <a:xfrm>
            <a:off x="311700" y="2189217"/>
            <a:ext cx="3897823" cy="25699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chemeClr val="dk1"/>
                </a:solidFill>
                <a:latin typeface="Arial"/>
                <a:ea typeface="Arial"/>
                <a:cs typeface="Arial"/>
                <a:sym typeface="Arial"/>
              </a:rPr>
              <a:t>Had DISH service in the past</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Ask</a:t>
            </a:r>
            <a:r>
              <a:rPr lang="en-US" sz="1400" b="0" i="0" u="none" strike="noStrike" cap="none">
                <a:solidFill>
                  <a:schemeClr val="dk1"/>
                </a:solidFill>
                <a:latin typeface="Arial"/>
                <a:ea typeface="Arial"/>
                <a:cs typeface="Arial"/>
                <a:sym typeface="Arial"/>
              </a:rPr>
              <a:t>: “Have you ever had DISH service in the past?”</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If the answer is Yes</a:t>
            </a:r>
            <a:r>
              <a:rPr lang="en-US" sz="1400" b="0" i="0" u="none" strike="noStrike" cap="none">
                <a:solidFill>
                  <a:schemeClr val="dk1"/>
                </a:solidFill>
                <a:latin typeface="Arial"/>
                <a:ea typeface="Arial"/>
                <a:cs typeface="Arial"/>
                <a:sym typeface="Arial"/>
              </a:rPr>
              <a:t>: “Great! You will need to provide your previous service address in a moment before we proceed.”</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Why</a:t>
            </a:r>
            <a:r>
              <a:rPr lang="en-US" sz="1400" b="0" i="0" u="none" strike="noStrike" cap="none">
                <a:solidFill>
                  <a:schemeClr val="dk1"/>
                </a:solidFill>
                <a:latin typeface="Arial"/>
                <a:ea typeface="Arial"/>
                <a:cs typeface="Arial"/>
                <a:sym typeface="Arial"/>
              </a:rPr>
              <a:t>: Customers can only be considered “New” after being without service for 60 days and DISH will verify they do not have an outstanding balance</a:t>
            </a:r>
            <a:endParaRPr/>
          </a:p>
        </p:txBody>
      </p:sp>
      <p:sp>
        <p:nvSpPr>
          <p:cNvPr id="202" name="Google Shape;202;p25"/>
          <p:cNvSpPr txBox="1"/>
          <p:nvPr/>
        </p:nvSpPr>
        <p:spPr>
          <a:xfrm>
            <a:off x="4934477" y="2189216"/>
            <a:ext cx="3897823" cy="25699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chemeClr val="dk1"/>
                </a:solidFill>
                <a:latin typeface="Arial"/>
                <a:ea typeface="Arial"/>
                <a:cs typeface="Arial"/>
                <a:sym typeface="Arial"/>
              </a:rPr>
              <a:t>Credit Card Available</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Ask</a:t>
            </a:r>
            <a:r>
              <a:rPr lang="en-US" sz="1400" b="0" i="0" u="none" strike="noStrike" cap="none">
                <a:solidFill>
                  <a:schemeClr val="dk1"/>
                </a:solidFill>
                <a:latin typeface="Arial"/>
                <a:ea typeface="Arial"/>
                <a:cs typeface="Arial"/>
                <a:sym typeface="Arial"/>
              </a:rPr>
              <a:t>: “Please have a valid debit or credit card with at least a $1 available balance ready. Do you have that ready?”</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If the answer is No</a:t>
            </a:r>
            <a:r>
              <a:rPr lang="en-US" sz="1400" b="0" i="0" u="none" strike="noStrike" cap="none">
                <a:solidFill>
                  <a:schemeClr val="dk1"/>
                </a:solidFill>
                <a:latin typeface="Arial"/>
                <a:ea typeface="Arial"/>
                <a:cs typeface="Arial"/>
                <a:sym typeface="Arial"/>
              </a:rPr>
              <a:t>: “Is there anyone else in the household with one? If they are willing to be on the account with you that will work.”</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Why</a:t>
            </a:r>
            <a:r>
              <a:rPr lang="en-US" sz="1400" b="0" i="0" u="none" strike="noStrike" cap="none">
                <a:solidFill>
                  <a:schemeClr val="dk1"/>
                </a:solidFill>
                <a:latin typeface="Arial"/>
                <a:ea typeface="Arial"/>
                <a:cs typeface="Arial"/>
                <a:sym typeface="Arial"/>
              </a:rPr>
              <a:t>: DISH requires a valid debit or credit card with a $1 available balance for a credit check. </a:t>
            </a:r>
            <a:endParaRPr/>
          </a:p>
        </p:txBody>
      </p:sp>
      <p:pic>
        <p:nvPicPr>
          <p:cNvPr id="203" name="Google Shape;203;p25"/>
          <p:cNvPicPr preferRelativeResize="0"/>
          <p:nvPr/>
        </p:nvPicPr>
        <p:blipFill rotWithShape="1">
          <a:blip r:embed="rId4">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1"/>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11700" y="1503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Call-to-Order Process</a:t>
            </a:r>
            <a:endParaRPr/>
          </a:p>
        </p:txBody>
      </p:sp>
      <p:sp>
        <p:nvSpPr>
          <p:cNvPr id="209" name="Google Shape;209;p26"/>
          <p:cNvSpPr txBox="1">
            <a:spLocks noGrp="1"/>
          </p:cNvSpPr>
          <p:nvPr>
            <p:ph type="body" idx="1"/>
          </p:nvPr>
        </p:nvSpPr>
        <p:spPr>
          <a:xfrm>
            <a:off x="198345" y="735643"/>
            <a:ext cx="8734058" cy="1294636"/>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t>Easy Call-to-Order Steps</a:t>
            </a:r>
            <a:endParaRPr/>
          </a:p>
          <a:p>
            <a:pPr marL="114300" lvl="0" indent="0" algn="l" rtl="0">
              <a:lnSpc>
                <a:spcPct val="100000"/>
              </a:lnSpc>
              <a:spcBef>
                <a:spcPts val="0"/>
              </a:spcBef>
              <a:spcAft>
                <a:spcPts val="0"/>
              </a:spcAft>
              <a:buSzPts val="1800"/>
              <a:buNone/>
            </a:pPr>
            <a:r>
              <a:rPr lang="en-US"/>
              <a:t>Step 2: Calling DISH</a:t>
            </a:r>
            <a:endParaRPr/>
          </a:p>
          <a:p>
            <a:pPr marL="114300" lvl="0" indent="0" algn="l" rtl="0">
              <a:lnSpc>
                <a:spcPct val="100000"/>
              </a:lnSpc>
              <a:spcBef>
                <a:spcPts val="0"/>
              </a:spcBef>
              <a:spcAft>
                <a:spcPts val="0"/>
              </a:spcAft>
              <a:buSzPts val="1800"/>
              <a:buNone/>
            </a:pPr>
            <a:endParaRPr b="1"/>
          </a:p>
          <a:p>
            <a:pPr marL="114300" lvl="0" indent="0" algn="l" rtl="0">
              <a:lnSpc>
                <a:spcPct val="100000"/>
              </a:lnSpc>
              <a:spcBef>
                <a:spcPts val="0"/>
              </a:spcBef>
              <a:spcAft>
                <a:spcPts val="0"/>
              </a:spcAft>
              <a:buSzPts val="1800"/>
              <a:buNone/>
            </a:pPr>
            <a:r>
              <a:rPr lang="en-US" b="1"/>
              <a:t>Have your IBO ID ready and dial </a:t>
            </a:r>
            <a:r>
              <a:rPr lang="en-US" b="1" u="sng"/>
              <a:t>1-800-222-5368</a:t>
            </a:r>
            <a:r>
              <a:rPr lang="en-US" b="1"/>
              <a:t> </a:t>
            </a:r>
            <a:endParaRPr/>
          </a:p>
        </p:txBody>
      </p:sp>
      <p:pic>
        <p:nvPicPr>
          <p:cNvPr id="210" name="Google Shape;210;p26"/>
          <p:cNvPicPr preferRelativeResize="0"/>
          <p:nvPr/>
        </p:nvPicPr>
        <p:blipFill rotWithShape="1">
          <a:blip r:embed="rId3">
            <a:alphaModFix/>
          </a:blip>
          <a:srcRect/>
          <a:stretch/>
        </p:blipFill>
        <p:spPr>
          <a:xfrm>
            <a:off x="5766981" y="7563"/>
            <a:ext cx="3314700" cy="1743075"/>
          </a:xfrm>
          <a:prstGeom prst="rect">
            <a:avLst/>
          </a:prstGeom>
          <a:noFill/>
          <a:ln>
            <a:noFill/>
          </a:ln>
        </p:spPr>
      </p:pic>
      <p:sp>
        <p:nvSpPr>
          <p:cNvPr id="211" name="Google Shape;211;p26"/>
          <p:cNvSpPr txBox="1"/>
          <p:nvPr/>
        </p:nvSpPr>
        <p:spPr>
          <a:xfrm>
            <a:off x="125719" y="2646417"/>
            <a:ext cx="5368429"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chemeClr val="dk1"/>
                </a:solidFill>
                <a:latin typeface="Arial"/>
                <a:ea typeface="Arial"/>
                <a:cs typeface="Arial"/>
                <a:sym typeface="Arial"/>
              </a:rPr>
              <a:t>Dial DISH 1-800-222-5368</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Press</a:t>
            </a:r>
            <a:r>
              <a:rPr lang="en-US" sz="2000" b="0" i="0" u="sng" strike="noStrike" cap="none">
                <a:solidFill>
                  <a:schemeClr val="dk1"/>
                </a:solidFill>
                <a:latin typeface="Arial"/>
                <a:ea typeface="Arial"/>
                <a:cs typeface="Arial"/>
                <a:sym typeface="Arial"/>
              </a:rPr>
              <a:t> 1 </a:t>
            </a:r>
            <a:r>
              <a:rPr lang="en-US" sz="2000" b="0" i="0" u="none" strike="noStrike" cap="none">
                <a:solidFill>
                  <a:schemeClr val="dk1"/>
                </a:solidFill>
                <a:latin typeface="Arial"/>
                <a:ea typeface="Arial"/>
                <a:cs typeface="Arial"/>
                <a:sym typeface="Arial"/>
              </a:rPr>
              <a:t>for English or </a:t>
            </a:r>
            <a:r>
              <a:rPr lang="en-US" sz="2000" b="0" i="0" u="sng" strike="noStrike" cap="none">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for Spanish</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Press </a:t>
            </a:r>
            <a:r>
              <a:rPr lang="en-US" sz="2000" b="0" i="0" u="sng" strike="noStrike" cap="none">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for New Customer</a:t>
            </a:r>
            <a:endParaRPr/>
          </a:p>
          <a:p>
            <a:pPr marL="0" marR="0" lvl="0" indent="0" algn="l" rtl="0">
              <a:lnSpc>
                <a:spcPct val="100000"/>
              </a:lnSpc>
              <a:spcBef>
                <a:spcPts val="0"/>
              </a:spcBef>
              <a:spcAft>
                <a:spcPts val="0"/>
              </a:spcAft>
              <a:buNone/>
            </a:pPr>
            <a:endParaRPr sz="2000" b="0" i="0" u="sng" strike="noStrike" cap="none">
              <a:solidFill>
                <a:schemeClr val="dk1"/>
              </a:solidFill>
              <a:latin typeface="Arial"/>
              <a:ea typeface="Arial"/>
              <a:cs typeface="Arial"/>
              <a:sym typeface="Arial"/>
            </a:endParaRPr>
          </a:p>
        </p:txBody>
      </p:sp>
      <p:sp>
        <p:nvSpPr>
          <p:cNvPr id="212" name="Google Shape;212;p26"/>
          <p:cNvSpPr/>
          <p:nvPr/>
        </p:nvSpPr>
        <p:spPr>
          <a:xfrm>
            <a:off x="4451725" y="2030279"/>
            <a:ext cx="1890793" cy="883137"/>
          </a:xfrm>
          <a:prstGeom prst="curvedDownArrow">
            <a:avLst>
              <a:gd name="adj1" fmla="val 25000"/>
              <a:gd name="adj2" fmla="val 50000"/>
              <a:gd name="adj3" fmla="val 25000"/>
            </a:avLst>
          </a:prstGeom>
          <a:solidFill>
            <a:srgbClr val="FF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3" name="Google Shape;213;p26"/>
          <p:cNvSpPr txBox="1"/>
          <p:nvPr/>
        </p:nvSpPr>
        <p:spPr>
          <a:xfrm>
            <a:off x="5315919" y="2646417"/>
            <a:ext cx="3765762"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chemeClr val="dk1"/>
                </a:solidFill>
                <a:latin typeface="Arial"/>
                <a:ea typeface="Arial"/>
                <a:cs typeface="Arial"/>
                <a:sym typeface="Arial"/>
              </a:rPr>
              <a:t>IBO ID</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IVR will ask for your agent ID – input your </a:t>
            </a:r>
            <a:r>
              <a:rPr lang="en-US" sz="2000" b="0" i="0" u="sng" strike="noStrike" cap="none">
                <a:solidFill>
                  <a:schemeClr val="dk1"/>
                </a:solidFill>
                <a:latin typeface="Arial"/>
                <a:ea typeface="Arial"/>
                <a:cs typeface="Arial"/>
                <a:sym typeface="Arial"/>
              </a:rPr>
              <a:t>IBO#</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Press # to continue</a:t>
            </a:r>
            <a:endParaRPr/>
          </a:p>
          <a:p>
            <a:pPr marL="342900" marR="0" lvl="0" indent="-3429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Press 1 to confirm or 8 to </a:t>
            </a:r>
            <a:endParaRPr/>
          </a:p>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     re-enter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217"/>
        <p:cNvGrpSpPr/>
        <p:nvPr/>
      </p:nvGrpSpPr>
      <p:grpSpPr>
        <a:xfrm>
          <a:off x="0" y="0"/>
          <a:ext cx="0" cy="0"/>
          <a:chOff x="0" y="0"/>
          <a:chExt cx="0" cy="0"/>
        </a:xfrm>
      </p:grpSpPr>
      <p:sp>
        <p:nvSpPr>
          <p:cNvPr id="218" name="Google Shape;218;p27"/>
          <p:cNvSpPr txBox="1">
            <a:spLocks noGrp="1"/>
          </p:cNvSpPr>
          <p:nvPr>
            <p:ph type="title"/>
          </p:nvPr>
        </p:nvSpPr>
        <p:spPr>
          <a:xfrm>
            <a:off x="311700" y="1503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Call-to-Order Process</a:t>
            </a:r>
            <a:endParaRPr/>
          </a:p>
        </p:txBody>
      </p:sp>
      <p:sp>
        <p:nvSpPr>
          <p:cNvPr id="219" name="Google Shape;219;p27"/>
          <p:cNvSpPr txBox="1">
            <a:spLocks noGrp="1"/>
          </p:cNvSpPr>
          <p:nvPr>
            <p:ph type="body" idx="1"/>
          </p:nvPr>
        </p:nvSpPr>
        <p:spPr>
          <a:xfrm>
            <a:off x="198345" y="735643"/>
            <a:ext cx="8734058" cy="1294636"/>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t>Easy Call-to-Order Steps</a:t>
            </a:r>
            <a:endParaRPr/>
          </a:p>
          <a:p>
            <a:pPr marL="114300" lvl="0" indent="0" algn="l" rtl="0">
              <a:lnSpc>
                <a:spcPct val="100000"/>
              </a:lnSpc>
              <a:spcBef>
                <a:spcPts val="0"/>
              </a:spcBef>
              <a:spcAft>
                <a:spcPts val="0"/>
              </a:spcAft>
              <a:buSzPts val="1800"/>
              <a:buNone/>
            </a:pPr>
            <a:r>
              <a:rPr lang="en-US"/>
              <a:t>Step 3: DISH Welcome Agent</a:t>
            </a:r>
            <a:r>
              <a:rPr lang="en-US" b="1"/>
              <a:t> </a:t>
            </a:r>
            <a:endParaRPr/>
          </a:p>
        </p:txBody>
      </p:sp>
      <p:pic>
        <p:nvPicPr>
          <p:cNvPr id="220" name="Google Shape;220;p27"/>
          <p:cNvPicPr preferRelativeResize="0"/>
          <p:nvPr/>
        </p:nvPicPr>
        <p:blipFill rotWithShape="1">
          <a:blip r:embed="rId3">
            <a:alphaModFix/>
          </a:blip>
          <a:srcRect/>
          <a:stretch/>
        </p:blipFill>
        <p:spPr>
          <a:xfrm>
            <a:off x="311700" y="2735265"/>
            <a:ext cx="3314700" cy="1743075"/>
          </a:xfrm>
          <a:prstGeom prst="rect">
            <a:avLst/>
          </a:prstGeom>
          <a:noFill/>
          <a:ln>
            <a:noFill/>
          </a:ln>
        </p:spPr>
      </p:pic>
      <p:pic>
        <p:nvPicPr>
          <p:cNvPr id="221" name="Google Shape;221;p27"/>
          <p:cNvPicPr preferRelativeResize="0"/>
          <p:nvPr/>
        </p:nvPicPr>
        <p:blipFill rotWithShape="1">
          <a:blip r:embed="rId4">
            <a:alphaModFix/>
          </a:blip>
          <a:srcRect/>
          <a:stretch/>
        </p:blipFill>
        <p:spPr>
          <a:xfrm>
            <a:off x="3869973" y="735643"/>
            <a:ext cx="4962327" cy="3308218"/>
          </a:xfrm>
          <a:prstGeom prst="rect">
            <a:avLst/>
          </a:prstGeom>
          <a:noFill/>
          <a:ln>
            <a:noFill/>
          </a:ln>
        </p:spPr>
      </p:pic>
      <p:pic>
        <p:nvPicPr>
          <p:cNvPr id="222" name="Google Shape;222;p27"/>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dk2"/>
            </a:gs>
            <a:gs pos="74000">
              <a:srgbClr val="818181"/>
            </a:gs>
            <a:gs pos="91500">
              <a:schemeClr val="lt2"/>
            </a:gs>
            <a:gs pos="100000">
              <a:schemeClr val="dk1"/>
            </a:gs>
          </a:gsLst>
          <a:lin ang="5400000" scaled="0"/>
        </a:gradFill>
        <a:effectLst/>
      </p:bgPr>
    </p:bg>
    <p:spTree>
      <p:nvGrpSpPr>
        <p:cNvPr id="1" name="Shape 226"/>
        <p:cNvGrpSpPr/>
        <p:nvPr/>
      </p:nvGrpSpPr>
      <p:grpSpPr>
        <a:xfrm>
          <a:off x="0" y="0"/>
          <a:ext cx="0" cy="0"/>
          <a:chOff x="0" y="0"/>
          <a:chExt cx="0" cy="0"/>
        </a:xfrm>
      </p:grpSpPr>
      <p:sp>
        <p:nvSpPr>
          <p:cNvPr id="227" name="Google Shape;227;p28"/>
          <p:cNvSpPr txBox="1">
            <a:spLocks noGrp="1"/>
          </p:cNvSpPr>
          <p:nvPr>
            <p:ph type="title"/>
          </p:nvPr>
        </p:nvSpPr>
        <p:spPr>
          <a:xfrm>
            <a:off x="311700" y="150301"/>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t>Call-to-Order Process</a:t>
            </a:r>
            <a:endParaRPr/>
          </a:p>
        </p:txBody>
      </p:sp>
      <p:sp>
        <p:nvSpPr>
          <p:cNvPr id="228" name="Google Shape;228;p28"/>
          <p:cNvSpPr txBox="1">
            <a:spLocks noGrp="1"/>
          </p:cNvSpPr>
          <p:nvPr>
            <p:ph type="body" idx="1"/>
          </p:nvPr>
        </p:nvSpPr>
        <p:spPr>
          <a:xfrm>
            <a:off x="198345" y="735643"/>
            <a:ext cx="8734058" cy="1294636"/>
          </a:xfrm>
          <a:prstGeom prst="rect">
            <a:avLst/>
          </a:prstGeom>
          <a:noFill/>
          <a:ln>
            <a:noFill/>
          </a:ln>
        </p:spPr>
        <p:txBody>
          <a:bodyPr spcFirstLastPara="1" wrap="square" lIns="91425" tIns="91425" rIns="91425" bIns="91425" anchor="t" anchorCtr="0">
            <a:noAutofit/>
          </a:bodyPr>
          <a:lstStyle/>
          <a:p>
            <a:pPr marL="114300" lvl="0" indent="0" algn="l" rtl="0">
              <a:lnSpc>
                <a:spcPct val="100000"/>
              </a:lnSpc>
              <a:spcBef>
                <a:spcPts val="0"/>
              </a:spcBef>
              <a:spcAft>
                <a:spcPts val="0"/>
              </a:spcAft>
              <a:buSzPts val="1800"/>
              <a:buNone/>
            </a:pPr>
            <a:r>
              <a:rPr lang="en-US"/>
              <a:t>Easy Call-to-Order Steps</a:t>
            </a:r>
            <a:endParaRPr/>
          </a:p>
          <a:p>
            <a:pPr marL="114300" lvl="0" indent="0" algn="l" rtl="0">
              <a:lnSpc>
                <a:spcPct val="100000"/>
              </a:lnSpc>
              <a:spcBef>
                <a:spcPts val="0"/>
              </a:spcBef>
              <a:spcAft>
                <a:spcPts val="0"/>
              </a:spcAft>
              <a:buSzPts val="1800"/>
              <a:buNone/>
            </a:pPr>
            <a:r>
              <a:rPr lang="en-US"/>
              <a:t>Step 4: DISH Sales Agent</a:t>
            </a:r>
            <a:r>
              <a:rPr lang="en-US" b="1"/>
              <a:t> </a:t>
            </a:r>
            <a:endParaRPr/>
          </a:p>
        </p:txBody>
      </p:sp>
      <p:pic>
        <p:nvPicPr>
          <p:cNvPr id="229" name="Google Shape;229;p28"/>
          <p:cNvPicPr preferRelativeResize="0"/>
          <p:nvPr/>
        </p:nvPicPr>
        <p:blipFill rotWithShape="1">
          <a:blip r:embed="rId3">
            <a:alphaModFix/>
          </a:blip>
          <a:srcRect/>
          <a:stretch/>
        </p:blipFill>
        <p:spPr>
          <a:xfrm>
            <a:off x="5183751" y="2158948"/>
            <a:ext cx="3314700" cy="1743075"/>
          </a:xfrm>
          <a:prstGeom prst="rect">
            <a:avLst/>
          </a:prstGeom>
          <a:noFill/>
          <a:ln>
            <a:noFill/>
          </a:ln>
        </p:spPr>
      </p:pic>
      <p:sp>
        <p:nvSpPr>
          <p:cNvPr id="230" name="Google Shape;230;p28"/>
          <p:cNvSpPr txBox="1"/>
          <p:nvPr/>
        </p:nvSpPr>
        <p:spPr>
          <a:xfrm>
            <a:off x="311700" y="1824684"/>
            <a:ext cx="3897823" cy="256993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000" b="0" i="0" u="sng" strike="noStrike" cap="none">
                <a:solidFill>
                  <a:schemeClr val="dk1"/>
                </a:solidFill>
                <a:latin typeface="Arial"/>
                <a:ea typeface="Arial"/>
                <a:cs typeface="Arial"/>
                <a:sym typeface="Arial"/>
              </a:rPr>
              <a:t>2</a:t>
            </a:r>
            <a:r>
              <a:rPr lang="en-US" sz="2000" b="0" i="0" u="sng" strike="noStrike" cap="none" baseline="30000">
                <a:solidFill>
                  <a:schemeClr val="dk1"/>
                </a:solidFill>
                <a:latin typeface="Arial"/>
                <a:ea typeface="Arial"/>
                <a:cs typeface="Arial"/>
                <a:sym typeface="Arial"/>
              </a:rPr>
              <a:t>nd</a:t>
            </a:r>
            <a:r>
              <a:rPr lang="en-US" sz="2000" b="0" i="0" u="sng" strike="noStrike" cap="none">
                <a:solidFill>
                  <a:schemeClr val="dk1"/>
                </a:solidFill>
                <a:latin typeface="Arial"/>
                <a:ea typeface="Arial"/>
                <a:cs typeface="Arial"/>
                <a:sym typeface="Arial"/>
              </a:rPr>
              <a:t> DISH Agent is Sales</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You will need to provide the DISH Sales agent your customers Name and phone number</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Bring the customer into the conversation and let the DISH Sales Agent take over speaking with the customer about their DISH services that are available to them. </a:t>
            </a:r>
            <a:endParaRPr/>
          </a:p>
          <a:p>
            <a:pPr marL="182880" marR="0" lvl="0" indent="-182880" algn="l" rtl="0">
              <a:lnSpc>
                <a:spcPct val="100000"/>
              </a:lnSpc>
              <a:spcBef>
                <a:spcPts val="600"/>
              </a:spcBef>
              <a:spcAft>
                <a:spcPts val="0"/>
              </a:spcAft>
              <a:buClr>
                <a:schemeClr val="dk1"/>
              </a:buClr>
              <a:buSzPts val="1400"/>
              <a:buFont typeface="Arial"/>
              <a:buChar char="•"/>
            </a:pPr>
            <a:r>
              <a:rPr lang="en-US" sz="1400" b="1" i="0" u="none" strike="noStrike" cap="none">
                <a:solidFill>
                  <a:schemeClr val="dk1"/>
                </a:solidFill>
                <a:latin typeface="Arial"/>
                <a:ea typeface="Arial"/>
                <a:cs typeface="Arial"/>
                <a:sym typeface="Arial"/>
              </a:rPr>
              <a:t>DISH services will be activated after they are installed by DISH</a:t>
            </a:r>
            <a:endParaRPr/>
          </a:p>
        </p:txBody>
      </p:sp>
      <p:sp>
        <p:nvSpPr>
          <p:cNvPr id="231" name="Google Shape;231;p28"/>
          <p:cNvSpPr/>
          <p:nvPr/>
        </p:nvSpPr>
        <p:spPr>
          <a:xfrm flipH="1">
            <a:off x="4322878" y="507306"/>
            <a:ext cx="2138334" cy="1751309"/>
          </a:xfrm>
          <a:prstGeom prst="wedgeEllipseCallout">
            <a:avLst>
              <a:gd name="adj1" fmla="val -20833"/>
              <a:gd name="adj2" fmla="val 625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ACN IBO to DISH Sales: “Hi, my name is _____ from ACN. I have Mr./Mrs. _____ on the line who is interested in learning more about DISH services today.” </a:t>
            </a:r>
            <a:endParaRPr sz="1100" b="0" i="0" u="none" strike="noStrike" cap="none">
              <a:solidFill>
                <a:schemeClr val="lt1"/>
              </a:solidFill>
              <a:latin typeface="Arial"/>
              <a:ea typeface="Arial"/>
              <a:cs typeface="Arial"/>
              <a:sym typeface="Arial"/>
            </a:endParaRPr>
          </a:p>
        </p:txBody>
      </p:sp>
      <p:sp>
        <p:nvSpPr>
          <p:cNvPr id="232" name="Google Shape;232;p28"/>
          <p:cNvSpPr/>
          <p:nvPr/>
        </p:nvSpPr>
        <p:spPr>
          <a:xfrm flipH="1">
            <a:off x="4259356" y="453770"/>
            <a:ext cx="2138334" cy="1751309"/>
          </a:xfrm>
          <a:prstGeom prst="wedgeEllipseCallout">
            <a:avLst>
              <a:gd name="adj1" fmla="val -20833"/>
              <a:gd name="adj2" fmla="val 625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1100" b="0" i="0" u="none" strike="noStrike" cap="none">
                <a:solidFill>
                  <a:schemeClr val="lt1"/>
                </a:solidFill>
                <a:latin typeface="Arial"/>
                <a:ea typeface="Arial"/>
                <a:cs typeface="Arial"/>
                <a:sym typeface="Arial"/>
              </a:rPr>
              <a:t>To the new customer: “Mr./Mrs. _____, the DISH agent will now provide you with the information you need from here. Thank you!” </a:t>
            </a:r>
            <a:endParaRPr sz="1100" b="0" i="0" u="none" strike="noStrike" cap="none">
              <a:solidFill>
                <a:schemeClr val="lt1"/>
              </a:solidFill>
              <a:latin typeface="Arial"/>
              <a:ea typeface="Arial"/>
              <a:cs typeface="Arial"/>
              <a:sym typeface="Arial"/>
            </a:endParaRPr>
          </a:p>
        </p:txBody>
      </p:sp>
      <p:pic>
        <p:nvPicPr>
          <p:cNvPr id="233" name="Google Shape;233;p28"/>
          <p:cNvPicPr preferRelativeResize="0"/>
          <p:nvPr/>
        </p:nvPicPr>
        <p:blipFill rotWithShape="1">
          <a:blip r:embed="rId4">
            <a:alphaModFix/>
          </a:blip>
          <a:srcRect/>
          <a:stretch/>
        </p:blipFill>
        <p:spPr>
          <a:xfrm>
            <a:off x="5662658" y="1915192"/>
            <a:ext cx="2655820" cy="2642541"/>
          </a:xfrm>
          <a:prstGeom prst="rect">
            <a:avLst/>
          </a:prstGeom>
          <a:noFill/>
          <a:ln>
            <a:noFill/>
          </a:ln>
        </p:spPr>
      </p:pic>
      <p:sp>
        <p:nvSpPr>
          <p:cNvPr id="234" name="Google Shape;234;p28"/>
          <p:cNvSpPr txBox="1"/>
          <p:nvPr/>
        </p:nvSpPr>
        <p:spPr>
          <a:xfrm>
            <a:off x="1023299" y="4396800"/>
            <a:ext cx="7621800" cy="7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0000"/>
                </a:solidFill>
                <a:latin typeface="Proxima Nova Semibold"/>
                <a:ea typeface="Proxima Nova Semibold"/>
                <a:cs typeface="Proxima Nova Semibold"/>
                <a:sym typeface="Proxima Nova Semibold"/>
              </a:rPr>
              <a:t>5 Points for every DISH Activation</a:t>
            </a:r>
            <a:endParaRPr sz="3600" b="0" i="0" u="none" strike="noStrike" cap="none">
              <a:solidFill>
                <a:srgbClr val="FF0000"/>
              </a:solidFill>
              <a:latin typeface="Proxima Nova Semibold"/>
              <a:ea typeface="Proxima Nova Semibold"/>
              <a:cs typeface="Proxima Nova Semibold"/>
              <a:sym typeface="Proxima Nova Semibold"/>
            </a:endParaRPr>
          </a:p>
        </p:txBody>
      </p:sp>
      <p:pic>
        <p:nvPicPr>
          <p:cNvPr id="235" name="Google Shape;235;p28"/>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1"/>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000"/>
                                        <p:tgtEl>
                                          <p:spTgt spid="231"/>
                                        </p:tgtEl>
                                      </p:cBhvr>
                                    </p:animEffect>
                                    <p:set>
                                      <p:cBhvr>
                                        <p:cTn id="12" dur="1" fill="hold">
                                          <p:stCondLst>
                                            <p:cond delay="2000"/>
                                          </p:stCondLst>
                                        </p:cTn>
                                        <p:tgtEl>
                                          <p:spTgt spid="231"/>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2000"/>
                                        <p:tgtEl>
                                          <p:spTgt spid="229"/>
                                        </p:tgtEl>
                                      </p:cBhvr>
                                    </p:animEffect>
                                    <p:set>
                                      <p:cBhvr>
                                        <p:cTn id="15" dur="1" fill="hold">
                                          <p:stCondLst>
                                            <p:cond delay="2000"/>
                                          </p:stCondLst>
                                        </p:cTn>
                                        <p:tgtEl>
                                          <p:spTgt spid="22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32"/>
                                        </p:tgtEl>
                                        <p:attrNameLst>
                                          <p:attrName>style.visibility</p:attrName>
                                        </p:attrNameLst>
                                      </p:cBhvr>
                                      <p:to>
                                        <p:strVal val="visible"/>
                                      </p:to>
                                    </p:set>
                                    <p:animEffect transition="in" filter="fade">
                                      <p:cBhvr>
                                        <p:cTn id="18" dur="2000"/>
                                        <p:tgtEl>
                                          <p:spTgt spid="232"/>
                                        </p:tgtEl>
                                      </p:cBhvr>
                                    </p:animEffect>
                                  </p:childTnLst>
                                </p:cTn>
                              </p:par>
                              <p:par>
                                <p:cTn id="19" presetID="10" presetClass="entr" presetSubtype="0" fill="hold" nodeType="withEffect">
                                  <p:stCondLst>
                                    <p:cond delay="0"/>
                                  </p:stCondLst>
                                  <p:childTnLst>
                                    <p:set>
                                      <p:cBhvr>
                                        <p:cTn id="20" dur="1" fill="hold">
                                          <p:stCondLst>
                                            <p:cond delay="0"/>
                                          </p:stCondLst>
                                        </p:cTn>
                                        <p:tgtEl>
                                          <p:spTgt spid="233"/>
                                        </p:tgtEl>
                                        <p:attrNameLst>
                                          <p:attrName>style.visibility</p:attrName>
                                        </p:attrNameLst>
                                      </p:cBhvr>
                                      <p:to>
                                        <p:strVal val="visible"/>
                                      </p:to>
                                    </p:set>
                                    <p:animEffect transition="in" filter="fade">
                                      <p:cBhvr>
                                        <p:cTn id="21" dur="2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5A5A5"/>
        </a:solidFill>
        <a:effectLst/>
      </p:bgPr>
    </p:bg>
    <p:spTree>
      <p:nvGrpSpPr>
        <p:cNvPr id="1" name="Shape 239"/>
        <p:cNvGrpSpPr/>
        <p:nvPr/>
      </p:nvGrpSpPr>
      <p:grpSpPr>
        <a:xfrm>
          <a:off x="0" y="0"/>
          <a:ext cx="0" cy="0"/>
          <a:chOff x="0" y="0"/>
          <a:chExt cx="0" cy="0"/>
        </a:xfrm>
      </p:grpSpPr>
      <p:pic>
        <p:nvPicPr>
          <p:cNvPr id="240" name="Google Shape;240;p29"/>
          <p:cNvPicPr preferRelativeResize="0"/>
          <p:nvPr/>
        </p:nvPicPr>
        <p:blipFill rotWithShape="1">
          <a:blip r:embed="rId3">
            <a:alphaModFix/>
          </a:blip>
          <a:srcRect/>
          <a:stretch/>
        </p:blipFill>
        <p:spPr>
          <a:xfrm>
            <a:off x="210620" y="1941817"/>
            <a:ext cx="8722760" cy="3747288"/>
          </a:xfrm>
          <a:prstGeom prst="rect">
            <a:avLst/>
          </a:prstGeom>
          <a:noFill/>
          <a:ln>
            <a:noFill/>
          </a:ln>
        </p:spPr>
      </p:pic>
      <p:sp>
        <p:nvSpPr>
          <p:cNvPr id="241" name="Google Shape;241;p29"/>
          <p:cNvSpPr txBox="1"/>
          <p:nvPr/>
        </p:nvSpPr>
        <p:spPr>
          <a:xfrm>
            <a:off x="311700" y="52320"/>
            <a:ext cx="8756700" cy="80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600"/>
              <a:buFont typeface="Arial"/>
              <a:buNone/>
            </a:pPr>
            <a:r>
              <a:rPr lang="en-US" sz="9600" b="0" i="0" u="none" strike="noStrike" cap="none">
                <a:solidFill>
                  <a:srgbClr val="FFFFFF"/>
                </a:solidFill>
                <a:latin typeface="Proxima Nova Extrabold"/>
                <a:ea typeface="Proxima Nova Extrabold"/>
                <a:cs typeface="Proxima Nova Extrabold"/>
                <a:sym typeface="Proxima Nova Extrabold"/>
              </a:rPr>
              <a:t>Thank</a:t>
            </a:r>
            <a:r>
              <a:rPr lang="en-US" sz="2400" b="0" i="0" u="none" strike="noStrike" cap="none">
                <a:solidFill>
                  <a:srgbClr val="FFFFFF"/>
                </a:solidFill>
                <a:latin typeface="Proxima Nova Extrabold"/>
                <a:ea typeface="Proxima Nova Extrabold"/>
                <a:cs typeface="Proxima Nova Extrabold"/>
                <a:sym typeface="Proxima Nova Extrabold"/>
              </a:rPr>
              <a:t>  </a:t>
            </a:r>
            <a:r>
              <a:rPr lang="en-US" sz="9600" b="0" i="0" u="none" strike="noStrike" cap="none">
                <a:solidFill>
                  <a:srgbClr val="FFFFFF"/>
                </a:solidFill>
                <a:latin typeface="Proxima Nova Extrabold"/>
                <a:ea typeface="Proxima Nova Extrabold"/>
                <a:cs typeface="Proxima Nova Extrabold"/>
                <a:sym typeface="Proxima Nova Extrabold"/>
              </a:rPr>
              <a:t>you!</a:t>
            </a:r>
            <a:endParaRPr sz="9600" b="0" i="0" u="none" strike="noStrike" cap="none">
              <a:solidFill>
                <a:srgbClr val="FFFFFF"/>
              </a:solidFill>
              <a:latin typeface="Proxima Nova Extrabold"/>
              <a:ea typeface="Proxima Nova Extrabold"/>
              <a:cs typeface="Proxima Nova Extrabold"/>
              <a:sym typeface="Proxima Nova Extrabold"/>
            </a:endParaRPr>
          </a:p>
        </p:txBody>
      </p:sp>
      <p:sp>
        <p:nvSpPr>
          <p:cNvPr id="242" name="Google Shape;242;p29"/>
          <p:cNvSpPr txBox="1">
            <a:spLocks noGrp="1"/>
          </p:cNvSpPr>
          <p:nvPr>
            <p:ph type="body" idx="1"/>
          </p:nvPr>
        </p:nvSpPr>
        <p:spPr>
          <a:xfrm>
            <a:off x="1226100" y="1371500"/>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3600">
                <a:solidFill>
                  <a:srgbClr val="FF0000"/>
                </a:solidFill>
                <a:latin typeface="Proxima Nova Semibold"/>
                <a:ea typeface="Proxima Nova Semibold"/>
                <a:cs typeface="Proxima Nova Semibold"/>
                <a:sym typeface="Proxima Nova Semibold"/>
              </a:rPr>
              <a:t>5 Points for every DISH Activation</a:t>
            </a:r>
            <a:endParaRPr sz="3600">
              <a:solidFill>
                <a:srgbClr val="FF0000"/>
              </a:solidFill>
              <a:latin typeface="Proxima Nova Semibold"/>
              <a:ea typeface="Proxima Nova Semibold"/>
              <a:cs typeface="Proxima Nova Semibold"/>
              <a:sym typeface="Proxima Nova Semibold"/>
            </a:endParaRPr>
          </a:p>
        </p:txBody>
      </p:sp>
      <p:pic>
        <p:nvPicPr>
          <p:cNvPr id="243" name="Google Shape;243;p29"/>
          <p:cNvPicPr preferRelativeResize="0"/>
          <p:nvPr/>
        </p:nvPicPr>
        <p:blipFill rotWithShape="1">
          <a:blip r:embed="rId4">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1"/>
                                        <p:tgtEl>
                                          <p:spTgt spid="243"/>
                                        </p:tgtEl>
                                      </p:cBhvr>
                                    </p:animEffect>
                                  </p:childTnLst>
                                </p:cTn>
                              </p:par>
                              <p:par>
                                <p:cTn id="8" presetID="10" presetClass="entr" presetSubtype="0" fill="hold" nodeType="withEffect">
                                  <p:stCondLst>
                                    <p:cond delay="0"/>
                                  </p:stCondLst>
                                  <p:childTnLst>
                                    <p:set>
                                      <p:cBhvr>
                                        <p:cTn id="9" dur="1" fill="hold">
                                          <p:stCondLst>
                                            <p:cond delay="0"/>
                                          </p:stCondLst>
                                        </p:cTn>
                                        <p:tgtEl>
                                          <p:spTgt spid="240"/>
                                        </p:tgtEl>
                                        <p:attrNameLst>
                                          <p:attrName>style.visibility</p:attrName>
                                        </p:attrNameLst>
                                      </p:cBhvr>
                                      <p:to>
                                        <p:strVal val="visible"/>
                                      </p:to>
                                    </p:set>
                                    <p:animEffect transition="in" filter="fade">
                                      <p:cBhvr>
                                        <p:cTn id="10" dur="1000"/>
                                        <p:tgtEl>
                                          <p:spTgt spid="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mt="36000"/>
          </a:blip>
          <a:srcRect/>
          <a:stretch/>
        </p:blipFill>
        <p:spPr>
          <a:xfrm>
            <a:off x="0" y="0"/>
            <a:ext cx="9153681" cy="5143500"/>
          </a:xfrm>
          <a:prstGeom prst="rect">
            <a:avLst/>
          </a:prstGeom>
          <a:noFill/>
          <a:ln>
            <a:noFill/>
          </a:ln>
        </p:spPr>
      </p:pic>
      <p:sp>
        <p:nvSpPr>
          <p:cNvPr id="65" name="Google Shape;65;p14"/>
          <p:cNvSpPr txBox="1"/>
          <p:nvPr/>
        </p:nvSpPr>
        <p:spPr>
          <a:xfrm>
            <a:off x="181775" y="47725"/>
            <a:ext cx="8756700" cy="80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FF0000"/>
                </a:solidFill>
                <a:latin typeface="Proxima Nova Extrabold"/>
                <a:ea typeface="Proxima Nova Extrabold"/>
                <a:cs typeface="Proxima Nova Extrabold"/>
                <a:sym typeface="Proxima Nova Extrabold"/>
              </a:rPr>
              <a:t>R</a:t>
            </a:r>
            <a:r>
              <a:rPr lang="en-US" sz="2400" b="0" i="0" u="none" strike="noStrike" cap="none">
                <a:solidFill>
                  <a:srgbClr val="FFFFFF"/>
                </a:solidFill>
                <a:latin typeface="Proxima Nova Extrabold"/>
                <a:ea typeface="Proxima Nova Extrabold"/>
                <a:cs typeface="Proxima Nova Extrabold"/>
                <a:sym typeface="Proxima Nova Extrabold"/>
              </a:rPr>
              <a:t>u</a:t>
            </a:r>
            <a:r>
              <a:rPr lang="en-US" sz="2400" b="0" i="0" u="none" strike="noStrike" cap="none">
                <a:solidFill>
                  <a:srgbClr val="0070C0"/>
                </a:solidFill>
                <a:latin typeface="Proxima Nova Extrabold"/>
                <a:ea typeface="Proxima Nova Extrabold"/>
                <a:cs typeface="Proxima Nova Extrabold"/>
                <a:sym typeface="Proxima Nova Extrabold"/>
              </a:rPr>
              <a:t>r</a:t>
            </a:r>
            <a:r>
              <a:rPr lang="en-US" sz="2400" b="0" i="0" u="none" strike="noStrike" cap="none">
                <a:solidFill>
                  <a:srgbClr val="FF0000"/>
                </a:solidFill>
                <a:latin typeface="Proxima Nova Extrabold"/>
                <a:ea typeface="Proxima Nova Extrabold"/>
                <a:cs typeface="Proxima Nova Extrabold"/>
                <a:sym typeface="Proxima Nova Extrabold"/>
              </a:rPr>
              <a:t>a</a:t>
            </a:r>
            <a:r>
              <a:rPr lang="en-US" sz="2400" b="0" i="0" u="none" strike="noStrike" cap="none">
                <a:solidFill>
                  <a:srgbClr val="FFFFFF"/>
                </a:solidFill>
                <a:latin typeface="Proxima Nova Extrabold"/>
                <a:ea typeface="Proxima Nova Extrabold"/>
                <a:cs typeface="Proxima Nova Extrabold"/>
                <a:sym typeface="Proxima Nova Extrabold"/>
              </a:rPr>
              <a:t>l </a:t>
            </a:r>
            <a:r>
              <a:rPr lang="en-US" sz="2400" b="0" i="0" u="none" strike="noStrike" cap="none">
                <a:solidFill>
                  <a:srgbClr val="0070C0"/>
                </a:solidFill>
                <a:latin typeface="Proxima Nova Extrabold"/>
                <a:ea typeface="Proxima Nova Extrabold"/>
                <a:cs typeface="Proxima Nova Extrabold"/>
                <a:sym typeface="Proxima Nova Extrabold"/>
              </a:rPr>
              <a:t>A</a:t>
            </a:r>
            <a:r>
              <a:rPr lang="en-US" sz="2400" b="0" i="0" u="none" strike="noStrike" cap="none">
                <a:solidFill>
                  <a:srgbClr val="FF0000"/>
                </a:solidFill>
                <a:latin typeface="Proxima Nova Extrabold"/>
                <a:ea typeface="Proxima Nova Extrabold"/>
                <a:cs typeface="Proxima Nova Extrabold"/>
                <a:sym typeface="Proxima Nova Extrabold"/>
              </a:rPr>
              <a:t>m</a:t>
            </a:r>
            <a:r>
              <a:rPr lang="en-US" sz="2400" b="0" i="0" u="none" strike="noStrike" cap="none">
                <a:solidFill>
                  <a:srgbClr val="FFFFFF"/>
                </a:solidFill>
                <a:latin typeface="Proxima Nova Extrabold"/>
                <a:ea typeface="Proxima Nova Extrabold"/>
                <a:cs typeface="Proxima Nova Extrabold"/>
                <a:sym typeface="Proxima Nova Extrabold"/>
              </a:rPr>
              <a:t>e</a:t>
            </a:r>
            <a:r>
              <a:rPr lang="en-US" sz="2400" b="0" i="0" u="none" strike="noStrike" cap="none">
                <a:solidFill>
                  <a:srgbClr val="0070C0"/>
                </a:solidFill>
                <a:latin typeface="Proxima Nova Extrabold"/>
                <a:ea typeface="Proxima Nova Extrabold"/>
                <a:cs typeface="Proxima Nova Extrabold"/>
                <a:sym typeface="Proxima Nova Extrabold"/>
              </a:rPr>
              <a:t>r</a:t>
            </a:r>
            <a:r>
              <a:rPr lang="en-US" sz="2400" b="0" i="0" u="none" strike="noStrike" cap="none">
                <a:solidFill>
                  <a:srgbClr val="FF0000"/>
                </a:solidFill>
                <a:latin typeface="Proxima Nova Extrabold"/>
                <a:ea typeface="Proxima Nova Extrabold"/>
                <a:cs typeface="Proxima Nova Extrabold"/>
                <a:sym typeface="Proxima Nova Extrabold"/>
              </a:rPr>
              <a:t>i</a:t>
            </a:r>
            <a:r>
              <a:rPr lang="en-US" sz="2400" b="0" i="0" u="none" strike="noStrike" cap="none">
                <a:solidFill>
                  <a:srgbClr val="FFFFFF"/>
                </a:solidFill>
                <a:latin typeface="Proxima Nova Extrabold"/>
                <a:ea typeface="Proxima Nova Extrabold"/>
                <a:cs typeface="Proxima Nova Extrabold"/>
                <a:sym typeface="Proxima Nova Extrabold"/>
              </a:rPr>
              <a:t>c</a:t>
            </a:r>
            <a:r>
              <a:rPr lang="en-US" sz="2400" b="0" i="0" u="none" strike="noStrike" cap="none">
                <a:solidFill>
                  <a:srgbClr val="0070C0"/>
                </a:solidFill>
                <a:latin typeface="Proxima Nova Extrabold"/>
                <a:ea typeface="Proxima Nova Extrabold"/>
                <a:cs typeface="Proxima Nova Extrabold"/>
                <a:sym typeface="Proxima Nova Extrabold"/>
              </a:rPr>
              <a:t>a</a:t>
            </a:r>
            <a:r>
              <a:rPr lang="en-US" sz="2400" b="0" i="0" u="none" strike="noStrike" cap="none">
                <a:solidFill>
                  <a:srgbClr val="FFFFFF"/>
                </a:solidFill>
                <a:latin typeface="Proxima Nova Extrabold"/>
                <a:ea typeface="Proxima Nova Extrabold"/>
                <a:cs typeface="Proxima Nova Extrabold"/>
                <a:sym typeface="Proxima Nova Extrabold"/>
              </a:rPr>
              <a:t> </a:t>
            </a:r>
            <a:endParaRPr sz="2400" b="0" i="0" u="none" strike="noStrike" cap="none">
              <a:solidFill>
                <a:srgbClr val="FFFFFF"/>
              </a:solidFill>
              <a:latin typeface="Proxima Nova Extrabold"/>
              <a:ea typeface="Proxima Nova Extrabold"/>
              <a:cs typeface="Proxima Nova Extrabold"/>
              <a:sym typeface="Proxima Nova Extrabold"/>
            </a:endParaRPr>
          </a:p>
        </p:txBody>
      </p:sp>
      <p:cxnSp>
        <p:nvCxnSpPr>
          <p:cNvPr id="66" name="Google Shape;66;p14"/>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sp>
        <p:nvSpPr>
          <p:cNvPr id="67" name="Google Shape;67;p14"/>
          <p:cNvSpPr txBox="1"/>
          <p:nvPr/>
        </p:nvSpPr>
        <p:spPr>
          <a:xfrm>
            <a:off x="1592425" y="1146480"/>
            <a:ext cx="5556900" cy="2607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Semibold"/>
              <a:ea typeface="Proxima Nova Semibold"/>
              <a:cs typeface="Proxima Nova Semibold"/>
              <a:sym typeface="Proxima Nova Semibold"/>
            </a:endParaRPr>
          </a:p>
        </p:txBody>
      </p:sp>
      <p:sp>
        <p:nvSpPr>
          <p:cNvPr id="68" name="Google Shape;68;p14"/>
          <p:cNvSpPr txBox="1"/>
          <p:nvPr/>
        </p:nvSpPr>
        <p:spPr>
          <a:xfrm>
            <a:off x="1417259" y="3831850"/>
            <a:ext cx="7621800" cy="7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FFFFFF"/>
              </a:solidFill>
              <a:latin typeface="Proxima Nova Semibold"/>
              <a:ea typeface="Proxima Nova Semibold"/>
              <a:cs typeface="Proxima Nova Semibold"/>
              <a:sym typeface="Proxima Nova Semibold"/>
            </a:endParaRPr>
          </a:p>
        </p:txBody>
      </p:sp>
      <p:pic>
        <p:nvPicPr>
          <p:cNvPr id="69" name="Google Shape;69;p14"/>
          <p:cNvPicPr preferRelativeResize="0"/>
          <p:nvPr/>
        </p:nvPicPr>
        <p:blipFill rotWithShape="1">
          <a:blip r:embed="rId4">
            <a:alphaModFix/>
          </a:blip>
          <a:srcRect/>
          <a:stretch/>
        </p:blipFill>
        <p:spPr>
          <a:xfrm>
            <a:off x="1229934" y="1047750"/>
            <a:ext cx="6281882" cy="3530800"/>
          </a:xfrm>
          <a:prstGeom prst="rect">
            <a:avLst/>
          </a:prstGeom>
          <a:noFill/>
          <a:ln>
            <a:noFill/>
          </a:ln>
        </p:spPr>
      </p:pic>
      <p:pic>
        <p:nvPicPr>
          <p:cNvPr id="70" name="Google Shape;70;p14"/>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
                                        <p:tgtEl>
                                          <p:spTgt spid="70"/>
                                        </p:tgtEl>
                                      </p:cBhvr>
                                    </p:animEffect>
                                  </p:childTnLst>
                                </p:cTn>
                              </p:par>
                              <p:par>
                                <p:cTn id="8" presetID="10" presetClass="entr" presetSubtype="0" fill="hold" nodeType="withEffect">
                                  <p:stCondLst>
                                    <p:cond delay="23000"/>
                                  </p:stCondLst>
                                  <p:childTnLst>
                                    <p:set>
                                      <p:cBhvr>
                                        <p:cTn id="9" dur="1" fill="hold">
                                          <p:stCondLst>
                                            <p:cond delay="0"/>
                                          </p:stCondLst>
                                        </p:cTn>
                                        <p:tgtEl>
                                          <p:spTgt spid="69"/>
                                        </p:tgtEl>
                                        <p:attrNameLst>
                                          <p:attrName>style.visibility</p:attrName>
                                        </p:attrNameLst>
                                      </p:cBhvr>
                                      <p:to>
                                        <p:strVal val="visible"/>
                                      </p:to>
                                    </p:set>
                                    <p:animEffect transition="in" filter="fade">
                                      <p:cBhvr>
                                        <p:cTn id="10" dur="5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mt="36000"/>
          </a:blip>
          <a:srcRect/>
          <a:stretch/>
        </p:blipFill>
        <p:spPr>
          <a:xfrm>
            <a:off x="0" y="0"/>
            <a:ext cx="9153681" cy="5143500"/>
          </a:xfrm>
          <a:prstGeom prst="rect">
            <a:avLst/>
          </a:prstGeom>
          <a:noFill/>
          <a:ln>
            <a:noFill/>
          </a:ln>
        </p:spPr>
      </p:pic>
      <p:sp>
        <p:nvSpPr>
          <p:cNvPr id="76" name="Google Shape;76;p15"/>
          <p:cNvSpPr txBox="1"/>
          <p:nvPr/>
        </p:nvSpPr>
        <p:spPr>
          <a:xfrm>
            <a:off x="181775" y="47725"/>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Proxima Nova Extrabold"/>
                <a:ea typeface="Proxima Nova Extrabold"/>
                <a:cs typeface="Proxima Nova Extrabold"/>
                <a:sym typeface="Proxima Nova Extrabold"/>
              </a:rPr>
              <a:t>ACN Target Customer </a:t>
            </a:r>
            <a:endParaRPr sz="2400" b="0" i="0" u="none" strike="noStrike" cap="none">
              <a:solidFill>
                <a:srgbClr val="FFFFFF"/>
              </a:solidFill>
              <a:latin typeface="Proxima Nova Extrabold"/>
              <a:ea typeface="Proxima Nova Extrabold"/>
              <a:cs typeface="Proxima Nova Extrabold"/>
              <a:sym typeface="Proxima Nova Extrabold"/>
            </a:endParaRPr>
          </a:p>
        </p:txBody>
      </p:sp>
      <p:cxnSp>
        <p:nvCxnSpPr>
          <p:cNvPr id="77" name="Google Shape;77;p15"/>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sp>
        <p:nvSpPr>
          <p:cNvPr id="78" name="Google Shape;78;p15"/>
          <p:cNvSpPr txBox="1"/>
          <p:nvPr/>
        </p:nvSpPr>
        <p:spPr>
          <a:xfrm>
            <a:off x="311021" y="736959"/>
            <a:ext cx="5556900" cy="2607000"/>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Rural Market</a:t>
            </a:r>
            <a:endParaRPr sz="20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DISH is one of two providers available</a:t>
            </a:r>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Much Stickier Customer</a:t>
            </a:r>
            <a:endParaRPr sz="2000" b="0" i="0" u="none" strike="noStrike" cap="none">
              <a:solidFill>
                <a:srgbClr val="FFFFFF"/>
              </a:solidFill>
              <a:latin typeface="Proxima Nova Semibold"/>
              <a:ea typeface="Proxima Nova Semibold"/>
              <a:cs typeface="Proxima Nova Semibold"/>
              <a:sym typeface="Proxima Nova Semibold"/>
            </a:endParaRPr>
          </a:p>
          <a:p>
            <a:pPr marL="457200" marR="0" lvl="0"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 Target Audience: </a:t>
            </a:r>
            <a:endParaRPr sz="20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Latino</a:t>
            </a:r>
            <a:endParaRPr sz="20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International</a:t>
            </a:r>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Residential Customers</a:t>
            </a:r>
            <a:endParaRPr sz="2000" b="0" i="0" u="none" strike="noStrike" cap="none">
              <a:solidFill>
                <a:srgbClr val="FFFFFF"/>
              </a:solidFill>
              <a:latin typeface="Proxima Nova Semibold"/>
              <a:ea typeface="Proxima Nova Semibold"/>
              <a:cs typeface="Proxima Nova Semibold"/>
              <a:sym typeface="Proxima Nova Semibold"/>
            </a:endParaRPr>
          </a:p>
          <a:p>
            <a:pPr marL="1371600" marR="0" lvl="1" indent="-34290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Proxima Nova Semibold"/>
                <a:ea typeface="Proxima Nova Semibold"/>
                <a:cs typeface="Proxima Nova Semibold"/>
                <a:sym typeface="Proxima Nova Semibold"/>
              </a:rPr>
              <a:t>First Responders</a:t>
            </a:r>
            <a:endParaRPr/>
          </a:p>
          <a:p>
            <a:pPr marL="1371600" marR="0" lvl="1" indent="-34290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Proxima Nova Semibold"/>
                <a:ea typeface="Proxima Nova Semibold"/>
                <a:cs typeface="Proxima Nova Semibold"/>
                <a:sym typeface="Proxima Nova Semibold"/>
              </a:rPr>
              <a:t>Military</a:t>
            </a:r>
            <a:endParaRPr/>
          </a:p>
          <a:p>
            <a:pPr marL="1371600" marR="0" lvl="1" indent="-34290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Proxima Nova Semibold"/>
                <a:ea typeface="Proxima Nova Semibold"/>
                <a:cs typeface="Proxima Nova Semibold"/>
                <a:sym typeface="Proxima Nova Semibold"/>
              </a:rPr>
              <a:t>+55 and Over</a:t>
            </a:r>
            <a:endParaRPr/>
          </a:p>
          <a:p>
            <a:pPr marL="1371600" marR="0" lvl="1" indent="-342900" algn="l" rtl="0">
              <a:lnSpc>
                <a:spcPct val="100000"/>
              </a:lnSpc>
              <a:spcBef>
                <a:spcPts val="0"/>
              </a:spcBef>
              <a:spcAft>
                <a:spcPts val="0"/>
              </a:spcAft>
              <a:buClr>
                <a:srgbClr val="FFFFFF"/>
              </a:buClr>
              <a:buSzPts val="2000"/>
              <a:buFont typeface="Noto Sans Symbols"/>
              <a:buChar char="⮚"/>
            </a:pPr>
            <a:r>
              <a:rPr lang="en-US" sz="2000" b="0" i="0" u="none" strike="noStrike" cap="none">
                <a:solidFill>
                  <a:srgbClr val="FFFFFF"/>
                </a:solidFill>
                <a:latin typeface="Proxima Nova Semibold"/>
                <a:ea typeface="Proxima Nova Semibold"/>
                <a:cs typeface="Proxima Nova Semibold"/>
                <a:sym typeface="Proxima Nova Semibold"/>
              </a:rPr>
              <a:t>Healthcare Workers</a:t>
            </a:r>
            <a:endParaRPr sz="2000" b="0" i="0" u="none" strike="noStrike" cap="none">
              <a:solidFill>
                <a:srgbClr val="FFFFFF"/>
              </a:solidFill>
              <a:latin typeface="Proxima Nova Semibold"/>
              <a:ea typeface="Proxima Nova Semibold"/>
              <a:cs typeface="Proxima Nova Semibold"/>
              <a:sym typeface="Proxima Nova Semibold"/>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Semibold"/>
              <a:ea typeface="Proxima Nova Semibold"/>
              <a:cs typeface="Proxima Nova Semibold"/>
              <a:sym typeface="Proxima Nova Semibold"/>
            </a:endParaRPr>
          </a:p>
        </p:txBody>
      </p:sp>
      <p:sp>
        <p:nvSpPr>
          <p:cNvPr id="79" name="Google Shape;79;p15"/>
          <p:cNvSpPr txBox="1"/>
          <p:nvPr/>
        </p:nvSpPr>
        <p:spPr>
          <a:xfrm>
            <a:off x="1023299" y="4332683"/>
            <a:ext cx="7621800" cy="746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Proxima Nova Semibold"/>
                <a:ea typeface="Proxima Nova Semibold"/>
                <a:cs typeface="Proxima Nova Semibold"/>
                <a:sym typeface="Proxima Nova Semibold"/>
              </a:rPr>
              <a:t>5 Points for every DISH Activation</a:t>
            </a:r>
            <a:endParaRPr sz="3600" b="0" i="0" u="none" strike="noStrike" cap="none">
              <a:solidFill>
                <a:srgbClr val="FFFFFF"/>
              </a:solidFill>
              <a:latin typeface="Proxima Nova Semibold"/>
              <a:ea typeface="Proxima Nova Semibold"/>
              <a:cs typeface="Proxima Nova Semibold"/>
              <a:sym typeface="Proxima Nova Semibold"/>
            </a:endParaRPr>
          </a:p>
        </p:txBody>
      </p:sp>
      <p:pic>
        <p:nvPicPr>
          <p:cNvPr id="80" name="Google Shape;80;p15"/>
          <p:cNvPicPr preferRelativeResize="0"/>
          <p:nvPr/>
        </p:nvPicPr>
        <p:blipFill rotWithShape="1">
          <a:blip r:embed="rId4">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endParaRPr/>
          </a:p>
        </p:txBody>
      </p:sp>
      <p:sp>
        <p:nvSpPr>
          <p:cNvPr id="86" name="Google Shape;86;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endParaRPr/>
          </a:p>
        </p:txBody>
      </p:sp>
      <p:sp>
        <p:nvSpPr>
          <p:cNvPr id="87" name="Google Shape;87;p16"/>
          <p:cNvSpPr/>
          <p:nvPr/>
        </p:nvSpPr>
        <p:spPr>
          <a:xfrm>
            <a:off x="-24000" y="0"/>
            <a:ext cx="9168000" cy="5143500"/>
          </a:xfrm>
          <a:prstGeom prst="rect">
            <a:avLst/>
          </a:prstGeom>
          <a:solidFill>
            <a:srgbClr val="F0144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6"/>
          <p:cNvSpPr txBox="1"/>
          <p:nvPr/>
        </p:nvSpPr>
        <p:spPr>
          <a:xfrm>
            <a:off x="181775" y="26514"/>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FFFFFF"/>
                </a:solidFill>
                <a:latin typeface="Proxima Nova Extrabold"/>
                <a:ea typeface="Proxima Nova Extrabold"/>
                <a:cs typeface="Proxima Nova Extrabold"/>
                <a:sym typeface="Proxima Nova Extrabold"/>
              </a:rPr>
              <a:t>Conversation Starter</a:t>
            </a:r>
            <a:endParaRPr sz="2400" b="0" i="0" u="none" strike="noStrike" cap="none">
              <a:solidFill>
                <a:srgbClr val="FFFFFF"/>
              </a:solidFill>
              <a:latin typeface="Proxima Nova Extrabold"/>
              <a:ea typeface="Proxima Nova Extrabold"/>
              <a:cs typeface="Proxima Nova Extrabold"/>
              <a:sym typeface="Proxima Nova Extrabold"/>
            </a:endParaRPr>
          </a:p>
        </p:txBody>
      </p:sp>
      <p:cxnSp>
        <p:nvCxnSpPr>
          <p:cNvPr id="89" name="Google Shape;89;p16"/>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sp>
        <p:nvSpPr>
          <p:cNvPr id="90" name="Google Shape;90;p16"/>
          <p:cNvSpPr txBox="1"/>
          <p:nvPr/>
        </p:nvSpPr>
        <p:spPr>
          <a:xfrm>
            <a:off x="-24000" y="693000"/>
            <a:ext cx="4576696" cy="4256371"/>
          </a:xfrm>
          <a:prstGeom prst="rect">
            <a:avLst/>
          </a:prstGeom>
          <a:noFill/>
          <a:ln>
            <a:noFill/>
          </a:ln>
        </p:spPr>
        <p:txBody>
          <a:bodyPr spcFirstLastPara="1" wrap="square" lIns="91425" tIns="91425" rIns="91425" bIns="91425" anchor="t" anchorCtr="0">
            <a:noAutofit/>
          </a:bodyPr>
          <a:lstStyle/>
          <a:p>
            <a:pPr marL="457200" marR="0" lvl="0" indent="-368300" algn="l" rtl="0">
              <a:lnSpc>
                <a:spcPct val="100000"/>
              </a:lnSpc>
              <a:spcBef>
                <a:spcPts val="0"/>
              </a:spcBef>
              <a:spcAft>
                <a:spcPts val="0"/>
              </a:spcAft>
              <a:buClr>
                <a:srgbClr val="FFFFFF"/>
              </a:buClr>
              <a:buSzPts val="2200"/>
              <a:buFont typeface="Proxima Nova Semibold"/>
              <a:buChar char="●"/>
            </a:pPr>
            <a:r>
              <a:rPr lang="en-US" sz="2200" b="0" i="0" u="none" strike="noStrike" cap="none">
                <a:solidFill>
                  <a:srgbClr val="FFFFFF"/>
                </a:solidFill>
                <a:latin typeface="Proxima Nova Semibold"/>
                <a:ea typeface="Proxima Nova Semibold"/>
                <a:cs typeface="Proxima Nova Semibold"/>
                <a:sym typeface="Proxima Nova Semibold"/>
              </a:rPr>
              <a:t>Using DISH 1-2-3 Pitchbook as </a:t>
            </a:r>
            <a:endParaRPr/>
          </a:p>
          <a:p>
            <a:pPr marL="88900" marR="0" lvl="0" indent="0" algn="l" rtl="0">
              <a:lnSpc>
                <a:spcPct val="100000"/>
              </a:lnSpc>
              <a:spcBef>
                <a:spcPts val="0"/>
              </a:spcBef>
              <a:spcAft>
                <a:spcPts val="0"/>
              </a:spcAft>
              <a:buNone/>
            </a:pPr>
            <a:r>
              <a:rPr lang="en-US" sz="2200" b="0" i="0" u="none" strike="noStrike" cap="none">
                <a:solidFill>
                  <a:srgbClr val="FFFFFF"/>
                </a:solidFill>
                <a:latin typeface="Proxima Nova Semibold"/>
                <a:ea typeface="Proxima Nova Semibold"/>
                <a:cs typeface="Proxima Nova Semibold"/>
                <a:sym typeface="Proxima Nova Semibold"/>
              </a:rPr>
              <a:t>     a resource ask your customer  </a:t>
            </a:r>
            <a:endParaRPr/>
          </a:p>
          <a:p>
            <a:pPr marL="88900" marR="0" lvl="0" indent="0" algn="l" rtl="0">
              <a:lnSpc>
                <a:spcPct val="100000"/>
              </a:lnSpc>
              <a:spcBef>
                <a:spcPts val="0"/>
              </a:spcBef>
              <a:spcAft>
                <a:spcPts val="0"/>
              </a:spcAft>
              <a:buNone/>
            </a:pPr>
            <a:r>
              <a:rPr lang="en-US" sz="2200" b="0" i="0" u="none" strike="noStrike" cap="none">
                <a:solidFill>
                  <a:srgbClr val="FFFFFF"/>
                </a:solidFill>
                <a:latin typeface="Proxima Nova Semibold"/>
                <a:ea typeface="Proxima Nova Semibold"/>
                <a:cs typeface="Proxima Nova Semibold"/>
                <a:sym typeface="Proxima Nova Semibold"/>
              </a:rPr>
              <a:t>     conversation starter questions:</a:t>
            </a:r>
            <a:endParaRPr sz="22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Who do you use for TV service?</a:t>
            </a:r>
            <a:endParaRPr sz="20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How much are you paying &amp; how many channels do you have with your current provider?</a:t>
            </a:r>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How many TV’s do you have?</a:t>
            </a:r>
            <a:endParaRPr sz="2000" b="0" i="0" u="none" strike="noStrike" cap="none">
              <a:solidFill>
                <a:srgbClr val="FFFFFF"/>
              </a:solidFill>
              <a:latin typeface="Proxima Nova Semibold"/>
              <a:ea typeface="Proxima Nova Semibold"/>
              <a:cs typeface="Proxima Nova Semibold"/>
              <a:sym typeface="Proxima Nova Semibold"/>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none" strike="noStrike" cap="none">
                <a:solidFill>
                  <a:srgbClr val="FFFFFF"/>
                </a:solidFill>
                <a:latin typeface="Proxima Nova Semibold"/>
                <a:ea typeface="Proxima Nova Semibold"/>
                <a:cs typeface="Proxima Nova Semibold"/>
                <a:sym typeface="Proxima Nova Semibold"/>
              </a:rPr>
              <a:t>Let’s look at a package that would best suit your needs.</a:t>
            </a:r>
            <a:endParaRPr/>
          </a:p>
          <a:p>
            <a:pPr marL="914400" marR="0" lvl="1" indent="-355600" algn="l" rtl="0">
              <a:lnSpc>
                <a:spcPct val="100000"/>
              </a:lnSpc>
              <a:spcBef>
                <a:spcPts val="0"/>
              </a:spcBef>
              <a:spcAft>
                <a:spcPts val="0"/>
              </a:spcAft>
              <a:buClr>
                <a:srgbClr val="FFFFFF"/>
              </a:buClr>
              <a:buSzPts val="2000"/>
              <a:buFont typeface="Proxima Nova Semibold"/>
              <a:buChar char="○"/>
            </a:pPr>
            <a:r>
              <a:rPr lang="en-US" sz="2000" b="0" i="0" u="sng" strike="noStrike" cap="none">
                <a:solidFill>
                  <a:schemeClr val="hlink"/>
                </a:solidFill>
                <a:latin typeface="Proxima Nova Semibold"/>
                <a:ea typeface="Proxima Nova Semibold"/>
                <a:cs typeface="Proxima Nova Semibold"/>
                <a:sym typeface="Proxima Nova Semibold"/>
                <a:hlinkClick r:id="rId3"/>
              </a:rPr>
              <a:t>http://acncompass.com/dish/</a:t>
            </a:r>
            <a:endParaRPr sz="2000" b="0" i="0" u="none" strike="noStrike" cap="none">
              <a:solidFill>
                <a:schemeClr val="lt1"/>
              </a:solidFill>
              <a:latin typeface="Proxima Nova Semibold"/>
              <a:ea typeface="Proxima Nova Semibold"/>
              <a:cs typeface="Proxima Nova Semibold"/>
              <a:sym typeface="Proxima Nova Semibold"/>
            </a:endParaRPr>
          </a:p>
        </p:txBody>
      </p:sp>
      <p:pic>
        <p:nvPicPr>
          <p:cNvPr id="91" name="Google Shape;91;p16"/>
          <p:cNvPicPr preferRelativeResize="0"/>
          <p:nvPr/>
        </p:nvPicPr>
        <p:blipFill rotWithShape="1">
          <a:blip r:embed="rId4">
            <a:alphaModFix amt="79000"/>
          </a:blip>
          <a:srcRect/>
          <a:stretch/>
        </p:blipFill>
        <p:spPr>
          <a:xfrm>
            <a:off x="4419385" y="857328"/>
            <a:ext cx="4748615" cy="2957598"/>
          </a:xfrm>
          <a:prstGeom prst="rect">
            <a:avLst/>
          </a:prstGeom>
          <a:noFill/>
          <a:ln>
            <a:noFill/>
          </a:ln>
          <a:effectLst>
            <a:reflection endPos="30000" dist="38100" dir="5400000" fadeDir="5400012" sy="-100000" algn="bl" rotWithShape="0"/>
          </a:effectLst>
        </p:spPr>
      </p:pic>
      <p:pic>
        <p:nvPicPr>
          <p:cNvPr id="92" name="Google Shape;92;p16"/>
          <p:cNvPicPr preferRelativeResize="0"/>
          <p:nvPr/>
        </p:nvPicPr>
        <p:blipFill rotWithShape="1">
          <a:blip r:embed="rId5">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5A5A5"/>
        </a:solidFill>
        <a:effectLst/>
      </p:bgPr>
    </p:bg>
    <p:spTree>
      <p:nvGrpSpPr>
        <p:cNvPr id="1" name="Shape 96"/>
        <p:cNvGrpSpPr/>
        <p:nvPr/>
      </p:nvGrpSpPr>
      <p:grpSpPr>
        <a:xfrm>
          <a:off x="0" y="0"/>
          <a:ext cx="0" cy="0"/>
          <a:chOff x="0" y="0"/>
          <a:chExt cx="0" cy="0"/>
        </a:xfrm>
      </p:grpSpPr>
      <p:sp>
        <p:nvSpPr>
          <p:cNvPr id="97" name="Google Shape;97;p17"/>
          <p:cNvSpPr txBox="1"/>
          <p:nvPr/>
        </p:nvSpPr>
        <p:spPr>
          <a:xfrm>
            <a:off x="181775" y="47725"/>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Proxima Nova Extrabold"/>
                <a:ea typeface="Proxima Nova Extrabold"/>
                <a:cs typeface="Proxima Nova Extrabold"/>
                <a:sym typeface="Proxima Nova Extrabold"/>
              </a:rPr>
              <a:t>Hopper 3 </a:t>
            </a:r>
            <a:endParaRPr sz="2400" b="0" i="0" u="none" strike="noStrike" cap="none">
              <a:solidFill>
                <a:schemeClr val="lt1"/>
              </a:solidFill>
              <a:latin typeface="Proxima Nova Extrabold"/>
              <a:ea typeface="Proxima Nova Extrabold"/>
              <a:cs typeface="Proxima Nova Extrabold"/>
              <a:sym typeface="Proxima Nova Extrabold"/>
            </a:endParaRPr>
          </a:p>
        </p:txBody>
      </p:sp>
      <p:cxnSp>
        <p:nvCxnSpPr>
          <p:cNvPr id="98" name="Google Shape;98;p17"/>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grpSp>
        <p:nvGrpSpPr>
          <p:cNvPr id="99" name="Google Shape;99;p17"/>
          <p:cNvGrpSpPr/>
          <p:nvPr/>
        </p:nvGrpSpPr>
        <p:grpSpPr>
          <a:xfrm>
            <a:off x="130842" y="873438"/>
            <a:ext cx="2317200" cy="1900237"/>
            <a:chOff x="130842" y="873438"/>
            <a:chExt cx="2317200" cy="1900237"/>
          </a:xfrm>
        </p:grpSpPr>
        <p:pic>
          <p:nvPicPr>
            <p:cNvPr id="100" name="Google Shape;100;p17"/>
            <p:cNvPicPr preferRelativeResize="0"/>
            <p:nvPr/>
          </p:nvPicPr>
          <p:blipFill rotWithShape="1">
            <a:blip r:embed="rId3">
              <a:alphaModFix/>
            </a:blip>
            <a:srcRect/>
            <a:stretch/>
          </p:blipFill>
          <p:spPr>
            <a:xfrm>
              <a:off x="427700" y="873438"/>
              <a:ext cx="1723478" cy="1679603"/>
            </a:xfrm>
            <a:prstGeom prst="rect">
              <a:avLst/>
            </a:prstGeom>
            <a:noFill/>
            <a:ln>
              <a:noFill/>
            </a:ln>
          </p:spPr>
        </p:pic>
        <p:sp>
          <p:nvSpPr>
            <p:cNvPr id="101" name="Google Shape;101;p17"/>
            <p:cNvSpPr txBox="1"/>
            <p:nvPr/>
          </p:nvSpPr>
          <p:spPr>
            <a:xfrm>
              <a:off x="130842" y="2479975"/>
              <a:ext cx="23172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Primetime Anytime &amp; AutoHop</a:t>
              </a:r>
              <a:endParaRPr sz="1800" b="0" i="0" u="none" strike="noStrike" cap="none">
                <a:solidFill>
                  <a:schemeClr val="lt1"/>
                </a:solidFill>
                <a:latin typeface="Proxima Nova Semibold"/>
                <a:ea typeface="Proxima Nova Semibold"/>
                <a:cs typeface="Proxima Nova Semibold"/>
                <a:sym typeface="Proxima Nova Semibold"/>
              </a:endParaRPr>
            </a:p>
          </p:txBody>
        </p:sp>
      </p:grpSp>
      <p:grpSp>
        <p:nvGrpSpPr>
          <p:cNvPr id="102" name="Google Shape;102;p17"/>
          <p:cNvGrpSpPr/>
          <p:nvPr/>
        </p:nvGrpSpPr>
        <p:grpSpPr>
          <a:xfrm>
            <a:off x="2744900" y="919113"/>
            <a:ext cx="1573105" cy="1827150"/>
            <a:chOff x="2615476" y="946525"/>
            <a:chExt cx="1573105" cy="1827150"/>
          </a:xfrm>
        </p:grpSpPr>
        <p:pic>
          <p:nvPicPr>
            <p:cNvPr id="103" name="Google Shape;103;p17"/>
            <p:cNvPicPr preferRelativeResize="0"/>
            <p:nvPr/>
          </p:nvPicPr>
          <p:blipFill rotWithShape="1">
            <a:blip r:embed="rId4">
              <a:alphaModFix/>
            </a:blip>
            <a:srcRect/>
            <a:stretch/>
          </p:blipFill>
          <p:spPr>
            <a:xfrm>
              <a:off x="2615476" y="946525"/>
              <a:ext cx="1573105" cy="1533446"/>
            </a:xfrm>
            <a:prstGeom prst="rect">
              <a:avLst/>
            </a:prstGeom>
            <a:noFill/>
            <a:ln>
              <a:noFill/>
            </a:ln>
          </p:spPr>
        </p:pic>
        <p:sp>
          <p:nvSpPr>
            <p:cNvPr id="104" name="Google Shape;104;p17"/>
            <p:cNvSpPr txBox="1"/>
            <p:nvPr/>
          </p:nvSpPr>
          <p:spPr>
            <a:xfrm>
              <a:off x="2735871" y="2479975"/>
              <a:ext cx="13323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500 Hours HD DVR</a:t>
              </a:r>
              <a:endParaRPr sz="1800" b="0" i="0" u="none" strike="noStrike" cap="none">
                <a:solidFill>
                  <a:schemeClr val="lt1"/>
                </a:solidFill>
                <a:latin typeface="Proxima Nova Semibold"/>
                <a:ea typeface="Proxima Nova Semibold"/>
                <a:cs typeface="Proxima Nova Semibold"/>
                <a:sym typeface="Proxima Nova Semibold"/>
              </a:endParaRPr>
            </a:p>
          </p:txBody>
        </p:sp>
      </p:grpSp>
      <p:grpSp>
        <p:nvGrpSpPr>
          <p:cNvPr id="105" name="Google Shape;105;p17"/>
          <p:cNvGrpSpPr/>
          <p:nvPr/>
        </p:nvGrpSpPr>
        <p:grpSpPr>
          <a:xfrm>
            <a:off x="4920361" y="942071"/>
            <a:ext cx="1573105" cy="1827154"/>
            <a:chOff x="4652884" y="946521"/>
            <a:chExt cx="1573105" cy="1827154"/>
          </a:xfrm>
        </p:grpSpPr>
        <p:pic>
          <p:nvPicPr>
            <p:cNvPr id="106" name="Google Shape;106;p17"/>
            <p:cNvPicPr preferRelativeResize="0"/>
            <p:nvPr/>
          </p:nvPicPr>
          <p:blipFill rotWithShape="1">
            <a:blip r:embed="rId5">
              <a:alphaModFix/>
            </a:blip>
            <a:srcRect/>
            <a:stretch/>
          </p:blipFill>
          <p:spPr>
            <a:xfrm>
              <a:off x="4652884" y="946521"/>
              <a:ext cx="1573105" cy="1533446"/>
            </a:xfrm>
            <a:prstGeom prst="rect">
              <a:avLst/>
            </a:prstGeom>
            <a:noFill/>
            <a:ln>
              <a:noFill/>
            </a:ln>
          </p:spPr>
        </p:pic>
        <p:sp>
          <p:nvSpPr>
            <p:cNvPr id="107" name="Google Shape;107;p17"/>
            <p:cNvSpPr txBox="1"/>
            <p:nvPr/>
          </p:nvSpPr>
          <p:spPr>
            <a:xfrm>
              <a:off x="4773284" y="2479975"/>
              <a:ext cx="13323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16 Tuners</a:t>
              </a:r>
              <a:endParaRPr sz="1800" b="0" i="0" u="none" strike="noStrike" cap="none">
                <a:solidFill>
                  <a:schemeClr val="lt1"/>
                </a:solidFill>
                <a:latin typeface="Proxima Nova Semibold"/>
                <a:ea typeface="Proxima Nova Semibold"/>
                <a:cs typeface="Proxima Nova Semibold"/>
                <a:sym typeface="Proxima Nova Semibold"/>
              </a:endParaRPr>
            </a:p>
          </p:txBody>
        </p:sp>
      </p:grpSp>
      <p:grpSp>
        <p:nvGrpSpPr>
          <p:cNvPr id="108" name="Google Shape;108;p17"/>
          <p:cNvGrpSpPr/>
          <p:nvPr/>
        </p:nvGrpSpPr>
        <p:grpSpPr>
          <a:xfrm>
            <a:off x="6790314" y="975780"/>
            <a:ext cx="2026085" cy="1827150"/>
            <a:chOff x="6484439" y="1029166"/>
            <a:chExt cx="1815300" cy="1744509"/>
          </a:xfrm>
        </p:grpSpPr>
        <p:pic>
          <p:nvPicPr>
            <p:cNvPr id="109" name="Google Shape;109;p17"/>
            <p:cNvPicPr preferRelativeResize="0"/>
            <p:nvPr/>
          </p:nvPicPr>
          <p:blipFill rotWithShape="1">
            <a:blip r:embed="rId6">
              <a:alphaModFix/>
            </a:blip>
            <a:srcRect/>
            <a:stretch/>
          </p:blipFill>
          <p:spPr>
            <a:xfrm>
              <a:off x="6690305" y="1029166"/>
              <a:ext cx="1403571" cy="1368151"/>
            </a:xfrm>
            <a:prstGeom prst="rect">
              <a:avLst/>
            </a:prstGeom>
            <a:noFill/>
            <a:ln>
              <a:noFill/>
            </a:ln>
          </p:spPr>
        </p:pic>
        <p:sp>
          <p:nvSpPr>
            <p:cNvPr id="110" name="Google Shape;110;p17"/>
            <p:cNvSpPr txBox="1"/>
            <p:nvPr/>
          </p:nvSpPr>
          <p:spPr>
            <a:xfrm>
              <a:off x="6484439" y="2479975"/>
              <a:ext cx="1815300" cy="29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Dish Anywhere</a:t>
              </a:r>
              <a:endParaRPr sz="1800" b="0" i="0" u="none" strike="noStrike" cap="none">
                <a:solidFill>
                  <a:schemeClr val="lt1"/>
                </a:solidFill>
                <a:latin typeface="Proxima Nova Semibold"/>
                <a:ea typeface="Proxima Nova Semibold"/>
                <a:cs typeface="Proxima Nova Semibold"/>
                <a:sym typeface="Proxima Nova Semibold"/>
              </a:endParaRPr>
            </a:p>
          </p:txBody>
        </p:sp>
      </p:grpSp>
      <p:grpSp>
        <p:nvGrpSpPr>
          <p:cNvPr id="111" name="Google Shape;111;p17"/>
          <p:cNvGrpSpPr/>
          <p:nvPr/>
        </p:nvGrpSpPr>
        <p:grpSpPr>
          <a:xfrm>
            <a:off x="714524" y="3124940"/>
            <a:ext cx="7908676" cy="2112101"/>
            <a:chOff x="714524" y="3124940"/>
            <a:chExt cx="7908676" cy="2112101"/>
          </a:xfrm>
        </p:grpSpPr>
        <p:pic>
          <p:nvPicPr>
            <p:cNvPr id="112" name="Google Shape;112;p17"/>
            <p:cNvPicPr preferRelativeResize="0"/>
            <p:nvPr/>
          </p:nvPicPr>
          <p:blipFill rotWithShape="1">
            <a:blip r:embed="rId7">
              <a:alphaModFix/>
            </a:blip>
            <a:srcRect/>
            <a:stretch/>
          </p:blipFill>
          <p:spPr>
            <a:xfrm>
              <a:off x="1496088" y="3124940"/>
              <a:ext cx="6463950" cy="2112101"/>
            </a:xfrm>
            <a:prstGeom prst="rect">
              <a:avLst/>
            </a:prstGeom>
            <a:noFill/>
            <a:ln>
              <a:noFill/>
            </a:ln>
          </p:spPr>
        </p:pic>
        <p:pic>
          <p:nvPicPr>
            <p:cNvPr id="113" name="Google Shape;113;p17"/>
            <p:cNvPicPr preferRelativeResize="0"/>
            <p:nvPr/>
          </p:nvPicPr>
          <p:blipFill rotWithShape="1">
            <a:blip r:embed="rId8">
              <a:alphaModFix/>
            </a:blip>
            <a:srcRect/>
            <a:stretch/>
          </p:blipFill>
          <p:spPr>
            <a:xfrm>
              <a:off x="6293598" y="3214986"/>
              <a:ext cx="2329602" cy="734973"/>
            </a:xfrm>
            <a:prstGeom prst="rect">
              <a:avLst/>
            </a:prstGeom>
            <a:noFill/>
            <a:ln>
              <a:noFill/>
            </a:ln>
          </p:spPr>
        </p:pic>
        <p:pic>
          <p:nvPicPr>
            <p:cNvPr id="114" name="Google Shape;114;p17" descr="Amazon echo dot Logos"/>
            <p:cNvPicPr preferRelativeResize="0"/>
            <p:nvPr/>
          </p:nvPicPr>
          <p:blipFill rotWithShape="1">
            <a:blip r:embed="rId9">
              <a:alphaModFix/>
            </a:blip>
            <a:srcRect/>
            <a:stretch/>
          </p:blipFill>
          <p:spPr>
            <a:xfrm>
              <a:off x="714524" y="3427829"/>
              <a:ext cx="1504563" cy="335518"/>
            </a:xfrm>
            <a:prstGeom prst="rect">
              <a:avLst/>
            </a:prstGeom>
            <a:noFill/>
            <a:ln>
              <a:noFill/>
            </a:ln>
          </p:spPr>
        </p:pic>
      </p:grpSp>
      <p:pic>
        <p:nvPicPr>
          <p:cNvPr id="115" name="Google Shape;115;p17"/>
          <p:cNvPicPr preferRelativeResize="0"/>
          <p:nvPr/>
        </p:nvPicPr>
        <p:blipFill rotWithShape="1">
          <a:blip r:embed="rId10">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fade">
                                      <p:cBhvr>
                                        <p:cTn id="7" dur="1"/>
                                        <p:tgtEl>
                                          <p:spTgt spid="1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fade">
                                      <p:cBhvr>
                                        <p:cTn id="12" dur="10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10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5"/>
                                        </p:tgtEl>
                                        <p:attrNameLst>
                                          <p:attrName>style.visibility</p:attrName>
                                        </p:attrNameLst>
                                      </p:cBhvr>
                                      <p:to>
                                        <p:strVal val="visible"/>
                                      </p:to>
                                    </p:set>
                                    <p:animEffect transition="in" filter="fade">
                                      <p:cBhvr>
                                        <p:cTn id="22" dur="1000"/>
                                        <p:tgtEl>
                                          <p:spTgt spid="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9F9F9F"/>
            </a:gs>
            <a:gs pos="48000">
              <a:srgbClr val="EDEDED"/>
            </a:gs>
            <a:gs pos="100000">
              <a:srgbClr val="F4F4F4"/>
            </a:gs>
          </a:gsLst>
          <a:lin ang="16200000" scaled="0"/>
        </a:gradFill>
        <a:effectLst/>
      </p:bgPr>
    </p:bg>
    <p:spTree>
      <p:nvGrpSpPr>
        <p:cNvPr id="1" name="Shape 119"/>
        <p:cNvGrpSpPr/>
        <p:nvPr/>
      </p:nvGrpSpPr>
      <p:grpSpPr>
        <a:xfrm>
          <a:off x="0" y="0"/>
          <a:ext cx="0" cy="0"/>
          <a:chOff x="0" y="0"/>
          <a:chExt cx="0" cy="0"/>
        </a:xfrm>
      </p:grpSpPr>
      <p:sp>
        <p:nvSpPr>
          <p:cNvPr id="120" name="Google Shape;120;p18"/>
          <p:cNvSpPr txBox="1"/>
          <p:nvPr/>
        </p:nvSpPr>
        <p:spPr>
          <a:xfrm>
            <a:off x="181775" y="47725"/>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Proxima Nova Extrabold"/>
              <a:ea typeface="Proxima Nova Extrabold"/>
              <a:cs typeface="Proxima Nova Extrabold"/>
              <a:sym typeface="Proxima Nova Extrabold"/>
            </a:endParaRPr>
          </a:p>
        </p:txBody>
      </p:sp>
      <p:cxnSp>
        <p:nvCxnSpPr>
          <p:cNvPr id="121" name="Google Shape;121;p18"/>
          <p:cNvCxnSpPr/>
          <p:nvPr/>
        </p:nvCxnSpPr>
        <p:spPr>
          <a:xfrm>
            <a:off x="181775" y="597102"/>
            <a:ext cx="8756700" cy="0"/>
          </a:xfrm>
          <a:prstGeom prst="straightConnector1">
            <a:avLst/>
          </a:prstGeom>
          <a:noFill/>
          <a:ln w="38100" cap="flat" cmpd="sng">
            <a:solidFill>
              <a:srgbClr val="FFFFFF"/>
            </a:solidFill>
            <a:prstDash val="solid"/>
            <a:round/>
            <a:headEnd type="none" w="sm" len="sm"/>
            <a:tailEnd type="none" w="sm" len="sm"/>
          </a:ln>
        </p:spPr>
      </p:cxnSp>
      <p:sp>
        <p:nvSpPr>
          <p:cNvPr id="122" name="Google Shape;122;p18"/>
          <p:cNvSpPr txBox="1"/>
          <p:nvPr/>
        </p:nvSpPr>
        <p:spPr>
          <a:xfrm>
            <a:off x="181775" y="11801"/>
            <a:ext cx="8922600" cy="5772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Proxima Nova"/>
                <a:ea typeface="Proxima Nova"/>
                <a:cs typeface="Proxima Nova"/>
                <a:sym typeface="Proxima Nova"/>
              </a:rPr>
              <a:t>State of the Art User Experience </a:t>
            </a:r>
            <a:endParaRPr sz="2400" b="1" i="0" u="none" strike="noStrike" cap="none">
              <a:solidFill>
                <a:schemeClr val="lt1"/>
              </a:solidFill>
              <a:latin typeface="Arial"/>
              <a:ea typeface="Arial"/>
              <a:cs typeface="Arial"/>
              <a:sym typeface="Arial"/>
            </a:endParaRPr>
          </a:p>
        </p:txBody>
      </p:sp>
      <p:sp>
        <p:nvSpPr>
          <p:cNvPr id="123" name="Google Shape;123;p18"/>
          <p:cNvSpPr/>
          <p:nvPr/>
        </p:nvSpPr>
        <p:spPr>
          <a:xfrm>
            <a:off x="366434" y="878418"/>
            <a:ext cx="8387400" cy="6234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404040"/>
              </a:solidFill>
              <a:highlight>
                <a:srgbClr val="FFFF00"/>
              </a:highlight>
              <a:latin typeface="Proxima Nova Extrabold"/>
              <a:ea typeface="Proxima Nova Extrabold"/>
              <a:cs typeface="Proxima Nova Extrabold"/>
              <a:sym typeface="Proxima Nova Extrabold"/>
            </a:endParaRPr>
          </a:p>
        </p:txBody>
      </p:sp>
      <p:sp>
        <p:nvSpPr>
          <p:cNvPr id="124" name="Google Shape;124;p18"/>
          <p:cNvSpPr txBox="1">
            <a:spLocks noGrp="1"/>
          </p:cNvSpPr>
          <p:nvPr>
            <p:ph type="title" idx="4294967295"/>
          </p:nvPr>
        </p:nvSpPr>
        <p:spPr>
          <a:xfrm>
            <a:off x="0" y="687462"/>
            <a:ext cx="5966205" cy="439979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2800"/>
              <a:buNone/>
            </a:pPr>
            <a:r>
              <a:rPr lang="en-US" sz="2000">
                <a:solidFill>
                  <a:schemeClr val="lt1"/>
                </a:solidFill>
                <a:latin typeface="Proxima Nova Semibold"/>
                <a:ea typeface="Proxima Nova Semibold"/>
                <a:cs typeface="Proxima Nova Semibold"/>
                <a:sym typeface="Proxima Nova Semibold"/>
              </a:rPr>
              <a:t>Apps:</a:t>
            </a:r>
            <a:br>
              <a:rPr lang="en-US" sz="20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DraftKings                   Pandora</a:t>
            </a:r>
            <a:br>
              <a:rPr lang="en-US" sz="14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Prime Video                Weather Channel</a:t>
            </a:r>
            <a:br>
              <a:rPr lang="en-US" sz="14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YouTube Kids             Netflix</a:t>
            </a:r>
            <a:br>
              <a:rPr lang="en-US" sz="14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Game Finder               YouTube </a:t>
            </a:r>
            <a:br>
              <a:rPr lang="en-US" sz="1200">
                <a:solidFill>
                  <a:schemeClr val="lt1"/>
                </a:solidFill>
                <a:latin typeface="Proxima Nova Semibold"/>
                <a:ea typeface="Proxima Nova Semibold"/>
                <a:cs typeface="Proxima Nova Semibold"/>
                <a:sym typeface="Proxima Nova Semibold"/>
              </a:rPr>
            </a:br>
            <a:br>
              <a:rPr lang="en-US" sz="1200">
                <a:solidFill>
                  <a:schemeClr val="lt1"/>
                </a:solidFill>
                <a:latin typeface="Proxima Nova Semibold"/>
                <a:ea typeface="Proxima Nova Semibold"/>
                <a:cs typeface="Proxima Nova Semibold"/>
                <a:sym typeface="Proxima Nova Semibold"/>
              </a:rPr>
            </a:br>
            <a:r>
              <a:rPr lang="en-US" sz="2000">
                <a:solidFill>
                  <a:schemeClr val="lt1"/>
                </a:solidFill>
                <a:latin typeface="Proxima Nova Semibold"/>
                <a:ea typeface="Proxima Nova Semibold"/>
                <a:cs typeface="Proxima Nova Semibold"/>
                <a:sym typeface="Proxima Nova Semibold"/>
              </a:rPr>
              <a:t>On Demand</a:t>
            </a:r>
            <a:br>
              <a:rPr lang="en-US" sz="2000">
                <a:solidFill>
                  <a:schemeClr val="lt1"/>
                </a:solidFill>
                <a:latin typeface="Proxima Nova Semibold"/>
                <a:ea typeface="Proxima Nova Semibold"/>
                <a:cs typeface="Proxima Nova Semibold"/>
                <a:sym typeface="Proxima Nova Semibold"/>
              </a:rPr>
            </a:br>
            <a:r>
              <a:rPr lang="en-US" sz="2000">
                <a:solidFill>
                  <a:schemeClr val="lt1"/>
                </a:solidFill>
                <a:latin typeface="Proxima Nova Semibold"/>
                <a:ea typeface="Proxima Nova Semibold"/>
                <a:cs typeface="Proxima Nova Semibold"/>
                <a:sym typeface="Proxima Nova Semibold"/>
              </a:rPr>
              <a:t>  </a:t>
            </a:r>
            <a:r>
              <a:rPr lang="en-US" sz="1400">
                <a:solidFill>
                  <a:schemeClr val="lt1"/>
                </a:solidFill>
                <a:latin typeface="Proxima Nova Semibold"/>
                <a:ea typeface="Proxima Nova Semibold"/>
                <a:cs typeface="Proxima Nova Semibold"/>
                <a:sym typeface="Proxima Nova Semibold"/>
              </a:rPr>
              <a:t>Over 80,000 Titles</a:t>
            </a:r>
            <a:br>
              <a:rPr lang="en-US" sz="2000">
                <a:solidFill>
                  <a:schemeClr val="lt1"/>
                </a:solidFill>
                <a:latin typeface="Proxima Nova Semibold"/>
                <a:ea typeface="Proxima Nova Semibold"/>
                <a:cs typeface="Proxima Nova Semibold"/>
                <a:sym typeface="Proxima Nova Semibold"/>
              </a:rPr>
            </a:br>
            <a:br>
              <a:rPr lang="en-US" sz="2000">
                <a:solidFill>
                  <a:schemeClr val="lt1"/>
                </a:solidFill>
                <a:latin typeface="Proxima Nova Semibold"/>
                <a:ea typeface="Proxima Nova Semibold"/>
                <a:cs typeface="Proxima Nova Semibold"/>
                <a:sym typeface="Proxima Nova Semibold"/>
              </a:rPr>
            </a:br>
            <a:r>
              <a:rPr lang="en-US" sz="2000">
                <a:solidFill>
                  <a:schemeClr val="lt1"/>
                </a:solidFill>
                <a:latin typeface="Proxima Nova Semibold"/>
                <a:ea typeface="Proxima Nova Semibold"/>
                <a:cs typeface="Proxima Nova Semibold"/>
                <a:sym typeface="Proxima Nova Semibold"/>
              </a:rPr>
              <a:t>My Dish</a:t>
            </a:r>
            <a:br>
              <a:rPr lang="en-US" sz="20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Access your DISH Account </a:t>
            </a:r>
            <a:br>
              <a:rPr lang="en-US" sz="2000">
                <a:solidFill>
                  <a:schemeClr val="lt1"/>
                </a:solidFill>
                <a:latin typeface="Proxima Nova Semibold"/>
                <a:ea typeface="Proxima Nova Semibold"/>
                <a:cs typeface="Proxima Nova Semibold"/>
                <a:sym typeface="Proxima Nova Semibold"/>
              </a:rPr>
            </a:br>
            <a:br>
              <a:rPr lang="en-US" sz="2000">
                <a:solidFill>
                  <a:schemeClr val="lt1"/>
                </a:solidFill>
                <a:latin typeface="Proxima Nova Semibold"/>
                <a:ea typeface="Proxima Nova Semibold"/>
                <a:cs typeface="Proxima Nova Semibold"/>
                <a:sym typeface="Proxima Nova Semibold"/>
              </a:rPr>
            </a:br>
            <a:r>
              <a:rPr lang="en-US" sz="2000">
                <a:solidFill>
                  <a:schemeClr val="lt1"/>
                </a:solidFill>
                <a:latin typeface="Proxima Nova Semibold"/>
                <a:ea typeface="Proxima Nova Semibold"/>
                <a:cs typeface="Proxima Nova Semibold"/>
                <a:sym typeface="Proxima Nova Semibold"/>
              </a:rPr>
              <a:t>Trending Now</a:t>
            </a:r>
            <a:br>
              <a:rPr lang="en-US" sz="20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What is everyone watching around </a:t>
            </a:r>
            <a:br>
              <a:rPr lang="en-US" sz="1400">
                <a:solidFill>
                  <a:schemeClr val="lt1"/>
                </a:solidFill>
                <a:latin typeface="Proxima Nova Semibold"/>
                <a:ea typeface="Proxima Nova Semibold"/>
                <a:cs typeface="Proxima Nova Semibold"/>
                <a:sym typeface="Proxima Nova Semibold"/>
              </a:rPr>
            </a:br>
            <a:r>
              <a:rPr lang="en-US" sz="1400">
                <a:solidFill>
                  <a:schemeClr val="lt1"/>
                </a:solidFill>
                <a:latin typeface="Proxima Nova Semibold"/>
                <a:ea typeface="Proxima Nova Semibold"/>
                <a:cs typeface="Proxima Nova Semibold"/>
                <a:sym typeface="Proxima Nova Semibold"/>
              </a:rPr>
              <a:t>    you?</a:t>
            </a:r>
            <a:endParaRPr sz="2000">
              <a:latin typeface="Proxima Nova Semibold"/>
              <a:ea typeface="Proxima Nova Semibold"/>
              <a:cs typeface="Proxima Nova Semibold"/>
              <a:sym typeface="Proxima Nova Semibold"/>
            </a:endParaRPr>
          </a:p>
        </p:txBody>
      </p:sp>
      <p:pic>
        <p:nvPicPr>
          <p:cNvPr id="125" name="Google Shape;125;p18"/>
          <p:cNvPicPr preferRelativeResize="0"/>
          <p:nvPr/>
        </p:nvPicPr>
        <p:blipFill rotWithShape="1">
          <a:blip r:embed="rId3">
            <a:alphaModFix/>
          </a:blip>
          <a:srcRect/>
          <a:stretch/>
        </p:blipFill>
        <p:spPr>
          <a:xfrm>
            <a:off x="2929179" y="624925"/>
            <a:ext cx="6447185" cy="4462332"/>
          </a:xfrm>
          <a:prstGeom prst="rect">
            <a:avLst/>
          </a:prstGeom>
          <a:noFill/>
          <a:ln>
            <a:noFill/>
          </a:ln>
        </p:spPr>
      </p:pic>
      <p:pic>
        <p:nvPicPr>
          <p:cNvPr id="126" name="Google Shape;126;p18"/>
          <p:cNvPicPr preferRelativeResize="0"/>
          <p:nvPr/>
        </p:nvPicPr>
        <p:blipFill rotWithShape="1">
          <a:blip r:embed="rId4">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7C7C7"/>
        </a:solidFill>
        <a:effectLst/>
      </p:bgPr>
    </p:bg>
    <p:spTree>
      <p:nvGrpSpPr>
        <p:cNvPr id="1" name="Shape 130"/>
        <p:cNvGrpSpPr/>
        <p:nvPr/>
      </p:nvGrpSpPr>
      <p:grpSpPr>
        <a:xfrm>
          <a:off x="0" y="0"/>
          <a:ext cx="0" cy="0"/>
          <a:chOff x="0" y="0"/>
          <a:chExt cx="0" cy="0"/>
        </a:xfrm>
      </p:grpSpPr>
      <p:sp>
        <p:nvSpPr>
          <p:cNvPr id="131" name="Google Shape;131;p19"/>
          <p:cNvSpPr txBox="1"/>
          <p:nvPr/>
        </p:nvSpPr>
        <p:spPr>
          <a:xfrm>
            <a:off x="311700" y="92140"/>
            <a:ext cx="8756700" cy="804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Proxima Nova Extrabold"/>
              <a:ea typeface="Proxima Nova Extrabold"/>
              <a:cs typeface="Proxima Nova Extrabold"/>
              <a:sym typeface="Proxima Nova Extrabold"/>
            </a:endParaRPr>
          </a:p>
        </p:txBody>
      </p:sp>
      <p:pic>
        <p:nvPicPr>
          <p:cNvPr id="132" name="Google Shape;132;p19"/>
          <p:cNvPicPr preferRelativeResize="0"/>
          <p:nvPr/>
        </p:nvPicPr>
        <p:blipFill rotWithShape="1">
          <a:blip r:embed="rId3">
            <a:alphaModFix/>
          </a:blip>
          <a:srcRect/>
          <a:stretch/>
        </p:blipFill>
        <p:spPr>
          <a:xfrm>
            <a:off x="1780518" y="2467050"/>
            <a:ext cx="5491476" cy="2811200"/>
          </a:xfrm>
          <a:prstGeom prst="rect">
            <a:avLst/>
          </a:prstGeom>
          <a:noFill/>
          <a:ln>
            <a:noFill/>
          </a:ln>
        </p:spPr>
      </p:pic>
      <p:sp>
        <p:nvSpPr>
          <p:cNvPr id="133" name="Google Shape;133;p19"/>
          <p:cNvSpPr txBox="1"/>
          <p:nvPr/>
        </p:nvSpPr>
        <p:spPr>
          <a:xfrm>
            <a:off x="482438" y="4457208"/>
            <a:ext cx="1794636" cy="32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Customer Satisfaction #1</a:t>
            </a:r>
            <a:endParaRPr sz="1800" b="0" i="0" u="none" strike="noStrike" cap="none">
              <a:solidFill>
                <a:schemeClr val="lt1"/>
              </a:solidFill>
              <a:latin typeface="Proxima Nova Semibold"/>
              <a:ea typeface="Proxima Nova Semibold"/>
              <a:cs typeface="Proxima Nova Semibold"/>
              <a:sym typeface="Proxima Nova Semibold"/>
            </a:endParaRPr>
          </a:p>
        </p:txBody>
      </p:sp>
      <p:sp>
        <p:nvSpPr>
          <p:cNvPr id="134" name="Google Shape;134;p19"/>
          <p:cNvSpPr txBox="1"/>
          <p:nvPr/>
        </p:nvSpPr>
        <p:spPr>
          <a:xfrm>
            <a:off x="6807206" y="4430455"/>
            <a:ext cx="1794636" cy="322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Proxima Nova Semibold"/>
                <a:ea typeface="Proxima Nova Semibold"/>
                <a:cs typeface="Proxima Nova Semibold"/>
                <a:sym typeface="Proxima Nova Semibold"/>
              </a:rPr>
              <a:t>Customer Satisfaction #1</a:t>
            </a:r>
            <a:endParaRPr sz="1800" b="0" i="0" u="none" strike="noStrike" cap="none">
              <a:solidFill>
                <a:schemeClr val="lt1"/>
              </a:solidFill>
              <a:latin typeface="Proxima Nova Semibold"/>
              <a:ea typeface="Proxima Nova Semibold"/>
              <a:cs typeface="Proxima Nova Semibold"/>
              <a:sym typeface="Proxima Nova Semibold"/>
            </a:endParaRPr>
          </a:p>
        </p:txBody>
      </p:sp>
      <p:pic>
        <p:nvPicPr>
          <p:cNvPr id="135" name="Google Shape;135;p19"/>
          <p:cNvPicPr preferRelativeResize="0"/>
          <p:nvPr/>
        </p:nvPicPr>
        <p:blipFill rotWithShape="1">
          <a:blip r:embed="rId4">
            <a:alphaModFix/>
          </a:blip>
          <a:srcRect/>
          <a:stretch/>
        </p:blipFill>
        <p:spPr>
          <a:xfrm>
            <a:off x="566782" y="3203687"/>
            <a:ext cx="1534730" cy="1534730"/>
          </a:xfrm>
          <a:prstGeom prst="rect">
            <a:avLst/>
          </a:prstGeom>
          <a:noFill/>
          <a:ln>
            <a:noFill/>
          </a:ln>
        </p:spPr>
      </p:pic>
      <p:pic>
        <p:nvPicPr>
          <p:cNvPr id="136" name="Google Shape;136;p19"/>
          <p:cNvPicPr preferRelativeResize="0"/>
          <p:nvPr/>
        </p:nvPicPr>
        <p:blipFill rotWithShape="1">
          <a:blip r:embed="rId5">
            <a:alphaModFix/>
          </a:blip>
          <a:srcRect/>
          <a:stretch/>
        </p:blipFill>
        <p:spPr>
          <a:xfrm>
            <a:off x="6931766" y="3223208"/>
            <a:ext cx="1481981" cy="1481626"/>
          </a:xfrm>
          <a:prstGeom prst="rect">
            <a:avLst/>
          </a:prstGeom>
          <a:noFill/>
          <a:ln>
            <a:noFill/>
          </a:ln>
        </p:spPr>
      </p:pic>
      <p:sp>
        <p:nvSpPr>
          <p:cNvPr id="137" name="Google Shape;137;p19"/>
          <p:cNvSpPr/>
          <p:nvPr/>
        </p:nvSpPr>
        <p:spPr>
          <a:xfrm>
            <a:off x="0" y="518745"/>
            <a:ext cx="8947150" cy="163121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0000" b="1" i="0" u="none" strike="noStrike" cap="none">
                <a:solidFill>
                  <a:srgbClr val="FF0000"/>
                </a:solidFill>
                <a:latin typeface="Arial"/>
                <a:ea typeface="Arial"/>
                <a:cs typeface="Arial"/>
                <a:sym typeface="Arial"/>
              </a:rPr>
              <a:t>Why DISH?</a:t>
            </a:r>
            <a:endParaRPr sz="10000" b="1" i="0" u="none" strike="noStrike" cap="none">
              <a:solidFill>
                <a:srgbClr val="FF0000"/>
              </a:solidFill>
              <a:latin typeface="Arial"/>
              <a:ea typeface="Arial"/>
              <a:cs typeface="Arial"/>
              <a:sym typeface="Arial"/>
            </a:endParaRPr>
          </a:p>
        </p:txBody>
      </p:sp>
      <p:pic>
        <p:nvPicPr>
          <p:cNvPr id="138" name="Google Shape;138;p19"/>
          <p:cNvPicPr preferRelativeResize="0"/>
          <p:nvPr/>
        </p:nvPicPr>
        <p:blipFill rotWithShape="1">
          <a:blip r:embed="rId6">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1"/>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2"/>
        <p:cNvGrpSpPr/>
        <p:nvPr/>
      </p:nvGrpSpPr>
      <p:grpSpPr>
        <a:xfrm>
          <a:off x="0" y="0"/>
          <a:ext cx="0" cy="0"/>
          <a:chOff x="0" y="0"/>
          <a:chExt cx="0" cy="0"/>
        </a:xfrm>
      </p:grpSpPr>
      <p:pic>
        <p:nvPicPr>
          <p:cNvPr id="143" name="Google Shape;143;p20" descr="Advantage rubber stamp Royalty Free Vector Image"/>
          <p:cNvPicPr preferRelativeResize="0"/>
          <p:nvPr/>
        </p:nvPicPr>
        <p:blipFill rotWithShape="1">
          <a:blip r:embed="rId3">
            <a:alphaModFix/>
          </a:blip>
          <a:srcRect t="14530" b="23419"/>
          <a:stretch/>
        </p:blipFill>
        <p:spPr>
          <a:xfrm rot="693005">
            <a:off x="812783" y="1059325"/>
            <a:ext cx="7519564" cy="3639470"/>
          </a:xfrm>
          <a:prstGeom prst="rect">
            <a:avLst/>
          </a:prstGeom>
          <a:noFill/>
          <a:ln>
            <a:noFill/>
          </a:ln>
        </p:spPr>
      </p:pic>
      <p:sp>
        <p:nvSpPr>
          <p:cNvPr id="144" name="Google Shape;144;p20"/>
          <p:cNvSpPr txBox="1">
            <a:spLocks noGrp="1"/>
          </p:cNvSpPr>
          <p:nvPr>
            <p:ph type="title"/>
          </p:nvPr>
        </p:nvSpPr>
        <p:spPr>
          <a:xfrm>
            <a:off x="1307863" y="469849"/>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chemeClr val="lt1"/>
                </a:solidFill>
                <a:latin typeface="Proxima Nova Semibold"/>
                <a:ea typeface="Proxima Nova Semibold"/>
                <a:cs typeface="Proxima Nova Semibold"/>
                <a:sym typeface="Proxima Nova Semibold"/>
              </a:rPr>
              <a:t>The DISH Advantage</a:t>
            </a:r>
            <a:endParaRPr>
              <a:solidFill>
                <a:schemeClr val="lt1"/>
              </a:solidFill>
              <a:latin typeface="Proxima Nova Semibold"/>
              <a:ea typeface="Proxima Nova Semibold"/>
              <a:cs typeface="Proxima Nova Semibold"/>
              <a:sym typeface="Proxima Nova Semibold"/>
            </a:endParaRPr>
          </a:p>
        </p:txBody>
      </p:sp>
      <p:sp>
        <p:nvSpPr>
          <p:cNvPr id="145" name="Google Shape;145;p20"/>
          <p:cNvSpPr txBox="1">
            <a:spLocks noGrp="1"/>
          </p:cNvSpPr>
          <p:nvPr>
            <p:ph type="body" idx="1"/>
          </p:nvPr>
        </p:nvSpPr>
        <p:spPr>
          <a:xfrm>
            <a:off x="1276701" y="343374"/>
            <a:ext cx="6935076" cy="4698475"/>
          </a:xfrm>
          <a:prstGeom prst="rect">
            <a:avLst/>
          </a:prstGeom>
          <a:noFill/>
          <a:ln>
            <a:noFill/>
          </a:ln>
        </p:spPr>
        <p:txBody>
          <a:bodyPr spcFirstLastPara="1" wrap="square" lIns="91425" tIns="91425" rIns="91425" bIns="91425" anchor="t" anchorCtr="0">
            <a:noAutofit/>
          </a:bodyPr>
          <a:lstStyle/>
          <a:p>
            <a:pPr marL="114300" lvl="0" indent="0" algn="ctr" rtl="0">
              <a:lnSpc>
                <a:spcPct val="115000"/>
              </a:lnSpc>
              <a:spcBef>
                <a:spcPts val="0"/>
              </a:spcBef>
              <a:spcAft>
                <a:spcPts val="0"/>
              </a:spcAft>
              <a:buSzPts val="1800"/>
              <a:buNone/>
            </a:pPr>
            <a:br>
              <a:rPr lang="en-US" sz="1600">
                <a:latin typeface="Proxima Nova Semibold"/>
                <a:ea typeface="Proxima Nova Semibold"/>
                <a:cs typeface="Proxima Nova Semibold"/>
                <a:sym typeface="Proxima Nova Semibold"/>
              </a:rPr>
            </a:br>
            <a:endParaRPr sz="1600">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r>
              <a:rPr lang="en-US">
                <a:solidFill>
                  <a:schemeClr val="lt1"/>
                </a:solidFill>
                <a:latin typeface="Proxima Nova Semibold"/>
                <a:ea typeface="Proxima Nova Semibold"/>
                <a:cs typeface="Proxima Nova Semibold"/>
                <a:sym typeface="Proxima Nova Semibold"/>
              </a:rPr>
              <a:t>Our competitive advantage should be communicated </a:t>
            </a: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r>
              <a:rPr lang="en-US">
                <a:solidFill>
                  <a:schemeClr val="lt1"/>
                </a:solidFill>
                <a:latin typeface="Proxima Nova Semibold"/>
                <a:ea typeface="Proxima Nova Semibold"/>
                <a:cs typeface="Proxima Nova Semibold"/>
                <a:sym typeface="Proxima Nova Semibold"/>
              </a:rPr>
              <a:t>from a “thinking of the consumer first” point of view. What sets DISH apart is our VALUE, TECHNOLOGY, and SERVICE, </a:t>
            </a:r>
            <a:endParaRPr/>
          </a:p>
          <a:p>
            <a:pPr marL="114300" lvl="0" indent="0" algn="ctr" rtl="0">
              <a:lnSpc>
                <a:spcPct val="115000"/>
              </a:lnSpc>
              <a:spcBef>
                <a:spcPts val="0"/>
              </a:spcBef>
              <a:spcAft>
                <a:spcPts val="0"/>
              </a:spcAft>
              <a:buSzPts val="1800"/>
              <a:buNone/>
            </a:pP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r>
              <a:rPr lang="en-US">
                <a:solidFill>
                  <a:schemeClr val="lt1"/>
                </a:solidFill>
                <a:latin typeface="Proxima Nova Semibold"/>
                <a:ea typeface="Proxima Nova Semibold"/>
                <a:cs typeface="Proxima Nova Semibold"/>
                <a:sym typeface="Proxima Nova Semibold"/>
              </a:rPr>
              <a:t>which break down barriers between consumers and the content they love. We refer to our products by the benefit they provide consumers, and our customer service through the awards </a:t>
            </a:r>
            <a:endParaRPr>
              <a:solidFill>
                <a:schemeClr val="lt1"/>
              </a:solidFill>
              <a:latin typeface="Proxima Nova Semibold"/>
              <a:ea typeface="Proxima Nova Semibold"/>
              <a:cs typeface="Proxima Nova Semibold"/>
              <a:sym typeface="Proxima Nova Semibold"/>
            </a:endParaRPr>
          </a:p>
          <a:p>
            <a:pPr marL="114300" lvl="0" indent="0" algn="ctr" rtl="0">
              <a:lnSpc>
                <a:spcPct val="115000"/>
              </a:lnSpc>
              <a:spcBef>
                <a:spcPts val="0"/>
              </a:spcBef>
              <a:spcAft>
                <a:spcPts val="0"/>
              </a:spcAft>
              <a:buSzPts val="1800"/>
              <a:buNone/>
            </a:pPr>
            <a:r>
              <a:rPr lang="en-US">
                <a:solidFill>
                  <a:schemeClr val="lt1"/>
                </a:solidFill>
                <a:latin typeface="Proxima Nova Semibold"/>
                <a:ea typeface="Proxima Nova Semibold"/>
                <a:cs typeface="Proxima Nova Semibold"/>
                <a:sym typeface="Proxima Nova Semibold"/>
              </a:rPr>
              <a:t>we’ve proudly won.</a:t>
            </a:r>
            <a:endParaRPr/>
          </a:p>
        </p:txBody>
      </p:sp>
      <p:cxnSp>
        <p:nvCxnSpPr>
          <p:cNvPr id="146" name="Google Shape;146;p20"/>
          <p:cNvCxnSpPr/>
          <p:nvPr/>
        </p:nvCxnSpPr>
        <p:spPr>
          <a:xfrm>
            <a:off x="194216" y="1042549"/>
            <a:ext cx="8756700" cy="0"/>
          </a:xfrm>
          <a:prstGeom prst="straightConnector1">
            <a:avLst/>
          </a:prstGeom>
          <a:noFill/>
          <a:ln w="38100" cap="flat" cmpd="sng">
            <a:solidFill>
              <a:schemeClr val="dk1"/>
            </a:solidFill>
            <a:prstDash val="solid"/>
            <a:round/>
            <a:headEnd type="none" w="sm" len="sm"/>
            <a:tailEnd type="none" w="sm" len="sm"/>
          </a:ln>
        </p:spPr>
      </p:cxnSp>
      <p:pic>
        <p:nvPicPr>
          <p:cNvPr id="147" name="Google Shape;147;p20"/>
          <p:cNvPicPr preferRelativeResize="0"/>
          <p:nvPr/>
        </p:nvPicPr>
        <p:blipFill rotWithShape="1">
          <a:blip r:embed="rId4">
            <a:alphaModFix/>
          </a:blip>
          <a:srcRect/>
          <a:stretch/>
        </p:blipFill>
        <p:spPr>
          <a:xfrm>
            <a:off x="8585200" y="4584700"/>
            <a:ext cx="406400" cy="406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1" descr="Blue sky with white clouds background Stock Photo - 109426764"/>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53" name="Google Shape;153;p21"/>
          <p:cNvSpPr txBox="1">
            <a:spLocks noGrp="1"/>
          </p:cNvSpPr>
          <p:nvPr>
            <p:ph type="title"/>
          </p:nvPr>
        </p:nvSpPr>
        <p:spPr>
          <a:xfrm>
            <a:off x="268157" y="158886"/>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chemeClr val="lt1"/>
                </a:solidFill>
              </a:rPr>
              <a:t>Value, Technology, Service</a:t>
            </a:r>
            <a:endParaRPr>
              <a:solidFill>
                <a:schemeClr val="lt1"/>
              </a:solidFill>
            </a:endParaRPr>
          </a:p>
        </p:txBody>
      </p:sp>
      <p:sp>
        <p:nvSpPr>
          <p:cNvPr id="154" name="Google Shape;154;p21"/>
          <p:cNvSpPr txBox="1">
            <a:spLocks noGrp="1"/>
          </p:cNvSpPr>
          <p:nvPr>
            <p:ph type="body" idx="1"/>
          </p:nvPr>
        </p:nvSpPr>
        <p:spPr>
          <a:xfrm>
            <a:off x="94690" y="731586"/>
            <a:ext cx="8906241" cy="3416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Value</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is the only TV provider to offer a 2-Year TV Price Guarantee</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No fee for the first receiver, only with DISH </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Protect Silver Free for 6 months</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Premium Channels for 3 months (Showtime, Starz, and DISH Movie Pack)</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HD for Life</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Free Professional Install</a:t>
            </a:r>
            <a:endParaRPr/>
          </a:p>
          <a:p>
            <a:pPr marL="457200" lvl="0" indent="-228600" algn="l" rtl="0">
              <a:lnSpc>
                <a:spcPct val="115000"/>
              </a:lnSpc>
              <a:spcBef>
                <a:spcPts val="0"/>
              </a:spcBef>
              <a:spcAft>
                <a:spcPts val="0"/>
              </a:spcAft>
              <a:buSzPts val="1800"/>
              <a:buNone/>
            </a:pPr>
            <a:endParaRPr sz="1100">
              <a:solidFill>
                <a:schemeClr val="lt1"/>
              </a:solidFill>
              <a:latin typeface="Proxima Nova Semibold"/>
              <a:ea typeface="Proxima Nova Semibold"/>
              <a:cs typeface="Proxima Nova Semibold"/>
              <a:sym typeface="Proxima Nova Semibold"/>
            </a:endParaRPr>
          </a:p>
          <a:p>
            <a:pPr marL="457200" lvl="0" indent="-342900" algn="l" rtl="0">
              <a:lnSpc>
                <a:spcPct val="115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Technology</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Get the ultimate voice control experience with the new DISH Voice Remote with Google Assistant built in</a:t>
            </a:r>
            <a:endParaRPr sz="1200">
              <a:solidFill>
                <a:schemeClr val="lt1"/>
              </a:solidFill>
              <a:latin typeface="Proxima Nova Semibold"/>
              <a:ea typeface="Proxima Nova Semibold"/>
              <a:cs typeface="Proxima Nova Semibold"/>
              <a:sym typeface="Proxima Nova Semibold"/>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Only DISH lets you watch 100% of your live, recorded and On Demand content anywhere, on any internet-connected device</a:t>
            </a:r>
            <a:endParaRPr/>
          </a:p>
          <a:p>
            <a:pPr marL="914400" lvl="1" indent="-317500" algn="l" rtl="0">
              <a:lnSpc>
                <a:spcPct val="100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Watch and record up to 16 channels at once with the </a:t>
            </a:r>
            <a:r>
              <a:rPr lang="en-US" sz="1200" b="1">
                <a:solidFill>
                  <a:schemeClr val="lt1"/>
                </a:solidFill>
                <a:latin typeface="Proxima Nova Semibold"/>
                <a:ea typeface="Proxima Nova Semibold"/>
                <a:cs typeface="Proxima Nova Semibold"/>
                <a:sym typeface="Proxima Nova Semibold"/>
              </a:rPr>
              <a:t>Hopper® 3 DVR</a:t>
            </a:r>
            <a:endParaRPr sz="1200">
              <a:solidFill>
                <a:schemeClr val="lt1"/>
              </a:solidFill>
              <a:latin typeface="Proxima Nova Semibold"/>
              <a:ea typeface="Proxima Nova Semibold"/>
              <a:cs typeface="Proxima Nova Semibold"/>
              <a:sym typeface="Proxima Nova Semibold"/>
            </a:endParaRPr>
          </a:p>
          <a:p>
            <a:pPr marL="914400" lvl="1" indent="-317500" algn="l" rtl="0">
              <a:lnSpc>
                <a:spcPct val="100000"/>
              </a:lnSpc>
              <a:spcBef>
                <a:spcPts val="0"/>
              </a:spcBef>
              <a:spcAft>
                <a:spcPts val="0"/>
              </a:spcAft>
              <a:buClr>
                <a:schemeClr val="lt1"/>
              </a:buClr>
              <a:buSzPts val="1200"/>
              <a:buFont typeface="Noto Sans Symbols"/>
              <a:buChar char="✔"/>
            </a:pPr>
            <a:r>
              <a:rPr lang="en-US" sz="1200" b="1">
                <a:solidFill>
                  <a:schemeClr val="lt1"/>
                </a:solidFill>
                <a:latin typeface="Proxima Nova Semibold"/>
                <a:ea typeface="Proxima Nova Semibold"/>
                <a:cs typeface="Proxima Nova Semibold"/>
                <a:sym typeface="Proxima Nova Semibold"/>
              </a:rPr>
              <a:t>Record up to 500 hours of HD TV with the Hopper® 3 DVR</a:t>
            </a:r>
            <a:endParaRPr sz="1200">
              <a:solidFill>
                <a:schemeClr val="lt1"/>
              </a:solidFill>
              <a:latin typeface="Proxima Nova Semibold"/>
              <a:ea typeface="Proxima Nova Semibold"/>
              <a:cs typeface="Proxima Nova Semibold"/>
              <a:sym typeface="Proxima Nova Semibold"/>
            </a:endParaRPr>
          </a:p>
          <a:p>
            <a:pPr marL="914400" lvl="1" indent="-317500" algn="l" rtl="0">
              <a:lnSpc>
                <a:spcPct val="100000"/>
              </a:lnSpc>
              <a:spcBef>
                <a:spcPts val="0"/>
              </a:spcBef>
              <a:spcAft>
                <a:spcPts val="0"/>
              </a:spcAft>
              <a:buClr>
                <a:schemeClr val="lt1"/>
              </a:buClr>
              <a:buSzPts val="1200"/>
              <a:buFont typeface="Noto Sans Symbols"/>
              <a:buChar char="✔"/>
            </a:pPr>
            <a:r>
              <a:rPr lang="en-US" sz="1200" b="1">
                <a:solidFill>
                  <a:schemeClr val="lt1"/>
                </a:solidFill>
                <a:latin typeface="Proxima Nova Semibold"/>
                <a:ea typeface="Proxima Nova Semibold"/>
                <a:cs typeface="Proxima Nova Semibold"/>
                <a:sym typeface="Proxima Nova Semibold"/>
              </a:rPr>
              <a:t>Get more HD channels nationwide than any other provider</a:t>
            </a:r>
            <a:endParaRPr sz="1200">
              <a:solidFill>
                <a:schemeClr val="lt1"/>
              </a:solidFill>
              <a:latin typeface="Proxima Nova Semibold"/>
              <a:ea typeface="Proxima Nova Semibold"/>
              <a:cs typeface="Proxima Nova Semibold"/>
              <a:sym typeface="Proxima Nova Semibold"/>
            </a:endParaRPr>
          </a:p>
          <a:p>
            <a:pPr marL="457200" lvl="0" indent="-228600" algn="l" rtl="0">
              <a:lnSpc>
                <a:spcPct val="115000"/>
              </a:lnSpc>
              <a:spcBef>
                <a:spcPts val="0"/>
              </a:spcBef>
              <a:spcAft>
                <a:spcPts val="0"/>
              </a:spcAft>
              <a:buSzPts val="1800"/>
              <a:buNone/>
            </a:pPr>
            <a:endParaRPr sz="1100">
              <a:solidFill>
                <a:schemeClr val="lt1"/>
              </a:solidFill>
              <a:latin typeface="Proxima Nova Semibold"/>
              <a:ea typeface="Proxima Nova Semibold"/>
              <a:cs typeface="Proxima Nova Semibold"/>
              <a:sym typeface="Proxima Nova Semibold"/>
            </a:endParaRPr>
          </a:p>
          <a:p>
            <a:pPr marL="457200" lvl="0" indent="-342900" algn="l" rtl="0">
              <a:lnSpc>
                <a:spcPct val="115000"/>
              </a:lnSpc>
              <a:spcBef>
                <a:spcPts val="0"/>
              </a:spcBef>
              <a:spcAft>
                <a:spcPts val="0"/>
              </a:spcAft>
              <a:buClr>
                <a:schemeClr val="lt1"/>
              </a:buClr>
              <a:buSzPts val="1400"/>
              <a:buChar char="●"/>
            </a:pPr>
            <a:r>
              <a:rPr lang="en-US" sz="1400">
                <a:solidFill>
                  <a:schemeClr val="lt1"/>
                </a:solidFill>
                <a:latin typeface="Proxima Nova Semibold"/>
                <a:ea typeface="Proxima Nova Semibold"/>
                <a:cs typeface="Proxima Nova Semibold"/>
                <a:sym typeface="Proxima Nova Semibold"/>
              </a:rPr>
              <a:t>Service</a:t>
            </a:r>
            <a:endParaRPr/>
          </a:p>
          <a:p>
            <a:pPr marL="914400" lvl="0" indent="-342900" algn="l" rtl="0">
              <a:lnSpc>
                <a:spcPct val="115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guarantees 99% nationwide signal reliability</a:t>
            </a:r>
            <a:endParaRPr/>
          </a:p>
          <a:p>
            <a:pPr marL="914400" lvl="0" indent="-342900" algn="l" rtl="0">
              <a:lnSpc>
                <a:spcPct val="115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DISH is the industry leader in overall quality</a:t>
            </a:r>
            <a:endParaRPr/>
          </a:p>
          <a:p>
            <a:pPr marL="914400" lvl="0" indent="-342900" algn="l" rtl="0">
              <a:lnSpc>
                <a:spcPct val="115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Get answers now with DISH 24/7 customer support</a:t>
            </a:r>
            <a:endParaRPr/>
          </a:p>
          <a:p>
            <a:pPr marL="914400" lvl="0" indent="-342900" algn="l" rtl="0">
              <a:lnSpc>
                <a:spcPct val="115000"/>
              </a:lnSpc>
              <a:spcBef>
                <a:spcPts val="0"/>
              </a:spcBef>
              <a:spcAft>
                <a:spcPts val="0"/>
              </a:spcAft>
              <a:buClr>
                <a:schemeClr val="lt1"/>
              </a:buClr>
              <a:buSzPts val="1200"/>
              <a:buFont typeface="Noto Sans Symbols"/>
              <a:buChar char="✔"/>
            </a:pPr>
            <a:r>
              <a:rPr lang="en-US" sz="1200">
                <a:solidFill>
                  <a:schemeClr val="lt1"/>
                </a:solidFill>
                <a:latin typeface="Proxima Nova Semibold"/>
                <a:ea typeface="Proxima Nova Semibold"/>
                <a:cs typeface="Proxima Nova Semibold"/>
                <a:sym typeface="Proxima Nova Semibold"/>
              </a:rPr>
              <a:t>Place your order today and get it installed in the same day</a:t>
            </a:r>
            <a:endParaRPr/>
          </a:p>
          <a:p>
            <a:pPr marL="114300" lvl="0" indent="0" algn="l" rtl="0">
              <a:lnSpc>
                <a:spcPct val="115000"/>
              </a:lnSpc>
              <a:spcBef>
                <a:spcPts val="0"/>
              </a:spcBef>
              <a:spcAft>
                <a:spcPts val="0"/>
              </a:spcAft>
              <a:buSzPts val="1800"/>
              <a:buNone/>
            </a:pPr>
            <a:endParaRPr sz="1200">
              <a:latin typeface="Proxima Nova Semibold"/>
              <a:ea typeface="Proxima Nova Semibold"/>
              <a:cs typeface="Proxima Nova Semibold"/>
              <a:sym typeface="Proxima Nova Semibold"/>
            </a:endParaRPr>
          </a:p>
        </p:txBody>
      </p:sp>
      <p:cxnSp>
        <p:nvCxnSpPr>
          <p:cNvPr id="155" name="Google Shape;155;p21"/>
          <p:cNvCxnSpPr/>
          <p:nvPr/>
        </p:nvCxnSpPr>
        <p:spPr>
          <a:xfrm>
            <a:off x="94690" y="722886"/>
            <a:ext cx="8756700" cy="0"/>
          </a:xfrm>
          <a:prstGeom prst="straightConnector1">
            <a:avLst/>
          </a:prstGeom>
          <a:noFill/>
          <a:ln w="38100" cap="flat" cmpd="sng">
            <a:solidFill>
              <a:schemeClr val="dk1"/>
            </a:solidFill>
            <a:prstDash val="solid"/>
            <a:round/>
            <a:headEnd type="none" w="sm" len="sm"/>
            <a:tailEnd type="none" w="sm" len="sm"/>
          </a:ln>
        </p:spPr>
      </p:cxnSp>
      <p:pic>
        <p:nvPicPr>
          <p:cNvPr id="156" name="Google Shape;156;p21"/>
          <p:cNvPicPr preferRelativeResize="0"/>
          <p:nvPr/>
        </p:nvPicPr>
        <p:blipFill rotWithShape="1">
          <a:blip r:embed="rId4">
            <a:alphaModFix/>
          </a:blip>
          <a:srcRect/>
          <a:stretch/>
        </p:blipFill>
        <p:spPr>
          <a:xfrm>
            <a:off x="8382000" y="43815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3897</Words>
  <Application>Microsoft Office PowerPoint</Application>
  <PresentationFormat>On-screen Show (16:9)</PresentationFormat>
  <Paragraphs>327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Proxima Nova</vt:lpstr>
      <vt:lpstr>Proxima Nova Extrabold</vt:lpstr>
      <vt:lpstr>Noto Sans Symbols</vt:lpstr>
      <vt:lpstr>Proxima Nova Semibold</vt:lpstr>
      <vt:lpstr>Simple Dark</vt:lpstr>
      <vt:lpstr>PowerPoint Presentation</vt:lpstr>
      <vt:lpstr>PowerPoint Presentation</vt:lpstr>
      <vt:lpstr>PowerPoint Presentation</vt:lpstr>
      <vt:lpstr>PowerPoint Presentation</vt:lpstr>
      <vt:lpstr>PowerPoint Presentation</vt:lpstr>
      <vt:lpstr>Apps:    DraftKings                   Pandora    Prime Video                Weather Channel    YouTube Kids             Netflix    Game Finder               YouTube   On Demand   Over 80,000 Titles  My Dish     Access your DISH Account   Trending Now     What is everyone watching around      you?</vt:lpstr>
      <vt:lpstr>PowerPoint Presentation</vt:lpstr>
      <vt:lpstr>The DISH Advantage</vt:lpstr>
      <vt:lpstr>Value, Technology, Service</vt:lpstr>
      <vt:lpstr>2 Sales Process Options</vt:lpstr>
      <vt:lpstr>PowerPoint Presentation</vt:lpstr>
      <vt:lpstr>Call-to-Order Process</vt:lpstr>
      <vt:lpstr>Call-to-Order Process</vt:lpstr>
      <vt:lpstr>Call-to-Order Process</vt:lpstr>
      <vt:lpstr>Call-to-Order Process</vt:lpstr>
      <vt:lpstr>Call-to-Order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Arsov</dc:creator>
  <cp:lastModifiedBy>Danny Arsov</cp:lastModifiedBy>
  <cp:revision>1</cp:revision>
  <dcterms:modified xsi:type="dcterms:W3CDTF">2022-02-10T14:02:50Z</dcterms:modified>
</cp:coreProperties>
</file>