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9"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94D1"/>
    <a:srgbClr val="74C043"/>
    <a:srgbClr val="00597E"/>
    <a:srgbClr val="31485B"/>
    <a:srgbClr val="31485C"/>
    <a:srgbClr val="004090"/>
    <a:srgbClr val="F57B20"/>
    <a:srgbClr val="0040A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8" autoAdjust="0"/>
    <p:restoredTop sz="94719" autoAdjust="0"/>
  </p:normalViewPr>
  <p:slideViewPr>
    <p:cSldViewPr snapToGrid="0">
      <p:cViewPr varScale="1">
        <p:scale>
          <a:sx n="63" d="100"/>
          <a:sy n="63" d="100"/>
        </p:scale>
        <p:origin x="732"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4E86F3-0374-4C46-B02F-7870A84A64B3}" type="datetimeFigureOut">
              <a:rPr lang="en-US" smtClean="0"/>
              <a:t>6/6/2022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FE58FB-52CE-4587-9C62-BE4623A7B116}" type="slidenum">
              <a:rPr lang="en-US" smtClean="0"/>
              <a:t>‹#›</a:t>
            </a:fld>
            <a:endParaRPr lang="en-US"/>
          </a:p>
        </p:txBody>
      </p:sp>
    </p:spTree>
    <p:extLst>
      <p:ext uri="{BB962C8B-B14F-4D97-AF65-F5344CB8AC3E}">
        <p14:creationId xmlns:p14="http://schemas.microsoft.com/office/powerpoint/2010/main" val="35045384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x-none" dirty="0" err="1">
                <a:solidFill>
                  <a:schemeClr val="tx1">
                    <a:lumMod val="65000"/>
                    <a:lumOff val="35000"/>
                  </a:schemeClr>
                </a:solidFill>
                <a:latin typeface="Lato-Regular"/>
                <a:ea typeface="Lato" panose="020F0502020204030203" pitchFamily="34" charset="0"/>
                <a:cs typeface="Lato" panose="020F0502020204030203" pitchFamily="34" charset="0"/>
                <a:sym typeface="Poppins Medium" charset="0"/>
              </a:rPr>
              <a:t>XOOm</a:t>
            </a:r>
            <a:r>
              <a:rPr lang="en-US" altLang="x-none" dirty="0">
                <a:solidFill>
                  <a:schemeClr val="tx1">
                    <a:lumMod val="65000"/>
                    <a:lumOff val="35000"/>
                  </a:schemeClr>
                </a:solidFill>
                <a:latin typeface="Lato-Regular"/>
                <a:ea typeface="Lato" panose="020F0502020204030203" pitchFamily="34" charset="0"/>
                <a:cs typeface="Lato" panose="020F0502020204030203" pitchFamily="34" charset="0"/>
                <a:sym typeface="Poppins Medium" charset="0"/>
              </a:rPr>
              <a:t> </a:t>
            </a:r>
            <a:r>
              <a:rPr lang="en-US" altLang="x-none" dirty="0" err="1">
                <a:solidFill>
                  <a:schemeClr val="tx1">
                    <a:lumMod val="65000"/>
                    <a:lumOff val="35000"/>
                  </a:schemeClr>
                </a:solidFill>
                <a:latin typeface="Lato-Regular"/>
                <a:ea typeface="Lato" panose="020F0502020204030203" pitchFamily="34" charset="0"/>
                <a:cs typeface="Lato" panose="020F0502020204030203" pitchFamily="34" charset="0"/>
                <a:sym typeface="Poppins Medium" charset="0"/>
              </a:rPr>
              <a:t>Xtras</a:t>
            </a:r>
            <a:r>
              <a:rPr lang="en-US" altLang="x-none" dirty="0">
                <a:solidFill>
                  <a:schemeClr val="tx1">
                    <a:lumMod val="65000"/>
                    <a:lumOff val="35000"/>
                  </a:schemeClr>
                </a:solidFill>
                <a:latin typeface="Lato-Regular"/>
                <a:ea typeface="Lato" panose="020F0502020204030203" pitchFamily="34" charset="0"/>
                <a:cs typeface="Lato" panose="020F0502020204030203" pitchFamily="34" charset="0"/>
                <a:sym typeface="Poppins Medium" charset="0"/>
              </a:rPr>
              <a:t> - Get access to discounts from retailers, restaurants, hotels, theme parks and more by managing your account, engaging with XOOM Energy on social media, etc. </a:t>
            </a:r>
          </a:p>
          <a:p>
            <a:endParaRPr lang="en-US" dirty="0"/>
          </a:p>
        </p:txBody>
      </p:sp>
      <p:sp>
        <p:nvSpPr>
          <p:cNvPr id="4" name="Slide Number Placeholder 3"/>
          <p:cNvSpPr>
            <a:spLocks noGrp="1"/>
          </p:cNvSpPr>
          <p:nvPr>
            <p:ph type="sldNum" sz="quarter" idx="10"/>
          </p:nvPr>
        </p:nvSpPr>
        <p:spPr/>
        <p:txBody>
          <a:bodyPr/>
          <a:lstStyle/>
          <a:p>
            <a:fld id="{7FFE58FB-52CE-4587-9C62-BE4623A7B116}" type="slidenum">
              <a:rPr lang="en-US" smtClean="0"/>
              <a:t>2</a:t>
            </a:fld>
            <a:endParaRPr lang="en-US"/>
          </a:p>
        </p:txBody>
      </p:sp>
    </p:spTree>
    <p:extLst>
      <p:ext uri="{BB962C8B-B14F-4D97-AF65-F5344CB8AC3E}">
        <p14:creationId xmlns:p14="http://schemas.microsoft.com/office/powerpoint/2010/main" val="9401784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5BFEE-8AE6-46C3-B497-6CD7BD9DF7C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82B7C6E-2393-430F-9406-D5F68129C91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5113F92-BD15-4E44-9B7C-A8614E112393}"/>
              </a:ext>
            </a:extLst>
          </p:cNvPr>
          <p:cNvSpPr>
            <a:spLocks noGrp="1"/>
          </p:cNvSpPr>
          <p:nvPr>
            <p:ph type="dt" sz="half" idx="10"/>
          </p:nvPr>
        </p:nvSpPr>
        <p:spPr/>
        <p:txBody>
          <a:bodyPr/>
          <a:lstStyle/>
          <a:p>
            <a:fld id="{54DF92A3-4BE6-41E4-88DD-0F911158DFDC}" type="datetimeFigureOut">
              <a:rPr lang="en-US" smtClean="0"/>
              <a:t>6/6/2022</a:t>
            </a:fld>
            <a:endParaRPr lang="en-US"/>
          </a:p>
        </p:txBody>
      </p:sp>
      <p:sp>
        <p:nvSpPr>
          <p:cNvPr id="5" name="Footer Placeholder 4">
            <a:extLst>
              <a:ext uri="{FF2B5EF4-FFF2-40B4-BE49-F238E27FC236}">
                <a16:creationId xmlns:a16="http://schemas.microsoft.com/office/drawing/2014/main" id="{C342DD04-FA49-415E-A994-B3CC4BED76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349B7E-78E6-4CBB-B0ED-218315EDC4F3}"/>
              </a:ext>
            </a:extLst>
          </p:cNvPr>
          <p:cNvSpPr>
            <a:spLocks noGrp="1"/>
          </p:cNvSpPr>
          <p:nvPr>
            <p:ph type="sldNum" sz="quarter" idx="12"/>
          </p:nvPr>
        </p:nvSpPr>
        <p:spPr/>
        <p:txBody>
          <a:bodyPr/>
          <a:lstStyle/>
          <a:p>
            <a:fld id="{F4AF07B6-EF47-404C-A4E0-C3B87E20E730}" type="slidenum">
              <a:rPr lang="en-US" smtClean="0"/>
              <a:t>‹#›</a:t>
            </a:fld>
            <a:endParaRPr lang="en-US"/>
          </a:p>
        </p:txBody>
      </p:sp>
    </p:spTree>
    <p:extLst>
      <p:ext uri="{BB962C8B-B14F-4D97-AF65-F5344CB8AC3E}">
        <p14:creationId xmlns:p14="http://schemas.microsoft.com/office/powerpoint/2010/main" val="169305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A0234-2C82-4F33-9DAF-825C48A3B7B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F610C4A-0849-49D4-B15A-CC2F6FFA778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F6EB36-AFCB-4E2D-AEC0-131D01C1B418}"/>
              </a:ext>
            </a:extLst>
          </p:cNvPr>
          <p:cNvSpPr>
            <a:spLocks noGrp="1"/>
          </p:cNvSpPr>
          <p:nvPr>
            <p:ph type="dt" sz="half" idx="10"/>
          </p:nvPr>
        </p:nvSpPr>
        <p:spPr/>
        <p:txBody>
          <a:bodyPr/>
          <a:lstStyle/>
          <a:p>
            <a:fld id="{54DF92A3-4BE6-41E4-88DD-0F911158DFDC}" type="datetimeFigureOut">
              <a:rPr lang="en-US" smtClean="0"/>
              <a:t>6/6/2022</a:t>
            </a:fld>
            <a:endParaRPr lang="en-US"/>
          </a:p>
        </p:txBody>
      </p:sp>
      <p:sp>
        <p:nvSpPr>
          <p:cNvPr id="5" name="Footer Placeholder 4">
            <a:extLst>
              <a:ext uri="{FF2B5EF4-FFF2-40B4-BE49-F238E27FC236}">
                <a16:creationId xmlns:a16="http://schemas.microsoft.com/office/drawing/2014/main" id="{E90F0ED8-E8CF-4006-9E53-981CAAD74E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07F8BA-F3CD-424D-A91A-B28784CFAA1D}"/>
              </a:ext>
            </a:extLst>
          </p:cNvPr>
          <p:cNvSpPr>
            <a:spLocks noGrp="1"/>
          </p:cNvSpPr>
          <p:nvPr>
            <p:ph type="sldNum" sz="quarter" idx="12"/>
          </p:nvPr>
        </p:nvSpPr>
        <p:spPr/>
        <p:txBody>
          <a:bodyPr/>
          <a:lstStyle/>
          <a:p>
            <a:fld id="{F4AF07B6-EF47-404C-A4E0-C3B87E20E730}" type="slidenum">
              <a:rPr lang="en-US" smtClean="0"/>
              <a:t>‹#›</a:t>
            </a:fld>
            <a:endParaRPr lang="en-US"/>
          </a:p>
        </p:txBody>
      </p:sp>
    </p:spTree>
    <p:extLst>
      <p:ext uri="{BB962C8B-B14F-4D97-AF65-F5344CB8AC3E}">
        <p14:creationId xmlns:p14="http://schemas.microsoft.com/office/powerpoint/2010/main" val="1940226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E75A2BE-0F63-434C-A4C7-F6672D6E224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08CA175-5CAF-455F-B14C-0001725A471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128864-F4EB-464C-BA98-41CD7B72E050}"/>
              </a:ext>
            </a:extLst>
          </p:cNvPr>
          <p:cNvSpPr>
            <a:spLocks noGrp="1"/>
          </p:cNvSpPr>
          <p:nvPr>
            <p:ph type="dt" sz="half" idx="10"/>
          </p:nvPr>
        </p:nvSpPr>
        <p:spPr/>
        <p:txBody>
          <a:bodyPr/>
          <a:lstStyle/>
          <a:p>
            <a:fld id="{54DF92A3-4BE6-41E4-88DD-0F911158DFDC}" type="datetimeFigureOut">
              <a:rPr lang="en-US" smtClean="0"/>
              <a:t>6/6/2022</a:t>
            </a:fld>
            <a:endParaRPr lang="en-US"/>
          </a:p>
        </p:txBody>
      </p:sp>
      <p:sp>
        <p:nvSpPr>
          <p:cNvPr id="5" name="Footer Placeholder 4">
            <a:extLst>
              <a:ext uri="{FF2B5EF4-FFF2-40B4-BE49-F238E27FC236}">
                <a16:creationId xmlns:a16="http://schemas.microsoft.com/office/drawing/2014/main" id="{189A7268-EDFD-4665-9E00-2CAB50372A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80EEDA-6180-4B60-814E-D080928D4991}"/>
              </a:ext>
            </a:extLst>
          </p:cNvPr>
          <p:cNvSpPr>
            <a:spLocks noGrp="1"/>
          </p:cNvSpPr>
          <p:nvPr>
            <p:ph type="sldNum" sz="quarter" idx="12"/>
          </p:nvPr>
        </p:nvSpPr>
        <p:spPr/>
        <p:txBody>
          <a:bodyPr/>
          <a:lstStyle/>
          <a:p>
            <a:fld id="{F4AF07B6-EF47-404C-A4E0-C3B87E20E730}" type="slidenum">
              <a:rPr lang="en-US" smtClean="0"/>
              <a:t>‹#›</a:t>
            </a:fld>
            <a:endParaRPr lang="en-US"/>
          </a:p>
        </p:txBody>
      </p:sp>
    </p:spTree>
    <p:extLst>
      <p:ext uri="{BB962C8B-B14F-4D97-AF65-F5344CB8AC3E}">
        <p14:creationId xmlns:p14="http://schemas.microsoft.com/office/powerpoint/2010/main" val="2898232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8F6E9-9098-4ECF-8A89-1F342771369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AE8E69-13DE-462E-8AD1-7C8E22683F4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3405AD-33BE-4AAF-B0CF-6B1AAC51E511}"/>
              </a:ext>
            </a:extLst>
          </p:cNvPr>
          <p:cNvSpPr>
            <a:spLocks noGrp="1"/>
          </p:cNvSpPr>
          <p:nvPr>
            <p:ph type="dt" sz="half" idx="10"/>
          </p:nvPr>
        </p:nvSpPr>
        <p:spPr/>
        <p:txBody>
          <a:bodyPr/>
          <a:lstStyle/>
          <a:p>
            <a:fld id="{54DF92A3-4BE6-41E4-88DD-0F911158DFDC}" type="datetimeFigureOut">
              <a:rPr lang="en-US" smtClean="0"/>
              <a:t>6/6/2022</a:t>
            </a:fld>
            <a:endParaRPr lang="en-US"/>
          </a:p>
        </p:txBody>
      </p:sp>
      <p:sp>
        <p:nvSpPr>
          <p:cNvPr id="5" name="Footer Placeholder 4">
            <a:extLst>
              <a:ext uri="{FF2B5EF4-FFF2-40B4-BE49-F238E27FC236}">
                <a16:creationId xmlns:a16="http://schemas.microsoft.com/office/drawing/2014/main" id="{05D54647-2124-468B-8232-05124514D3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CA9233-5644-499F-8574-972361C674E8}"/>
              </a:ext>
            </a:extLst>
          </p:cNvPr>
          <p:cNvSpPr>
            <a:spLocks noGrp="1"/>
          </p:cNvSpPr>
          <p:nvPr>
            <p:ph type="sldNum" sz="quarter" idx="12"/>
          </p:nvPr>
        </p:nvSpPr>
        <p:spPr/>
        <p:txBody>
          <a:bodyPr/>
          <a:lstStyle/>
          <a:p>
            <a:fld id="{F4AF07B6-EF47-404C-A4E0-C3B87E20E730}" type="slidenum">
              <a:rPr lang="en-US" smtClean="0"/>
              <a:t>‹#›</a:t>
            </a:fld>
            <a:endParaRPr lang="en-US"/>
          </a:p>
        </p:txBody>
      </p:sp>
    </p:spTree>
    <p:extLst>
      <p:ext uri="{BB962C8B-B14F-4D97-AF65-F5344CB8AC3E}">
        <p14:creationId xmlns:p14="http://schemas.microsoft.com/office/powerpoint/2010/main" val="4019601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74AE6D-5D1A-4FF2-BA78-6CD1BC9362D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F0C8ACD-BCE2-4E19-9780-4EB70387A71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8B77D4A-1F19-4580-AE23-6875C9A92B52}"/>
              </a:ext>
            </a:extLst>
          </p:cNvPr>
          <p:cNvSpPr>
            <a:spLocks noGrp="1"/>
          </p:cNvSpPr>
          <p:nvPr>
            <p:ph type="dt" sz="half" idx="10"/>
          </p:nvPr>
        </p:nvSpPr>
        <p:spPr/>
        <p:txBody>
          <a:bodyPr/>
          <a:lstStyle/>
          <a:p>
            <a:fld id="{54DF92A3-4BE6-41E4-88DD-0F911158DFDC}" type="datetimeFigureOut">
              <a:rPr lang="en-US" smtClean="0"/>
              <a:t>6/6/2022</a:t>
            </a:fld>
            <a:endParaRPr lang="en-US"/>
          </a:p>
        </p:txBody>
      </p:sp>
      <p:sp>
        <p:nvSpPr>
          <p:cNvPr id="5" name="Footer Placeholder 4">
            <a:extLst>
              <a:ext uri="{FF2B5EF4-FFF2-40B4-BE49-F238E27FC236}">
                <a16:creationId xmlns:a16="http://schemas.microsoft.com/office/drawing/2014/main" id="{B05F1B23-2DEF-4234-A17B-0D5EB71DDF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E58885-86E8-4ED1-9953-E5B0C0F5AF39}"/>
              </a:ext>
            </a:extLst>
          </p:cNvPr>
          <p:cNvSpPr>
            <a:spLocks noGrp="1"/>
          </p:cNvSpPr>
          <p:nvPr>
            <p:ph type="sldNum" sz="quarter" idx="12"/>
          </p:nvPr>
        </p:nvSpPr>
        <p:spPr/>
        <p:txBody>
          <a:bodyPr/>
          <a:lstStyle/>
          <a:p>
            <a:fld id="{F4AF07B6-EF47-404C-A4E0-C3B87E20E730}" type="slidenum">
              <a:rPr lang="en-US" smtClean="0"/>
              <a:t>‹#›</a:t>
            </a:fld>
            <a:endParaRPr lang="en-US"/>
          </a:p>
        </p:txBody>
      </p:sp>
    </p:spTree>
    <p:extLst>
      <p:ext uri="{BB962C8B-B14F-4D97-AF65-F5344CB8AC3E}">
        <p14:creationId xmlns:p14="http://schemas.microsoft.com/office/powerpoint/2010/main" val="3999665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D24E1-4D81-44DA-8AAD-B4BCFB7CD51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AF507EC-86BE-41E9-8B3E-52F84AF0033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72EE4B9-27EC-413D-A882-D1196637FAA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4228946-0AE2-4E0E-B115-235EFCFB63F4}"/>
              </a:ext>
            </a:extLst>
          </p:cNvPr>
          <p:cNvSpPr>
            <a:spLocks noGrp="1"/>
          </p:cNvSpPr>
          <p:nvPr>
            <p:ph type="dt" sz="half" idx="10"/>
          </p:nvPr>
        </p:nvSpPr>
        <p:spPr/>
        <p:txBody>
          <a:bodyPr/>
          <a:lstStyle/>
          <a:p>
            <a:fld id="{54DF92A3-4BE6-41E4-88DD-0F911158DFDC}" type="datetimeFigureOut">
              <a:rPr lang="en-US" smtClean="0"/>
              <a:t>6/6/2022</a:t>
            </a:fld>
            <a:endParaRPr lang="en-US"/>
          </a:p>
        </p:txBody>
      </p:sp>
      <p:sp>
        <p:nvSpPr>
          <p:cNvPr id="6" name="Footer Placeholder 5">
            <a:extLst>
              <a:ext uri="{FF2B5EF4-FFF2-40B4-BE49-F238E27FC236}">
                <a16:creationId xmlns:a16="http://schemas.microsoft.com/office/drawing/2014/main" id="{9A1B2B0B-25F5-4C0B-9F04-9AE8D35F5B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DAF9F2-5DAD-42B7-83B1-FF0D37366CEA}"/>
              </a:ext>
            </a:extLst>
          </p:cNvPr>
          <p:cNvSpPr>
            <a:spLocks noGrp="1"/>
          </p:cNvSpPr>
          <p:nvPr>
            <p:ph type="sldNum" sz="quarter" idx="12"/>
          </p:nvPr>
        </p:nvSpPr>
        <p:spPr/>
        <p:txBody>
          <a:bodyPr/>
          <a:lstStyle/>
          <a:p>
            <a:fld id="{F4AF07B6-EF47-404C-A4E0-C3B87E20E730}" type="slidenum">
              <a:rPr lang="en-US" smtClean="0"/>
              <a:t>‹#›</a:t>
            </a:fld>
            <a:endParaRPr lang="en-US"/>
          </a:p>
        </p:txBody>
      </p:sp>
    </p:spTree>
    <p:extLst>
      <p:ext uri="{BB962C8B-B14F-4D97-AF65-F5344CB8AC3E}">
        <p14:creationId xmlns:p14="http://schemas.microsoft.com/office/powerpoint/2010/main" val="3358437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8BA5B-7782-4C55-8D3A-48EEC59895F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87BFA6F-3B0E-47B5-AB3F-AB5841356EB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7DB231E-137A-431A-8CF5-010C6C67C7C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4D2ED0B-D8AA-4B9B-A694-8CA34AAC0CA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95BAC90-6A63-4182-AEC1-E1BCB2257C5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120113F-85A6-4546-9313-578C21A2B6F5}"/>
              </a:ext>
            </a:extLst>
          </p:cNvPr>
          <p:cNvSpPr>
            <a:spLocks noGrp="1"/>
          </p:cNvSpPr>
          <p:nvPr>
            <p:ph type="dt" sz="half" idx="10"/>
          </p:nvPr>
        </p:nvSpPr>
        <p:spPr/>
        <p:txBody>
          <a:bodyPr/>
          <a:lstStyle/>
          <a:p>
            <a:fld id="{54DF92A3-4BE6-41E4-88DD-0F911158DFDC}" type="datetimeFigureOut">
              <a:rPr lang="en-US" smtClean="0"/>
              <a:t>6/6/2022</a:t>
            </a:fld>
            <a:endParaRPr lang="en-US"/>
          </a:p>
        </p:txBody>
      </p:sp>
      <p:sp>
        <p:nvSpPr>
          <p:cNvPr id="8" name="Footer Placeholder 7">
            <a:extLst>
              <a:ext uri="{FF2B5EF4-FFF2-40B4-BE49-F238E27FC236}">
                <a16:creationId xmlns:a16="http://schemas.microsoft.com/office/drawing/2014/main" id="{F7BA7EDC-0F76-4385-91E8-185B7629B90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A61741B-EAB8-42F3-8A44-06D0EE80F4B0}"/>
              </a:ext>
            </a:extLst>
          </p:cNvPr>
          <p:cNvSpPr>
            <a:spLocks noGrp="1"/>
          </p:cNvSpPr>
          <p:nvPr>
            <p:ph type="sldNum" sz="quarter" idx="12"/>
          </p:nvPr>
        </p:nvSpPr>
        <p:spPr/>
        <p:txBody>
          <a:bodyPr/>
          <a:lstStyle/>
          <a:p>
            <a:fld id="{F4AF07B6-EF47-404C-A4E0-C3B87E20E730}" type="slidenum">
              <a:rPr lang="en-US" smtClean="0"/>
              <a:t>‹#›</a:t>
            </a:fld>
            <a:endParaRPr lang="en-US"/>
          </a:p>
        </p:txBody>
      </p:sp>
    </p:spTree>
    <p:extLst>
      <p:ext uri="{BB962C8B-B14F-4D97-AF65-F5344CB8AC3E}">
        <p14:creationId xmlns:p14="http://schemas.microsoft.com/office/powerpoint/2010/main" val="3886010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C9B46-8575-4CD9-A78E-FF0FB50090B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488CE1B-D420-4B86-9465-48E82DA6C88F}"/>
              </a:ext>
            </a:extLst>
          </p:cNvPr>
          <p:cNvSpPr>
            <a:spLocks noGrp="1"/>
          </p:cNvSpPr>
          <p:nvPr>
            <p:ph type="dt" sz="half" idx="10"/>
          </p:nvPr>
        </p:nvSpPr>
        <p:spPr/>
        <p:txBody>
          <a:bodyPr/>
          <a:lstStyle/>
          <a:p>
            <a:fld id="{54DF92A3-4BE6-41E4-88DD-0F911158DFDC}" type="datetimeFigureOut">
              <a:rPr lang="en-US" smtClean="0"/>
              <a:t>6/6/2022</a:t>
            </a:fld>
            <a:endParaRPr lang="en-US"/>
          </a:p>
        </p:txBody>
      </p:sp>
      <p:sp>
        <p:nvSpPr>
          <p:cNvPr id="4" name="Footer Placeholder 3">
            <a:extLst>
              <a:ext uri="{FF2B5EF4-FFF2-40B4-BE49-F238E27FC236}">
                <a16:creationId xmlns:a16="http://schemas.microsoft.com/office/drawing/2014/main" id="{8752076E-E293-4C49-82F3-28CDB51F758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97FAB8A-3E3C-4494-A703-F273E127967D}"/>
              </a:ext>
            </a:extLst>
          </p:cNvPr>
          <p:cNvSpPr>
            <a:spLocks noGrp="1"/>
          </p:cNvSpPr>
          <p:nvPr>
            <p:ph type="sldNum" sz="quarter" idx="12"/>
          </p:nvPr>
        </p:nvSpPr>
        <p:spPr/>
        <p:txBody>
          <a:bodyPr/>
          <a:lstStyle/>
          <a:p>
            <a:fld id="{F4AF07B6-EF47-404C-A4E0-C3B87E20E730}" type="slidenum">
              <a:rPr lang="en-US" smtClean="0"/>
              <a:t>‹#›</a:t>
            </a:fld>
            <a:endParaRPr lang="en-US"/>
          </a:p>
        </p:txBody>
      </p:sp>
    </p:spTree>
    <p:extLst>
      <p:ext uri="{BB962C8B-B14F-4D97-AF65-F5344CB8AC3E}">
        <p14:creationId xmlns:p14="http://schemas.microsoft.com/office/powerpoint/2010/main" val="2272751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93D9527-966A-40EA-B5C6-37380FA96605}"/>
              </a:ext>
            </a:extLst>
          </p:cNvPr>
          <p:cNvSpPr>
            <a:spLocks noGrp="1"/>
          </p:cNvSpPr>
          <p:nvPr>
            <p:ph type="dt" sz="half" idx="10"/>
          </p:nvPr>
        </p:nvSpPr>
        <p:spPr/>
        <p:txBody>
          <a:bodyPr/>
          <a:lstStyle/>
          <a:p>
            <a:fld id="{54DF92A3-4BE6-41E4-88DD-0F911158DFDC}" type="datetimeFigureOut">
              <a:rPr lang="en-US" smtClean="0"/>
              <a:t>6/6/2022</a:t>
            </a:fld>
            <a:endParaRPr lang="en-US"/>
          </a:p>
        </p:txBody>
      </p:sp>
      <p:sp>
        <p:nvSpPr>
          <p:cNvPr id="3" name="Footer Placeholder 2">
            <a:extLst>
              <a:ext uri="{FF2B5EF4-FFF2-40B4-BE49-F238E27FC236}">
                <a16:creationId xmlns:a16="http://schemas.microsoft.com/office/drawing/2014/main" id="{72B16C07-3222-4FFD-8CA1-F81C508FF2E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F7D5BA9-B7FB-4250-AFFB-047E30243D98}"/>
              </a:ext>
            </a:extLst>
          </p:cNvPr>
          <p:cNvSpPr>
            <a:spLocks noGrp="1"/>
          </p:cNvSpPr>
          <p:nvPr>
            <p:ph type="sldNum" sz="quarter" idx="12"/>
          </p:nvPr>
        </p:nvSpPr>
        <p:spPr/>
        <p:txBody>
          <a:bodyPr/>
          <a:lstStyle/>
          <a:p>
            <a:fld id="{F4AF07B6-EF47-404C-A4E0-C3B87E20E730}" type="slidenum">
              <a:rPr lang="en-US" smtClean="0"/>
              <a:t>‹#›</a:t>
            </a:fld>
            <a:endParaRPr lang="en-US"/>
          </a:p>
        </p:txBody>
      </p:sp>
    </p:spTree>
    <p:extLst>
      <p:ext uri="{BB962C8B-B14F-4D97-AF65-F5344CB8AC3E}">
        <p14:creationId xmlns:p14="http://schemas.microsoft.com/office/powerpoint/2010/main" val="3596570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D138FA-D5C9-4B15-A04C-B6E3AC24D9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6E9460A-22B4-4715-8123-6A524C0F55D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785A8F4-3CF2-4244-8C68-EAD3032B3C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8FE4938-AC4D-4C36-BC76-38437B2212DB}"/>
              </a:ext>
            </a:extLst>
          </p:cNvPr>
          <p:cNvSpPr>
            <a:spLocks noGrp="1"/>
          </p:cNvSpPr>
          <p:nvPr>
            <p:ph type="dt" sz="half" idx="10"/>
          </p:nvPr>
        </p:nvSpPr>
        <p:spPr/>
        <p:txBody>
          <a:bodyPr/>
          <a:lstStyle/>
          <a:p>
            <a:fld id="{54DF92A3-4BE6-41E4-88DD-0F911158DFDC}" type="datetimeFigureOut">
              <a:rPr lang="en-US" smtClean="0"/>
              <a:t>6/6/2022</a:t>
            </a:fld>
            <a:endParaRPr lang="en-US"/>
          </a:p>
        </p:txBody>
      </p:sp>
      <p:sp>
        <p:nvSpPr>
          <p:cNvPr id="6" name="Footer Placeholder 5">
            <a:extLst>
              <a:ext uri="{FF2B5EF4-FFF2-40B4-BE49-F238E27FC236}">
                <a16:creationId xmlns:a16="http://schemas.microsoft.com/office/drawing/2014/main" id="{0079EC3F-F79A-4FFE-A7C7-247CEFFCED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5066EA5-7C6E-4BB9-9569-103F3599961C}"/>
              </a:ext>
            </a:extLst>
          </p:cNvPr>
          <p:cNvSpPr>
            <a:spLocks noGrp="1"/>
          </p:cNvSpPr>
          <p:nvPr>
            <p:ph type="sldNum" sz="quarter" idx="12"/>
          </p:nvPr>
        </p:nvSpPr>
        <p:spPr/>
        <p:txBody>
          <a:bodyPr/>
          <a:lstStyle/>
          <a:p>
            <a:fld id="{F4AF07B6-EF47-404C-A4E0-C3B87E20E730}" type="slidenum">
              <a:rPr lang="en-US" smtClean="0"/>
              <a:t>‹#›</a:t>
            </a:fld>
            <a:endParaRPr lang="en-US"/>
          </a:p>
        </p:txBody>
      </p:sp>
    </p:spTree>
    <p:extLst>
      <p:ext uri="{BB962C8B-B14F-4D97-AF65-F5344CB8AC3E}">
        <p14:creationId xmlns:p14="http://schemas.microsoft.com/office/powerpoint/2010/main" val="4179888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A0BED-7680-428A-A67A-FD596C1FB7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A4F3BA5-0F7D-4F2F-B654-F45083E4B3D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E135E73-E767-46B2-85F3-B42ECEE008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878E3F7-C6CE-4533-BEE1-60662594B69C}"/>
              </a:ext>
            </a:extLst>
          </p:cNvPr>
          <p:cNvSpPr>
            <a:spLocks noGrp="1"/>
          </p:cNvSpPr>
          <p:nvPr>
            <p:ph type="dt" sz="half" idx="10"/>
          </p:nvPr>
        </p:nvSpPr>
        <p:spPr/>
        <p:txBody>
          <a:bodyPr/>
          <a:lstStyle/>
          <a:p>
            <a:fld id="{54DF92A3-4BE6-41E4-88DD-0F911158DFDC}" type="datetimeFigureOut">
              <a:rPr lang="en-US" smtClean="0"/>
              <a:t>6/6/2022</a:t>
            </a:fld>
            <a:endParaRPr lang="en-US"/>
          </a:p>
        </p:txBody>
      </p:sp>
      <p:sp>
        <p:nvSpPr>
          <p:cNvPr id="6" name="Footer Placeholder 5">
            <a:extLst>
              <a:ext uri="{FF2B5EF4-FFF2-40B4-BE49-F238E27FC236}">
                <a16:creationId xmlns:a16="http://schemas.microsoft.com/office/drawing/2014/main" id="{BFFCBC9C-8451-42C4-A736-EF8005EEEB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810F6A-A375-4800-B9E6-E05D83924582}"/>
              </a:ext>
            </a:extLst>
          </p:cNvPr>
          <p:cNvSpPr>
            <a:spLocks noGrp="1"/>
          </p:cNvSpPr>
          <p:nvPr>
            <p:ph type="sldNum" sz="quarter" idx="12"/>
          </p:nvPr>
        </p:nvSpPr>
        <p:spPr/>
        <p:txBody>
          <a:bodyPr/>
          <a:lstStyle/>
          <a:p>
            <a:fld id="{F4AF07B6-EF47-404C-A4E0-C3B87E20E730}" type="slidenum">
              <a:rPr lang="en-US" smtClean="0"/>
              <a:t>‹#›</a:t>
            </a:fld>
            <a:endParaRPr lang="en-US"/>
          </a:p>
        </p:txBody>
      </p:sp>
    </p:spTree>
    <p:extLst>
      <p:ext uri="{BB962C8B-B14F-4D97-AF65-F5344CB8AC3E}">
        <p14:creationId xmlns:p14="http://schemas.microsoft.com/office/powerpoint/2010/main" val="455166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05E0DB-FE37-4030-A2F7-3B7443F9E8D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8C311C1-049C-4AF6-8CC7-5B99545E95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1A11A8-5306-4A00-BD29-1FE32B460A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DF92A3-4BE6-41E4-88DD-0F911158DFDC}" type="datetimeFigureOut">
              <a:rPr lang="en-US" smtClean="0"/>
              <a:t>6/6/2022</a:t>
            </a:fld>
            <a:endParaRPr lang="en-US"/>
          </a:p>
        </p:txBody>
      </p:sp>
      <p:sp>
        <p:nvSpPr>
          <p:cNvPr id="5" name="Footer Placeholder 4">
            <a:extLst>
              <a:ext uri="{FF2B5EF4-FFF2-40B4-BE49-F238E27FC236}">
                <a16:creationId xmlns:a16="http://schemas.microsoft.com/office/drawing/2014/main" id="{09BCEA45-744C-4F19-93DF-09000FC707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E48CB14-B93F-4C4E-98E5-E47509EE092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AF07B6-EF47-404C-A4E0-C3B87E20E730}" type="slidenum">
              <a:rPr lang="en-US" smtClean="0"/>
              <a:t>‹#›</a:t>
            </a:fld>
            <a:endParaRPr lang="en-US"/>
          </a:p>
        </p:txBody>
      </p:sp>
    </p:spTree>
    <p:extLst>
      <p:ext uri="{BB962C8B-B14F-4D97-AF65-F5344CB8AC3E}">
        <p14:creationId xmlns:p14="http://schemas.microsoft.com/office/powerpoint/2010/main" val="30615367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1.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hyperlink" Target="https://xoomxtras.com/" TargetMode="External"/><Relationship Id="rId4" Type="http://schemas.openxmlformats.org/officeDocument/2006/relationships/image" Target="../media/image3.png"/><Relationship Id="rId9"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Diagonal Corners Rounded 55">
            <a:extLst>
              <a:ext uri="{FF2B5EF4-FFF2-40B4-BE49-F238E27FC236}">
                <a16:creationId xmlns:a16="http://schemas.microsoft.com/office/drawing/2014/main" id="{52EE201B-4078-46E7-BAE3-59847EE0F41E}"/>
              </a:ext>
            </a:extLst>
          </p:cNvPr>
          <p:cNvSpPr/>
          <p:nvPr/>
        </p:nvSpPr>
        <p:spPr>
          <a:xfrm>
            <a:off x="508951" y="3632912"/>
            <a:ext cx="11029645" cy="2084171"/>
          </a:xfrm>
          <a:prstGeom prst="round2DiagRect">
            <a:avLst>
              <a:gd name="adj1" fmla="val 11157"/>
              <a:gd name="adj2" fmla="val 0"/>
            </a:avLst>
          </a:prstGeom>
          <a:solidFill>
            <a:schemeClr val="bg1">
              <a:lumMod val="95000"/>
            </a:schemeClr>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55ABD041-E91B-43CB-93E6-90D73F7BBB9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9398" y="206450"/>
            <a:ext cx="2451500" cy="772391"/>
          </a:xfrm>
          <a:prstGeom prst="rect">
            <a:avLst/>
          </a:prstGeom>
        </p:spPr>
      </p:pic>
      <p:pic>
        <p:nvPicPr>
          <p:cNvPr id="11" name="Picture 10">
            <a:extLst>
              <a:ext uri="{FF2B5EF4-FFF2-40B4-BE49-F238E27FC236}">
                <a16:creationId xmlns:a16="http://schemas.microsoft.com/office/drawing/2014/main" id="{4C4BFB40-E6CE-471F-9584-107450743D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6343" y="1841633"/>
            <a:ext cx="688893" cy="626928"/>
          </a:xfrm>
          <a:prstGeom prst="rect">
            <a:avLst/>
          </a:prstGeom>
          <a:ln>
            <a:noFill/>
          </a:ln>
          <a:effectLst>
            <a:outerShdw blurRad="292100" dist="139700" dir="2700000" algn="tl" rotWithShape="0">
              <a:srgbClr val="333333">
                <a:alpha val="65000"/>
              </a:srgbClr>
            </a:outerShdw>
          </a:effectLst>
        </p:spPr>
      </p:pic>
      <p:cxnSp>
        <p:nvCxnSpPr>
          <p:cNvPr id="20" name="Straight Connector 19">
            <a:extLst>
              <a:ext uri="{FF2B5EF4-FFF2-40B4-BE49-F238E27FC236}">
                <a16:creationId xmlns:a16="http://schemas.microsoft.com/office/drawing/2014/main" id="{453FE6F3-DB92-490A-AB87-EE319D5E1250}"/>
              </a:ext>
            </a:extLst>
          </p:cNvPr>
          <p:cNvCxnSpPr>
            <a:cxnSpLocks/>
          </p:cNvCxnSpPr>
          <p:nvPr/>
        </p:nvCxnSpPr>
        <p:spPr>
          <a:xfrm>
            <a:off x="454168" y="1032593"/>
            <a:ext cx="11160287" cy="0"/>
          </a:xfrm>
          <a:prstGeom prst="line">
            <a:avLst/>
          </a:prstGeom>
          <a:ln w="12700">
            <a:solidFill>
              <a:schemeClr val="tx1">
                <a:lumMod val="50000"/>
                <a:lumOff val="50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C0F435AD-7527-4643-9854-9D3F6E4FF8E1}"/>
              </a:ext>
            </a:extLst>
          </p:cNvPr>
          <p:cNvSpPr/>
          <p:nvPr/>
        </p:nvSpPr>
        <p:spPr>
          <a:xfrm>
            <a:off x="2147248" y="1300915"/>
            <a:ext cx="8146134" cy="400110"/>
          </a:xfrm>
          <a:prstGeom prst="rect">
            <a:avLst/>
          </a:prstGeom>
        </p:spPr>
        <p:txBody>
          <a:bodyPr wrap="square">
            <a:spAutoFit/>
          </a:bodyPr>
          <a:lstStyle/>
          <a:p>
            <a:r>
              <a:rPr lang="en-US" sz="2000" dirty="0">
                <a:solidFill>
                  <a:srgbClr val="00597E"/>
                </a:solidFill>
                <a:latin typeface="Lato-Regular"/>
                <a:ea typeface="Lato Heavy" panose="020F0502020204030203" pitchFamily="34" charset="0"/>
                <a:cs typeface="Lato Heavy" panose="020F0502020204030203" pitchFamily="34" charset="0"/>
              </a:rPr>
              <a:t>Why Choose </a:t>
            </a:r>
            <a:r>
              <a:rPr lang="en-US" sz="2000" dirty="0">
                <a:solidFill>
                  <a:srgbClr val="00597E"/>
                </a:solidFill>
                <a:latin typeface="Lato Heavy" panose="020F0502020204030203" pitchFamily="34" charset="0"/>
                <a:ea typeface="Lato Heavy" panose="020F0502020204030203" pitchFamily="34" charset="0"/>
                <a:cs typeface="Lato Heavy" panose="020F0502020204030203" pitchFamily="34" charset="0"/>
              </a:rPr>
              <a:t>XOOM Energy </a:t>
            </a:r>
            <a:r>
              <a:rPr lang="en-US" sz="2000" dirty="0">
                <a:solidFill>
                  <a:srgbClr val="00597E"/>
                </a:solidFill>
                <a:latin typeface="Lato-Regular"/>
                <a:ea typeface="Lato Heavy" panose="020F0502020204030203" pitchFamily="34" charset="0"/>
                <a:cs typeface="Lato Heavy" panose="020F0502020204030203" pitchFamily="34" charset="0"/>
              </a:rPr>
              <a:t>in California in June 2022?</a:t>
            </a:r>
          </a:p>
        </p:txBody>
      </p:sp>
      <p:sp>
        <p:nvSpPr>
          <p:cNvPr id="23" name="Rectangle 22">
            <a:extLst>
              <a:ext uri="{FF2B5EF4-FFF2-40B4-BE49-F238E27FC236}">
                <a16:creationId xmlns:a16="http://schemas.microsoft.com/office/drawing/2014/main" id="{95A79F54-43C2-4F08-81F4-776487319E38}"/>
              </a:ext>
            </a:extLst>
          </p:cNvPr>
          <p:cNvSpPr/>
          <p:nvPr/>
        </p:nvSpPr>
        <p:spPr>
          <a:xfrm>
            <a:off x="2147248" y="1686981"/>
            <a:ext cx="6096000" cy="338554"/>
          </a:xfrm>
          <a:prstGeom prst="rect">
            <a:avLst/>
          </a:prstGeom>
        </p:spPr>
        <p:txBody>
          <a:bodyPr wrap="square">
            <a:spAutoFit/>
          </a:bodyPr>
          <a:lstStyle/>
          <a:p>
            <a:r>
              <a:rPr lang="en-US" sz="1600" b="1" i="0" u="none" strike="noStrike" baseline="0" dirty="0">
                <a:solidFill>
                  <a:srgbClr val="2794D1"/>
                </a:solidFill>
                <a:latin typeface="Lato Heavy" panose="020F0502020204030203" pitchFamily="34" charset="0"/>
                <a:ea typeface="Lato Heavy" panose="020F0502020204030203" pitchFamily="34" charset="0"/>
                <a:cs typeface="Lato Heavy" panose="020F0502020204030203" pitchFamily="34" charset="0"/>
              </a:rPr>
              <a:t>Lower than the Utility Rates in June</a:t>
            </a:r>
            <a:r>
              <a:rPr lang="en-US" sz="1600" b="1" i="0" u="none" baseline="30000" dirty="0">
                <a:solidFill>
                  <a:srgbClr val="2794D1"/>
                </a:solidFill>
                <a:latin typeface="Lato Heavy" panose="020F0502020204030203" pitchFamily="34" charset="0"/>
                <a:ea typeface="Lato Heavy" panose="020F0502020204030203" pitchFamily="34" charset="0"/>
                <a:cs typeface="Lato Heavy" panose="020F0502020204030203" pitchFamily="34" charset="0"/>
              </a:rPr>
              <a:t>1</a:t>
            </a:r>
          </a:p>
        </p:txBody>
      </p:sp>
      <p:sp>
        <p:nvSpPr>
          <p:cNvPr id="28" name="Rectangle 27">
            <a:extLst>
              <a:ext uri="{FF2B5EF4-FFF2-40B4-BE49-F238E27FC236}">
                <a16:creationId xmlns:a16="http://schemas.microsoft.com/office/drawing/2014/main" id="{FB6C9F61-9FC4-4EDF-AAD2-EC9958D1B6AB}"/>
              </a:ext>
            </a:extLst>
          </p:cNvPr>
          <p:cNvSpPr/>
          <p:nvPr/>
        </p:nvSpPr>
        <p:spPr>
          <a:xfrm>
            <a:off x="1947719" y="4073278"/>
            <a:ext cx="1223412" cy="338554"/>
          </a:xfrm>
          <a:prstGeom prst="rect">
            <a:avLst/>
          </a:prstGeom>
        </p:spPr>
        <p:txBody>
          <a:bodyPr wrap="none">
            <a:spAutoFit/>
          </a:bodyPr>
          <a:lstStyle/>
          <a:p>
            <a:r>
              <a:rPr lang="en-US" sz="1600" b="1" u="sng" dirty="0">
                <a:solidFill>
                  <a:srgbClr val="00597E"/>
                </a:solidFill>
                <a:latin typeface="Lato-Semibold"/>
              </a:rPr>
              <a:t>Fixed Plans</a:t>
            </a:r>
          </a:p>
        </p:txBody>
      </p:sp>
      <p:sp>
        <p:nvSpPr>
          <p:cNvPr id="34" name="Rectangle 33">
            <a:extLst>
              <a:ext uri="{FF2B5EF4-FFF2-40B4-BE49-F238E27FC236}">
                <a16:creationId xmlns:a16="http://schemas.microsoft.com/office/drawing/2014/main" id="{F9CB28D6-E805-4CF0-9A23-95749E36ABC1}"/>
              </a:ext>
            </a:extLst>
          </p:cNvPr>
          <p:cNvSpPr/>
          <p:nvPr/>
        </p:nvSpPr>
        <p:spPr>
          <a:xfrm>
            <a:off x="4375384" y="4469585"/>
            <a:ext cx="6944910" cy="1184940"/>
          </a:xfrm>
          <a:prstGeom prst="rect">
            <a:avLst/>
          </a:prstGeom>
        </p:spPr>
        <p:txBody>
          <a:bodyPr wrap="square">
            <a:spAutoFit/>
          </a:bodyPr>
          <a:lstStyle/>
          <a:p>
            <a:pPr marL="285750" indent="-285750">
              <a:spcBef>
                <a:spcPts val="600"/>
              </a:spcBef>
              <a:buClr>
                <a:schemeClr val="tx1">
                  <a:lumMod val="65000"/>
                  <a:lumOff val="35000"/>
                </a:schemeClr>
              </a:buClr>
              <a:buFont typeface="Arial" panose="020B0604020202020204" pitchFamily="34" charset="0"/>
              <a:buChar char="•"/>
            </a:pPr>
            <a:r>
              <a:rPr lang="en-US" sz="1400" dirty="0">
                <a:solidFill>
                  <a:schemeClr val="tx1">
                    <a:lumMod val="65000"/>
                    <a:lumOff val="35000"/>
                  </a:schemeClr>
                </a:solidFill>
                <a:latin typeface="Lato-Regular"/>
              </a:rPr>
              <a:t>Get stability for the duration of your term</a:t>
            </a:r>
          </a:p>
          <a:p>
            <a:pPr marL="285750" indent="-285750">
              <a:spcBef>
                <a:spcPts val="600"/>
              </a:spcBef>
              <a:buClr>
                <a:schemeClr val="tx1">
                  <a:lumMod val="65000"/>
                  <a:lumOff val="35000"/>
                </a:schemeClr>
              </a:buClr>
              <a:buFont typeface="Arial" panose="020B0604020202020204" pitchFamily="34" charset="0"/>
              <a:buChar char="•"/>
            </a:pPr>
            <a:r>
              <a:rPr lang="en-US" sz="1400" dirty="0">
                <a:solidFill>
                  <a:schemeClr val="tx1">
                    <a:lumMod val="65000"/>
                    <a:lumOff val="35000"/>
                  </a:schemeClr>
                </a:solidFill>
                <a:latin typeface="Lato-Regular"/>
              </a:rPr>
              <a:t>No more guessing what your monthly price will be</a:t>
            </a:r>
          </a:p>
          <a:p>
            <a:pPr marL="285750" indent="-285750">
              <a:spcBef>
                <a:spcPts val="600"/>
              </a:spcBef>
              <a:buClr>
                <a:schemeClr val="tx1">
                  <a:lumMod val="65000"/>
                  <a:lumOff val="35000"/>
                </a:schemeClr>
              </a:buClr>
              <a:buFont typeface="Arial" panose="020B0604020202020204" pitchFamily="34" charset="0"/>
              <a:buChar char="•"/>
            </a:pPr>
            <a:r>
              <a:rPr lang="en-US" altLang="en-US" sz="1400" dirty="0">
                <a:solidFill>
                  <a:schemeClr val="tx1">
                    <a:lumMod val="65000"/>
                    <a:lumOff val="35000"/>
                  </a:schemeClr>
                </a:solidFill>
                <a:latin typeface="Lato-Regular"/>
              </a:rPr>
              <a:t>Protection from uncertainty during peak weather conditions</a:t>
            </a:r>
            <a:endParaRPr lang="en-US" sz="1400" dirty="0">
              <a:solidFill>
                <a:schemeClr val="tx1">
                  <a:lumMod val="65000"/>
                  <a:lumOff val="35000"/>
                </a:schemeClr>
              </a:solidFill>
              <a:latin typeface="Lato-Regular"/>
            </a:endParaRPr>
          </a:p>
          <a:p>
            <a:pPr marL="285750" indent="-285750">
              <a:spcBef>
                <a:spcPts val="600"/>
              </a:spcBef>
              <a:buClr>
                <a:schemeClr val="tx1">
                  <a:lumMod val="65000"/>
                  <a:lumOff val="35000"/>
                </a:schemeClr>
              </a:buClr>
              <a:buFont typeface="Arial" panose="020B0604020202020204" pitchFamily="34" charset="0"/>
              <a:buChar char="•"/>
            </a:pPr>
            <a:r>
              <a:rPr lang="en-US" sz="1400" dirty="0">
                <a:solidFill>
                  <a:schemeClr val="tx1">
                    <a:lumMod val="65000"/>
                    <a:lumOff val="35000"/>
                  </a:schemeClr>
                </a:solidFill>
                <a:latin typeface="Lato-Regular"/>
              </a:rPr>
              <a:t>Great for budget-conscious customers</a:t>
            </a:r>
            <a:endParaRPr lang="en-US" sz="1400" dirty="0">
              <a:solidFill>
                <a:schemeClr val="tx1">
                  <a:lumMod val="65000"/>
                  <a:lumOff val="35000"/>
                </a:schemeClr>
              </a:solidFill>
            </a:endParaRPr>
          </a:p>
        </p:txBody>
      </p:sp>
      <p:sp>
        <p:nvSpPr>
          <p:cNvPr id="35" name="Rectangle 34">
            <a:extLst>
              <a:ext uri="{FF2B5EF4-FFF2-40B4-BE49-F238E27FC236}">
                <a16:creationId xmlns:a16="http://schemas.microsoft.com/office/drawing/2014/main" id="{0395D9C6-14B9-4A6D-A58B-4AA51B5B34FD}"/>
              </a:ext>
            </a:extLst>
          </p:cNvPr>
          <p:cNvSpPr/>
          <p:nvPr/>
        </p:nvSpPr>
        <p:spPr>
          <a:xfrm>
            <a:off x="4381110" y="4073278"/>
            <a:ext cx="4211409" cy="338554"/>
          </a:xfrm>
          <a:prstGeom prst="rect">
            <a:avLst/>
          </a:prstGeom>
        </p:spPr>
        <p:txBody>
          <a:bodyPr wrap="square">
            <a:spAutoFit/>
          </a:bodyPr>
          <a:lstStyle/>
          <a:p>
            <a:r>
              <a:rPr lang="en-US" sz="1600" b="1" u="sng" dirty="0">
                <a:solidFill>
                  <a:srgbClr val="00597E"/>
                </a:solidFill>
                <a:latin typeface="Lato-Semibold"/>
              </a:rPr>
              <a:t>Lock in Your Rate for up to 12 Months!</a:t>
            </a:r>
          </a:p>
        </p:txBody>
      </p:sp>
      <p:sp>
        <p:nvSpPr>
          <p:cNvPr id="36" name="Rectangle 35">
            <a:extLst>
              <a:ext uri="{FF2B5EF4-FFF2-40B4-BE49-F238E27FC236}">
                <a16:creationId xmlns:a16="http://schemas.microsoft.com/office/drawing/2014/main" id="{C8443486-00AC-447F-AE1F-69686E92EAB5}"/>
              </a:ext>
            </a:extLst>
          </p:cNvPr>
          <p:cNvSpPr/>
          <p:nvPr/>
        </p:nvSpPr>
        <p:spPr>
          <a:xfrm>
            <a:off x="1947720" y="4369341"/>
            <a:ext cx="2297362" cy="830997"/>
          </a:xfrm>
          <a:prstGeom prst="rect">
            <a:avLst/>
          </a:prstGeom>
        </p:spPr>
        <p:txBody>
          <a:bodyPr wrap="square">
            <a:spAutoFit/>
          </a:bodyPr>
          <a:lstStyle/>
          <a:p>
            <a:r>
              <a:rPr lang="en-US" sz="1600" dirty="0" err="1">
                <a:solidFill>
                  <a:srgbClr val="00597E"/>
                </a:solidFill>
              </a:rPr>
              <a:t>SureLock</a:t>
            </a:r>
            <a:r>
              <a:rPr lang="en-US" sz="1600" dirty="0">
                <a:solidFill>
                  <a:srgbClr val="00597E"/>
                </a:solidFill>
              </a:rPr>
              <a:t> 12</a:t>
            </a:r>
          </a:p>
          <a:p>
            <a:r>
              <a:rPr lang="en-US" sz="1600" dirty="0" err="1">
                <a:solidFill>
                  <a:srgbClr val="00597E"/>
                </a:solidFill>
              </a:rPr>
              <a:t>RescueLock</a:t>
            </a:r>
            <a:r>
              <a:rPr lang="en-US" sz="1600" dirty="0">
                <a:solidFill>
                  <a:srgbClr val="00597E"/>
                </a:solidFill>
              </a:rPr>
              <a:t> 12</a:t>
            </a:r>
          </a:p>
          <a:p>
            <a:r>
              <a:rPr lang="en-US" sz="1600" dirty="0" err="1">
                <a:solidFill>
                  <a:srgbClr val="00597E"/>
                </a:solidFill>
              </a:rPr>
              <a:t>TruEco</a:t>
            </a:r>
            <a:r>
              <a:rPr lang="en-US" sz="1600" dirty="0">
                <a:solidFill>
                  <a:srgbClr val="00597E"/>
                </a:solidFill>
              </a:rPr>
              <a:t> 12</a:t>
            </a:r>
          </a:p>
        </p:txBody>
      </p:sp>
      <p:pic>
        <p:nvPicPr>
          <p:cNvPr id="41" name="Picture 40">
            <a:extLst>
              <a:ext uri="{FF2B5EF4-FFF2-40B4-BE49-F238E27FC236}">
                <a16:creationId xmlns:a16="http://schemas.microsoft.com/office/drawing/2014/main" id="{1110BA62-6180-4EB4-97ED-396FA3E7AEF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20716" y="200995"/>
            <a:ext cx="1839191" cy="572193"/>
          </a:xfrm>
          <a:prstGeom prst="rect">
            <a:avLst/>
          </a:prstGeom>
        </p:spPr>
      </p:pic>
      <p:sp>
        <p:nvSpPr>
          <p:cNvPr id="42" name="TextBox 41">
            <a:extLst>
              <a:ext uri="{FF2B5EF4-FFF2-40B4-BE49-F238E27FC236}">
                <a16:creationId xmlns:a16="http://schemas.microsoft.com/office/drawing/2014/main" id="{E1FF2F06-F45D-4E8F-95F3-A902A2CC60DD}"/>
              </a:ext>
            </a:extLst>
          </p:cNvPr>
          <p:cNvSpPr txBox="1"/>
          <p:nvPr/>
        </p:nvSpPr>
        <p:spPr>
          <a:xfrm>
            <a:off x="3084521" y="63656"/>
            <a:ext cx="327334" cy="830997"/>
          </a:xfrm>
          <a:prstGeom prst="rect">
            <a:avLst/>
          </a:prstGeom>
          <a:noFill/>
        </p:spPr>
        <p:txBody>
          <a:bodyPr wrap="none" rtlCol="0">
            <a:spAutoFit/>
          </a:bodyPr>
          <a:lstStyle/>
          <a:p>
            <a:r>
              <a:rPr lang="en-US" sz="4800" dirty="0">
                <a:solidFill>
                  <a:schemeClr val="bg2">
                    <a:lumMod val="50000"/>
                  </a:schemeClr>
                </a:solidFill>
                <a:latin typeface="Lato Thin" panose="020F0502020204030203" pitchFamily="34" charset="0"/>
                <a:ea typeface="Lato Thin" panose="020F0502020204030203" pitchFamily="34" charset="0"/>
                <a:cs typeface="Lato Thin" panose="020F0502020204030203" pitchFamily="34" charset="0"/>
              </a:rPr>
              <a:t>|</a:t>
            </a:r>
          </a:p>
        </p:txBody>
      </p:sp>
      <p:sp>
        <p:nvSpPr>
          <p:cNvPr id="44" name="TextBox 43">
            <a:extLst>
              <a:ext uri="{FF2B5EF4-FFF2-40B4-BE49-F238E27FC236}">
                <a16:creationId xmlns:a16="http://schemas.microsoft.com/office/drawing/2014/main" id="{64DF691E-841A-4C9B-B838-9D970081965F}"/>
              </a:ext>
            </a:extLst>
          </p:cNvPr>
          <p:cNvSpPr txBox="1"/>
          <p:nvPr/>
        </p:nvSpPr>
        <p:spPr>
          <a:xfrm>
            <a:off x="8716126" y="131437"/>
            <a:ext cx="2949846" cy="646331"/>
          </a:xfrm>
          <a:prstGeom prst="rect">
            <a:avLst/>
          </a:prstGeom>
          <a:noFill/>
        </p:spPr>
        <p:txBody>
          <a:bodyPr wrap="none" rtlCol="0">
            <a:spAutoFit/>
          </a:bodyPr>
          <a:lstStyle/>
          <a:p>
            <a:pPr algn="r"/>
            <a:r>
              <a:rPr lang="en-US" sz="3600" b="1" dirty="0">
                <a:solidFill>
                  <a:srgbClr val="2794D1"/>
                </a:solidFill>
                <a:latin typeface="Lato Black" panose="020F0502020204030203" pitchFamily="34" charset="0"/>
                <a:ea typeface="Lato Black" panose="020F0502020204030203" pitchFamily="34" charset="0"/>
                <a:cs typeface="Lato Black" panose="020F0502020204030203" pitchFamily="34" charset="0"/>
              </a:rPr>
              <a:t>CALIFORNIA</a:t>
            </a:r>
          </a:p>
        </p:txBody>
      </p:sp>
      <p:sp>
        <p:nvSpPr>
          <p:cNvPr id="45" name="TextBox 44">
            <a:extLst>
              <a:ext uri="{FF2B5EF4-FFF2-40B4-BE49-F238E27FC236}">
                <a16:creationId xmlns:a16="http://schemas.microsoft.com/office/drawing/2014/main" id="{05240464-220C-42C7-8399-F9D49D5AB768}"/>
              </a:ext>
            </a:extLst>
          </p:cNvPr>
          <p:cNvSpPr txBox="1"/>
          <p:nvPr/>
        </p:nvSpPr>
        <p:spPr>
          <a:xfrm>
            <a:off x="10075344" y="663261"/>
            <a:ext cx="1590627" cy="338554"/>
          </a:xfrm>
          <a:prstGeom prst="rect">
            <a:avLst/>
          </a:prstGeom>
          <a:noFill/>
        </p:spPr>
        <p:txBody>
          <a:bodyPr wrap="none" rtlCol="0">
            <a:spAutoFit/>
          </a:bodyPr>
          <a:lstStyle/>
          <a:p>
            <a:pPr algn="r"/>
            <a:r>
              <a:rPr lang="en-US" sz="1600" b="1" dirty="0">
                <a:solidFill>
                  <a:schemeClr val="tx1">
                    <a:lumMod val="75000"/>
                    <a:lumOff val="25000"/>
                  </a:schemeClr>
                </a:solidFill>
                <a:latin typeface="Lato Thin" panose="020F0502020204030203" pitchFamily="34" charset="0"/>
                <a:ea typeface="Lato Thin" panose="020F0502020204030203" pitchFamily="34" charset="0"/>
                <a:cs typeface="Lato Thin" panose="020F0502020204030203" pitchFamily="34" charset="0"/>
              </a:rPr>
              <a:t>NATURAL GAS</a:t>
            </a:r>
          </a:p>
        </p:txBody>
      </p:sp>
      <p:sp>
        <p:nvSpPr>
          <p:cNvPr id="54" name="Rectangle 53">
            <a:extLst>
              <a:ext uri="{FF2B5EF4-FFF2-40B4-BE49-F238E27FC236}">
                <a16:creationId xmlns:a16="http://schemas.microsoft.com/office/drawing/2014/main" id="{838ECFC5-10E9-46FB-BFAA-B689307AE327}"/>
              </a:ext>
            </a:extLst>
          </p:cNvPr>
          <p:cNvSpPr/>
          <p:nvPr/>
        </p:nvSpPr>
        <p:spPr>
          <a:xfrm>
            <a:off x="2147248" y="2322882"/>
            <a:ext cx="6025318" cy="1107996"/>
          </a:xfrm>
          <a:prstGeom prst="rect">
            <a:avLst/>
          </a:prstGeom>
        </p:spPr>
        <p:txBody>
          <a:bodyPr wrap="square">
            <a:spAutoFit/>
          </a:bodyPr>
          <a:lstStyle/>
          <a:p>
            <a:pPr>
              <a:spcAft>
                <a:spcPts val="1200"/>
              </a:spcAft>
            </a:pPr>
            <a:r>
              <a:rPr lang="en-US" sz="1400" b="1" dirty="0">
                <a:solidFill>
                  <a:srgbClr val="31485C"/>
                </a:solidFill>
                <a:latin typeface="Lato-Regular"/>
                <a:ea typeface="Lato Heavy" panose="020F0502020204030203" pitchFamily="34" charset="0"/>
                <a:cs typeface="Lato Heavy" panose="020F0502020204030203" pitchFamily="34" charset="0"/>
              </a:rPr>
              <a:t>Natural Gas Residential Plans:</a:t>
            </a:r>
          </a:p>
          <a:p>
            <a:r>
              <a:rPr lang="en-US" sz="1400" dirty="0">
                <a:solidFill>
                  <a:schemeClr val="bg2">
                    <a:lumMod val="25000"/>
                  </a:schemeClr>
                </a:solidFill>
                <a:latin typeface="Lato-Regular"/>
              </a:rPr>
              <a:t>San Diego Gas&amp; Electric– </a:t>
            </a:r>
            <a:r>
              <a:rPr lang="en-US" sz="1400" dirty="0">
                <a:solidFill>
                  <a:srgbClr val="223739"/>
                </a:solidFill>
                <a:latin typeface="Lato-Regular"/>
              </a:rPr>
              <a:t>up to </a:t>
            </a:r>
            <a:r>
              <a:rPr lang="en-US" sz="1400" b="1" dirty="0">
                <a:solidFill>
                  <a:srgbClr val="00597E"/>
                </a:solidFill>
                <a:latin typeface="Lato-Regular"/>
              </a:rPr>
              <a:t>17% LOWER </a:t>
            </a:r>
            <a:r>
              <a:rPr lang="en-US" sz="1400" dirty="0">
                <a:solidFill>
                  <a:srgbClr val="223739"/>
                </a:solidFill>
                <a:latin typeface="Lato-Regular"/>
              </a:rPr>
              <a:t>than the utility!</a:t>
            </a:r>
          </a:p>
          <a:p>
            <a:r>
              <a:rPr lang="en-US" sz="1400" dirty="0">
                <a:solidFill>
                  <a:schemeClr val="bg2">
                    <a:lumMod val="25000"/>
                  </a:schemeClr>
                </a:solidFill>
                <a:latin typeface="Lato-Regular"/>
              </a:rPr>
              <a:t>SoCal Gas– </a:t>
            </a:r>
            <a:r>
              <a:rPr lang="en-US" sz="1400" dirty="0">
                <a:solidFill>
                  <a:srgbClr val="223739"/>
                </a:solidFill>
                <a:latin typeface="Lato-Regular"/>
              </a:rPr>
              <a:t>up to </a:t>
            </a:r>
            <a:r>
              <a:rPr lang="en-US" sz="1400" b="1" dirty="0">
                <a:solidFill>
                  <a:srgbClr val="00597E"/>
                </a:solidFill>
                <a:latin typeface="Lato-Regular"/>
              </a:rPr>
              <a:t>16% LOWER </a:t>
            </a:r>
            <a:r>
              <a:rPr lang="en-US" sz="1400" dirty="0">
                <a:solidFill>
                  <a:srgbClr val="223739"/>
                </a:solidFill>
                <a:latin typeface="Lato-Regular"/>
              </a:rPr>
              <a:t>than the utility!</a:t>
            </a:r>
            <a:endParaRPr lang="en-US" sz="1400" dirty="0">
              <a:latin typeface="Lato-Regular"/>
            </a:endParaRPr>
          </a:p>
          <a:p>
            <a:endParaRPr lang="en-US" sz="1400" dirty="0">
              <a:latin typeface="Lato-Regular"/>
            </a:endParaRPr>
          </a:p>
        </p:txBody>
      </p:sp>
      <p:pic>
        <p:nvPicPr>
          <p:cNvPr id="31" name="Picture 30">
            <a:extLst>
              <a:ext uri="{FF2B5EF4-FFF2-40B4-BE49-F238E27FC236}">
                <a16:creationId xmlns:a16="http://schemas.microsoft.com/office/drawing/2014/main" id="{ECFAB3C6-030B-4613-99BC-43622AC61B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97414" y="1396899"/>
            <a:ext cx="655052" cy="613808"/>
          </a:xfrm>
          <a:prstGeom prst="rect">
            <a:avLst/>
          </a:prstGeom>
          <a:ln>
            <a:noFill/>
          </a:ln>
          <a:effectLst>
            <a:outerShdw blurRad="292100" dist="139700" dir="2700000" algn="tl" rotWithShape="0">
              <a:srgbClr val="333333">
                <a:alpha val="65000"/>
              </a:srgbClr>
            </a:outerShdw>
          </a:effectLst>
        </p:spPr>
      </p:pic>
      <p:pic>
        <p:nvPicPr>
          <p:cNvPr id="29" name="Picture 28">
            <a:extLst>
              <a:ext uri="{FF2B5EF4-FFF2-40B4-BE49-F238E27FC236}">
                <a16:creationId xmlns:a16="http://schemas.microsoft.com/office/drawing/2014/main" id="{1C771737-0EDC-4C10-BEDD-9FBD288387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8826" y="3939126"/>
            <a:ext cx="736332" cy="670101"/>
          </a:xfrm>
          <a:prstGeom prst="rect">
            <a:avLst/>
          </a:prstGeom>
          <a:ln>
            <a:noFill/>
          </a:ln>
          <a:effectLst>
            <a:outerShdw blurRad="190500" algn="tl" rotWithShape="0">
              <a:srgbClr val="000000">
                <a:alpha val="70000"/>
              </a:srgbClr>
            </a:outerShdw>
          </a:effectLst>
        </p:spPr>
      </p:pic>
      <p:pic>
        <p:nvPicPr>
          <p:cNvPr id="38" name="Picture 37">
            <a:extLst>
              <a:ext uri="{FF2B5EF4-FFF2-40B4-BE49-F238E27FC236}">
                <a16:creationId xmlns:a16="http://schemas.microsoft.com/office/drawing/2014/main" id="{4DC866CF-9F9E-407D-AF95-1767F91B61B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253625" y="4605353"/>
            <a:ext cx="659688" cy="633107"/>
          </a:xfrm>
          <a:prstGeom prst="rect">
            <a:avLst/>
          </a:prstGeom>
          <a:ln>
            <a:noFill/>
          </a:ln>
          <a:effectLst>
            <a:outerShdw blurRad="190500" algn="tl" rotWithShape="0">
              <a:srgbClr val="000000">
                <a:alpha val="70000"/>
              </a:srgbClr>
            </a:outerShdw>
          </a:effectLst>
        </p:spPr>
      </p:pic>
      <p:sp>
        <p:nvSpPr>
          <p:cNvPr id="32" name="Rectangle: Diagonal Corners Rounded 31">
            <a:extLst>
              <a:ext uri="{FF2B5EF4-FFF2-40B4-BE49-F238E27FC236}">
                <a16:creationId xmlns:a16="http://schemas.microsoft.com/office/drawing/2014/main" id="{02E4B785-9DE4-4DCB-87CD-22C17EB1BB99}"/>
              </a:ext>
            </a:extLst>
          </p:cNvPr>
          <p:cNvSpPr/>
          <p:nvPr/>
        </p:nvSpPr>
        <p:spPr>
          <a:xfrm>
            <a:off x="2559425" y="3385107"/>
            <a:ext cx="7876309" cy="495610"/>
          </a:xfrm>
          <a:prstGeom prst="round2DiagRect">
            <a:avLst/>
          </a:prstGeom>
          <a:solidFill>
            <a:srgbClr val="F57B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effectLst>
                  <a:outerShdw blurRad="38100" dist="38100" dir="2700000" algn="tl">
                    <a:srgbClr val="000000">
                      <a:alpha val="43137"/>
                    </a:srgbClr>
                  </a:outerShdw>
                </a:effectLst>
                <a:latin typeface="Lato" panose="020F0502020204030203" pitchFamily="34" charset="0"/>
                <a:ea typeface="Lato" panose="020F0502020204030203" pitchFamily="34" charset="0"/>
                <a:cs typeface="Lato" panose="020F0502020204030203" pitchFamily="34" charset="0"/>
              </a:rPr>
              <a:t>Plans Lower than the Utility in June</a:t>
            </a:r>
            <a:r>
              <a:rPr lang="en-US" sz="2400" baseline="30000" dirty="0">
                <a:effectLst>
                  <a:outerShdw blurRad="38100" dist="38100" dir="2700000" algn="tl">
                    <a:srgbClr val="000000">
                      <a:alpha val="43137"/>
                    </a:srgbClr>
                  </a:outerShdw>
                </a:effectLst>
                <a:latin typeface="Lato" panose="020F0502020204030203" pitchFamily="34" charset="0"/>
                <a:ea typeface="Lato" panose="020F0502020204030203" pitchFamily="34" charset="0"/>
                <a:cs typeface="Lato" panose="020F0502020204030203" pitchFamily="34" charset="0"/>
              </a:rPr>
              <a:t>1</a:t>
            </a:r>
          </a:p>
        </p:txBody>
      </p:sp>
      <p:sp>
        <p:nvSpPr>
          <p:cNvPr id="33" name="Rectangle 32">
            <a:extLst>
              <a:ext uri="{FF2B5EF4-FFF2-40B4-BE49-F238E27FC236}">
                <a16:creationId xmlns:a16="http://schemas.microsoft.com/office/drawing/2014/main" id="{52EB33F3-BA22-49F2-87E9-71205B9E7B6E}"/>
              </a:ext>
            </a:extLst>
          </p:cNvPr>
          <p:cNvSpPr/>
          <p:nvPr/>
        </p:nvSpPr>
        <p:spPr>
          <a:xfrm>
            <a:off x="470417" y="5797532"/>
            <a:ext cx="11127787" cy="523220"/>
          </a:xfrm>
          <a:prstGeom prst="rect">
            <a:avLst/>
          </a:prstGeom>
        </p:spPr>
        <p:txBody>
          <a:bodyPr wrap="square">
            <a:spAutoFit/>
          </a:bodyPr>
          <a:lstStyle/>
          <a:p>
            <a:pPr marL="119063" indent="-119063"/>
            <a:r>
              <a:rPr lang="en-US" sz="1400" b="1" i="1" u="none" strike="noStrike" baseline="30000" dirty="0">
                <a:solidFill>
                  <a:schemeClr val="bg2">
                    <a:lumMod val="50000"/>
                  </a:schemeClr>
                </a:solidFill>
                <a:latin typeface="Lato-Regular"/>
              </a:rPr>
              <a:t>1 </a:t>
            </a:r>
            <a:r>
              <a:rPr lang="en-US" sz="1400" b="1" i="1" dirty="0">
                <a:solidFill>
                  <a:schemeClr val="bg2">
                    <a:lumMod val="50000"/>
                  </a:schemeClr>
                </a:solidFill>
                <a:latin typeface="Lato-Regular"/>
              </a:rPr>
              <a:t>Based on June pricing.  Never guarantee savings. Utility rates may change during this promotion to be lower than XOOM Energy’s price.  Customers are also subject to a cancellation fee for XOOM Energy’s fixed plans.  </a:t>
            </a:r>
            <a:endParaRPr lang="en-US" sz="1400" b="1" i="1" dirty="0">
              <a:solidFill>
                <a:schemeClr val="bg2">
                  <a:lumMod val="50000"/>
                </a:schemeClr>
              </a:solidFill>
            </a:endParaRPr>
          </a:p>
        </p:txBody>
      </p:sp>
    </p:spTree>
    <p:extLst>
      <p:ext uri="{BB962C8B-B14F-4D97-AF65-F5344CB8AC3E}">
        <p14:creationId xmlns:p14="http://schemas.microsoft.com/office/powerpoint/2010/main" val="1739884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Diagonal Corners Rounded 16">
            <a:extLst>
              <a:ext uri="{FF2B5EF4-FFF2-40B4-BE49-F238E27FC236}">
                <a16:creationId xmlns:a16="http://schemas.microsoft.com/office/drawing/2014/main" id="{A06B5893-2309-4F6B-B5E9-FBB3D78AC08E}"/>
              </a:ext>
            </a:extLst>
          </p:cNvPr>
          <p:cNvSpPr/>
          <p:nvPr/>
        </p:nvSpPr>
        <p:spPr>
          <a:xfrm>
            <a:off x="5845592" y="1789018"/>
            <a:ext cx="5823680" cy="3031353"/>
          </a:xfrm>
          <a:prstGeom prst="round2DiagRect">
            <a:avLst>
              <a:gd name="adj1" fmla="val 10235"/>
              <a:gd name="adj2" fmla="val 0"/>
            </a:avLst>
          </a:prstGeom>
          <a:solidFill>
            <a:schemeClr val="bg1">
              <a:lumMod val="95000"/>
            </a:schemeClr>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Diagonal Corners Rounded 15">
            <a:extLst>
              <a:ext uri="{FF2B5EF4-FFF2-40B4-BE49-F238E27FC236}">
                <a16:creationId xmlns:a16="http://schemas.microsoft.com/office/drawing/2014/main" id="{E2A68973-404B-4F90-BA1B-2DAD744546CB}"/>
              </a:ext>
            </a:extLst>
          </p:cNvPr>
          <p:cNvSpPr/>
          <p:nvPr/>
        </p:nvSpPr>
        <p:spPr>
          <a:xfrm>
            <a:off x="559398" y="1819823"/>
            <a:ext cx="5061716" cy="3000548"/>
          </a:xfrm>
          <a:prstGeom prst="round2DiagRect">
            <a:avLst>
              <a:gd name="adj1" fmla="val 11157"/>
              <a:gd name="adj2" fmla="val 0"/>
            </a:avLst>
          </a:prstGeom>
          <a:solidFill>
            <a:schemeClr val="bg1">
              <a:lumMod val="95000"/>
            </a:schemeClr>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828A811F-294C-49B6-961A-013B59321E99}"/>
              </a:ext>
            </a:extLst>
          </p:cNvPr>
          <p:cNvSpPr/>
          <p:nvPr/>
        </p:nvSpPr>
        <p:spPr>
          <a:xfrm>
            <a:off x="6129466" y="2652612"/>
            <a:ext cx="5354072" cy="584775"/>
          </a:xfrm>
          <a:prstGeom prst="rect">
            <a:avLst/>
          </a:prstGeom>
        </p:spPr>
        <p:txBody>
          <a:bodyPr wrap="square">
            <a:spAutoFit/>
          </a:bodyPr>
          <a:lstStyle/>
          <a:p>
            <a:pPr algn="ctr">
              <a:buClr>
                <a:schemeClr val="tx1">
                  <a:lumMod val="75000"/>
                  <a:lumOff val="25000"/>
                </a:schemeClr>
              </a:buClr>
              <a:tabLst>
                <a:tab pos="290513" algn="l"/>
              </a:tabLst>
            </a:pPr>
            <a:r>
              <a:rPr lang="en-US" sz="1600" dirty="0">
                <a:solidFill>
                  <a:schemeClr val="bg2">
                    <a:lumMod val="25000"/>
                  </a:schemeClr>
                </a:solidFill>
                <a:latin typeface="Lato-Regular"/>
              </a:rPr>
              <a:t>Receive a</a:t>
            </a:r>
            <a:r>
              <a:rPr lang="en-US" sz="1600" dirty="0">
                <a:solidFill>
                  <a:schemeClr val="tx1">
                    <a:lumMod val="65000"/>
                    <a:lumOff val="35000"/>
                  </a:schemeClr>
                </a:solidFill>
                <a:latin typeface="Lato-Regular"/>
              </a:rPr>
              <a:t> </a:t>
            </a:r>
            <a:r>
              <a:rPr lang="en-US" sz="1600" b="1" dirty="0">
                <a:solidFill>
                  <a:srgbClr val="2794D1"/>
                </a:solidFill>
                <a:latin typeface="Lato-Regular"/>
              </a:rPr>
              <a:t>BONUS</a:t>
            </a:r>
            <a:r>
              <a:rPr lang="en-US" sz="1600" dirty="0">
                <a:solidFill>
                  <a:schemeClr val="tx1">
                    <a:lumMod val="65000"/>
                    <a:lumOff val="35000"/>
                  </a:schemeClr>
                </a:solidFill>
                <a:latin typeface="Lato-Regular"/>
              </a:rPr>
              <a:t> </a:t>
            </a:r>
            <a:r>
              <a:rPr lang="en-US" sz="1600" dirty="0">
                <a:solidFill>
                  <a:schemeClr val="bg2">
                    <a:lumMod val="25000"/>
                  </a:schemeClr>
                </a:solidFill>
                <a:latin typeface="Lato-Regular"/>
              </a:rPr>
              <a:t>equal to the average commodity only charges of your customers’ bills!* </a:t>
            </a:r>
            <a:endParaRPr lang="en-US" sz="1600" dirty="0">
              <a:solidFill>
                <a:schemeClr val="bg2">
                  <a:lumMod val="25000"/>
                </a:schemeClr>
              </a:solidFill>
            </a:endParaRPr>
          </a:p>
        </p:txBody>
      </p:sp>
      <p:pic>
        <p:nvPicPr>
          <p:cNvPr id="5" name="Picture 4">
            <a:extLst>
              <a:ext uri="{FF2B5EF4-FFF2-40B4-BE49-F238E27FC236}">
                <a16:creationId xmlns:a16="http://schemas.microsoft.com/office/drawing/2014/main" id="{55ABD041-E91B-43CB-93E6-90D73F7BBB9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9398" y="206450"/>
            <a:ext cx="2451500" cy="772391"/>
          </a:xfrm>
          <a:prstGeom prst="rect">
            <a:avLst/>
          </a:prstGeom>
        </p:spPr>
      </p:pic>
      <p:pic>
        <p:nvPicPr>
          <p:cNvPr id="7" name="Picture 6">
            <a:extLst>
              <a:ext uri="{FF2B5EF4-FFF2-40B4-BE49-F238E27FC236}">
                <a16:creationId xmlns:a16="http://schemas.microsoft.com/office/drawing/2014/main" id="{4E6AA628-3E23-4AA0-BB60-ADDCDF48834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20716" y="200995"/>
            <a:ext cx="1839191" cy="572193"/>
          </a:xfrm>
          <a:prstGeom prst="rect">
            <a:avLst/>
          </a:prstGeom>
        </p:spPr>
      </p:pic>
      <p:sp>
        <p:nvSpPr>
          <p:cNvPr id="26" name="Rectangle 25">
            <a:extLst>
              <a:ext uri="{FF2B5EF4-FFF2-40B4-BE49-F238E27FC236}">
                <a16:creationId xmlns:a16="http://schemas.microsoft.com/office/drawing/2014/main" id="{8D472974-B4A1-4ABB-887C-1D86725AB63E}"/>
              </a:ext>
            </a:extLst>
          </p:cNvPr>
          <p:cNvSpPr/>
          <p:nvPr/>
        </p:nvSpPr>
        <p:spPr>
          <a:xfrm>
            <a:off x="650784" y="2652612"/>
            <a:ext cx="4842814" cy="1077218"/>
          </a:xfrm>
          <a:prstGeom prst="rect">
            <a:avLst/>
          </a:prstGeom>
        </p:spPr>
        <p:txBody>
          <a:bodyPr wrap="square">
            <a:spAutoFit/>
          </a:bodyPr>
          <a:lstStyle/>
          <a:p>
            <a:pPr algn="ctr" defTabSz="2398713">
              <a:buClr>
                <a:schemeClr val="tx1">
                  <a:lumMod val="75000"/>
                  <a:lumOff val="25000"/>
                </a:schemeClr>
              </a:buClr>
            </a:pPr>
            <a:r>
              <a:rPr lang="en-US" sz="1600" dirty="0">
                <a:solidFill>
                  <a:schemeClr val="bg2">
                    <a:lumMod val="25000"/>
                  </a:schemeClr>
                </a:solidFill>
                <a:latin typeface="Lato-Semibold"/>
              </a:rPr>
              <a:t>A free loyalty rewards program that provides access to discounts, deals and prizes - </a:t>
            </a:r>
            <a:r>
              <a:rPr lang="en-US" sz="1600" dirty="0">
                <a:solidFill>
                  <a:schemeClr val="tx1">
                    <a:lumMod val="65000"/>
                    <a:lumOff val="35000"/>
                  </a:schemeClr>
                </a:solidFill>
                <a:latin typeface="Lato-Semibold"/>
                <a:hlinkClick r:id="rId5"/>
              </a:rPr>
              <a:t>https://xoomxtras.com/</a:t>
            </a:r>
            <a:endParaRPr lang="en-US" sz="1600" dirty="0">
              <a:solidFill>
                <a:schemeClr val="tx1">
                  <a:lumMod val="65000"/>
                  <a:lumOff val="35000"/>
                </a:schemeClr>
              </a:solidFill>
              <a:latin typeface="Lato-Semibold"/>
            </a:endParaRPr>
          </a:p>
          <a:p>
            <a:pPr algn="ctr" defTabSz="2398713">
              <a:buClr>
                <a:schemeClr val="tx1">
                  <a:lumMod val="75000"/>
                  <a:lumOff val="25000"/>
                </a:schemeClr>
              </a:buClr>
            </a:pPr>
            <a:endParaRPr lang="en-US" sz="1600" dirty="0">
              <a:solidFill>
                <a:schemeClr val="tx1">
                  <a:lumMod val="65000"/>
                  <a:lumOff val="35000"/>
                </a:schemeClr>
              </a:solidFill>
              <a:latin typeface="Lato-Semibold"/>
            </a:endParaRPr>
          </a:p>
        </p:txBody>
      </p:sp>
      <p:pic>
        <p:nvPicPr>
          <p:cNvPr id="9" name="Picture 8">
            <a:extLst>
              <a:ext uri="{FF2B5EF4-FFF2-40B4-BE49-F238E27FC236}">
                <a16:creationId xmlns:a16="http://schemas.microsoft.com/office/drawing/2014/main" id="{2D7CDFBF-272D-466B-B8BE-138744BB116F}"/>
              </a:ext>
            </a:extLst>
          </p:cNvPr>
          <p:cNvPicPr>
            <a:picLocks noChangeAspect="1"/>
          </p:cNvPicPr>
          <p:nvPr/>
        </p:nvPicPr>
        <p:blipFill rotWithShape="1">
          <a:blip r:embed="rId6">
            <a:extLst>
              <a:ext uri="{28A0092B-C50C-407E-A947-70E740481C1C}">
                <a14:useLocalDpi xmlns:a14="http://schemas.microsoft.com/office/drawing/2010/main" val="0"/>
              </a:ext>
            </a:extLst>
          </a:blip>
          <a:srcRect b="75654"/>
          <a:stretch/>
        </p:blipFill>
        <p:spPr>
          <a:xfrm>
            <a:off x="7236026" y="1811785"/>
            <a:ext cx="3140952" cy="442434"/>
          </a:xfrm>
          <a:prstGeom prst="rect">
            <a:avLst/>
          </a:prstGeom>
        </p:spPr>
      </p:pic>
      <p:sp>
        <p:nvSpPr>
          <p:cNvPr id="33" name="Rectangle: Diagonal Corners Rounded 32">
            <a:extLst>
              <a:ext uri="{FF2B5EF4-FFF2-40B4-BE49-F238E27FC236}">
                <a16:creationId xmlns:a16="http://schemas.microsoft.com/office/drawing/2014/main" id="{4B4AF58B-B67D-4844-A5B9-2AAB1739AC6D}"/>
              </a:ext>
            </a:extLst>
          </p:cNvPr>
          <p:cNvSpPr/>
          <p:nvPr/>
        </p:nvSpPr>
        <p:spPr>
          <a:xfrm>
            <a:off x="559399" y="1172577"/>
            <a:ext cx="11140134" cy="495610"/>
          </a:xfrm>
          <a:prstGeom prst="round2DiagRect">
            <a:avLst/>
          </a:prstGeom>
          <a:solidFill>
            <a:srgbClr val="F57B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effectLst>
                  <a:outerShdw blurRad="38100" dist="38100" dir="2700000" algn="tl">
                    <a:srgbClr val="000000">
                      <a:alpha val="43137"/>
                    </a:srgbClr>
                  </a:outerShdw>
                </a:effectLst>
                <a:latin typeface="Lato" panose="020F0502020204030203" pitchFamily="34" charset="0"/>
                <a:ea typeface="Lato" panose="020F0502020204030203" pitchFamily="34" charset="0"/>
                <a:cs typeface="Lato" panose="020F0502020204030203" pitchFamily="34" charset="0"/>
              </a:rPr>
              <a:t>Get Rewarded Month After Month, Year After Year!</a:t>
            </a:r>
          </a:p>
        </p:txBody>
      </p:sp>
      <p:sp>
        <p:nvSpPr>
          <p:cNvPr id="38" name="Rectangle 37">
            <a:extLst>
              <a:ext uri="{FF2B5EF4-FFF2-40B4-BE49-F238E27FC236}">
                <a16:creationId xmlns:a16="http://schemas.microsoft.com/office/drawing/2014/main" id="{A4939FA5-A424-4D8D-A1BD-2B74E896729D}"/>
              </a:ext>
            </a:extLst>
          </p:cNvPr>
          <p:cNvSpPr/>
          <p:nvPr/>
        </p:nvSpPr>
        <p:spPr>
          <a:xfrm>
            <a:off x="559399" y="6201661"/>
            <a:ext cx="10983556" cy="430887"/>
          </a:xfrm>
          <a:prstGeom prst="rect">
            <a:avLst/>
          </a:prstGeom>
        </p:spPr>
        <p:txBody>
          <a:bodyPr wrap="square">
            <a:spAutoFit/>
          </a:bodyPr>
          <a:lstStyle/>
          <a:p>
            <a:pPr marL="171450" indent="-171450"/>
            <a:r>
              <a:rPr lang="en-US" sz="1100" i="1" dirty="0">
                <a:solidFill>
                  <a:schemeClr val="bg2">
                    <a:lumMod val="50000"/>
                  </a:schemeClr>
                </a:solidFill>
              </a:rPr>
              <a:t>* Subject to terms and conditions. Excludes taxes, surcharges, past due fees and any local utility charges. Offered by ACN Opportunity, LLC and All Communications Network of Canada Co. Open to all U.S. and Canada IBOs</a:t>
            </a:r>
          </a:p>
        </p:txBody>
      </p:sp>
      <p:sp>
        <p:nvSpPr>
          <p:cNvPr id="39" name="TextBox 38">
            <a:extLst>
              <a:ext uri="{FF2B5EF4-FFF2-40B4-BE49-F238E27FC236}">
                <a16:creationId xmlns:a16="http://schemas.microsoft.com/office/drawing/2014/main" id="{E01F49E8-A620-4DC0-8426-F6B63EA4BA44}"/>
              </a:ext>
            </a:extLst>
          </p:cNvPr>
          <p:cNvSpPr txBox="1"/>
          <p:nvPr/>
        </p:nvSpPr>
        <p:spPr>
          <a:xfrm>
            <a:off x="3084521" y="63656"/>
            <a:ext cx="327334" cy="830997"/>
          </a:xfrm>
          <a:prstGeom prst="rect">
            <a:avLst/>
          </a:prstGeom>
          <a:noFill/>
        </p:spPr>
        <p:txBody>
          <a:bodyPr wrap="none" rtlCol="0">
            <a:spAutoFit/>
          </a:bodyPr>
          <a:lstStyle/>
          <a:p>
            <a:r>
              <a:rPr lang="en-US" sz="4800" dirty="0">
                <a:solidFill>
                  <a:schemeClr val="bg2">
                    <a:lumMod val="50000"/>
                  </a:schemeClr>
                </a:solidFill>
                <a:latin typeface="Lato Thin" panose="020F0502020204030203" pitchFamily="34" charset="0"/>
                <a:ea typeface="Lato Thin" panose="020F0502020204030203" pitchFamily="34" charset="0"/>
                <a:cs typeface="Lato Thin" panose="020F0502020204030203" pitchFamily="34" charset="0"/>
              </a:rPr>
              <a:t>|</a:t>
            </a:r>
          </a:p>
        </p:txBody>
      </p:sp>
      <p:sp>
        <p:nvSpPr>
          <p:cNvPr id="2" name="TextBox 1">
            <a:extLst>
              <a:ext uri="{FF2B5EF4-FFF2-40B4-BE49-F238E27FC236}">
                <a16:creationId xmlns:a16="http://schemas.microsoft.com/office/drawing/2014/main" id="{58089338-1860-46D4-A546-7A7C65C64D69}"/>
              </a:ext>
            </a:extLst>
          </p:cNvPr>
          <p:cNvSpPr txBox="1"/>
          <p:nvPr/>
        </p:nvSpPr>
        <p:spPr>
          <a:xfrm>
            <a:off x="621067" y="1879078"/>
            <a:ext cx="4872531" cy="830997"/>
          </a:xfrm>
          <a:prstGeom prst="rect">
            <a:avLst/>
          </a:prstGeom>
          <a:noFill/>
        </p:spPr>
        <p:txBody>
          <a:bodyPr wrap="square" rtlCol="0">
            <a:spAutoFit/>
          </a:bodyPr>
          <a:lstStyle/>
          <a:p>
            <a:pPr algn="ctr"/>
            <a:r>
              <a:rPr lang="en-US" sz="2400" b="1" dirty="0">
                <a:solidFill>
                  <a:srgbClr val="74C043"/>
                </a:solidFill>
                <a:latin typeface="Lato" panose="020F0502020204030203" pitchFamily="34" charset="0"/>
                <a:ea typeface="Lato" panose="020F0502020204030203" pitchFamily="34" charset="0"/>
                <a:cs typeface="Lato" panose="020F0502020204030203" pitchFamily="34" charset="0"/>
              </a:rPr>
              <a:t>XOOM </a:t>
            </a:r>
            <a:r>
              <a:rPr lang="en-US" sz="2400" b="1" dirty="0" err="1">
                <a:solidFill>
                  <a:srgbClr val="74C043"/>
                </a:solidFill>
                <a:latin typeface="Lato" panose="020F0502020204030203" pitchFamily="34" charset="0"/>
                <a:ea typeface="Lato" panose="020F0502020204030203" pitchFamily="34" charset="0"/>
                <a:cs typeface="Lato" panose="020F0502020204030203" pitchFamily="34" charset="0"/>
              </a:rPr>
              <a:t>Xtras</a:t>
            </a:r>
            <a:r>
              <a:rPr lang="en-US" sz="2400" b="1" dirty="0">
                <a:solidFill>
                  <a:srgbClr val="74C043"/>
                </a:solidFill>
                <a:latin typeface="Lato" panose="020F0502020204030203" pitchFamily="34" charset="0"/>
                <a:ea typeface="Lato" panose="020F0502020204030203" pitchFamily="34" charset="0"/>
                <a:cs typeface="Lato" panose="020F0502020204030203" pitchFamily="34" charset="0"/>
              </a:rPr>
              <a:t> </a:t>
            </a:r>
            <a:br>
              <a:rPr lang="en-US" sz="2400" b="1" dirty="0">
                <a:solidFill>
                  <a:srgbClr val="74C043"/>
                </a:solidFill>
                <a:latin typeface="Lato" panose="020F0502020204030203" pitchFamily="34" charset="0"/>
                <a:ea typeface="Lato" panose="020F0502020204030203" pitchFamily="34" charset="0"/>
                <a:cs typeface="Lato" panose="020F0502020204030203" pitchFamily="34" charset="0"/>
              </a:rPr>
            </a:br>
            <a:r>
              <a:rPr lang="en-US" sz="2400" b="1" dirty="0">
                <a:solidFill>
                  <a:srgbClr val="2794D1"/>
                </a:solidFill>
                <a:latin typeface="Lato" panose="020F0502020204030203" pitchFamily="34" charset="0"/>
                <a:ea typeface="Lato" panose="020F0502020204030203" pitchFamily="34" charset="0"/>
                <a:cs typeface="Lato" panose="020F0502020204030203" pitchFamily="34" charset="0"/>
              </a:rPr>
              <a:t>Customer Loyalty Program</a:t>
            </a:r>
          </a:p>
        </p:txBody>
      </p:sp>
      <p:sp>
        <p:nvSpPr>
          <p:cNvPr id="19" name="TextBox 18">
            <a:extLst>
              <a:ext uri="{FF2B5EF4-FFF2-40B4-BE49-F238E27FC236}">
                <a16:creationId xmlns:a16="http://schemas.microsoft.com/office/drawing/2014/main" id="{AEE535C1-593E-499D-99BC-661EA3F90B0D}"/>
              </a:ext>
            </a:extLst>
          </p:cNvPr>
          <p:cNvSpPr txBox="1"/>
          <p:nvPr/>
        </p:nvSpPr>
        <p:spPr>
          <a:xfrm>
            <a:off x="7230590" y="2179541"/>
            <a:ext cx="3151825" cy="461665"/>
          </a:xfrm>
          <a:prstGeom prst="rect">
            <a:avLst/>
          </a:prstGeom>
          <a:noFill/>
        </p:spPr>
        <p:txBody>
          <a:bodyPr wrap="none" rtlCol="0">
            <a:spAutoFit/>
          </a:bodyPr>
          <a:lstStyle/>
          <a:p>
            <a:r>
              <a:rPr lang="en-US" sz="2400" b="1" dirty="0">
                <a:solidFill>
                  <a:srgbClr val="2794D1"/>
                </a:solidFill>
                <a:latin typeface="Lato" panose="020F0502020204030203" pitchFamily="34" charset="0"/>
                <a:ea typeface="Lato" panose="020F0502020204030203" pitchFamily="34" charset="0"/>
                <a:cs typeface="Lato" panose="020F0502020204030203" pitchFamily="34" charset="0"/>
              </a:rPr>
              <a:t>IBO Referral Program</a:t>
            </a:r>
          </a:p>
        </p:txBody>
      </p:sp>
      <p:pic>
        <p:nvPicPr>
          <p:cNvPr id="3" name="Picture 2">
            <a:extLst>
              <a:ext uri="{FF2B5EF4-FFF2-40B4-BE49-F238E27FC236}">
                <a16:creationId xmlns:a16="http://schemas.microsoft.com/office/drawing/2014/main" id="{E470A8FB-F9EE-42BD-B32A-C860A4708DE3}"/>
              </a:ext>
            </a:extLst>
          </p:cNvPr>
          <p:cNvPicPr>
            <a:picLocks noChangeAspect="1"/>
          </p:cNvPicPr>
          <p:nvPr/>
        </p:nvPicPr>
        <p:blipFill>
          <a:blip r:embed="rId7">
            <a:clrChange>
              <a:clrFrom>
                <a:srgbClr val="EEEEEE"/>
              </a:clrFrom>
              <a:clrTo>
                <a:srgbClr val="EEEEEE">
                  <a:alpha val="0"/>
                </a:srgbClr>
              </a:clrTo>
            </a:clrChange>
          </a:blip>
          <a:stretch>
            <a:fillRect/>
          </a:stretch>
        </p:blipFill>
        <p:spPr>
          <a:xfrm>
            <a:off x="1684603" y="3288412"/>
            <a:ext cx="3127170" cy="1525973"/>
          </a:xfrm>
          <a:prstGeom prst="rect">
            <a:avLst/>
          </a:prstGeom>
        </p:spPr>
      </p:pic>
      <p:grpSp>
        <p:nvGrpSpPr>
          <p:cNvPr id="12" name="Group 11">
            <a:extLst>
              <a:ext uri="{FF2B5EF4-FFF2-40B4-BE49-F238E27FC236}">
                <a16:creationId xmlns:a16="http://schemas.microsoft.com/office/drawing/2014/main" id="{0D0E999A-CA66-4F6F-902C-15D552D2D4D0}"/>
              </a:ext>
            </a:extLst>
          </p:cNvPr>
          <p:cNvGrpSpPr/>
          <p:nvPr/>
        </p:nvGrpSpPr>
        <p:grpSpPr>
          <a:xfrm>
            <a:off x="5989097" y="3320097"/>
            <a:ext cx="2574989" cy="1482459"/>
            <a:chOff x="5912901" y="3320097"/>
            <a:chExt cx="2574989" cy="1482459"/>
          </a:xfrm>
        </p:grpSpPr>
        <p:sp>
          <p:nvSpPr>
            <p:cNvPr id="10" name="Rectangle: Diagonal Corners Rounded 9">
              <a:extLst>
                <a:ext uri="{FF2B5EF4-FFF2-40B4-BE49-F238E27FC236}">
                  <a16:creationId xmlns:a16="http://schemas.microsoft.com/office/drawing/2014/main" id="{EA863808-74B7-4F16-A5E6-7510D73B2100}"/>
                </a:ext>
              </a:extLst>
            </p:cNvPr>
            <p:cNvSpPr/>
            <p:nvPr/>
          </p:nvSpPr>
          <p:spPr>
            <a:xfrm>
              <a:off x="5939947" y="3320097"/>
              <a:ext cx="2547943" cy="1448369"/>
            </a:xfrm>
            <a:prstGeom prst="round2DiagRect">
              <a:avLst/>
            </a:prstGeom>
            <a:solidFill>
              <a:srgbClr val="98CA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C9C5E1F7-BEEF-4F16-AB22-E344D2B64E1A}"/>
                </a:ext>
              </a:extLst>
            </p:cNvPr>
            <p:cNvSpPr txBox="1"/>
            <p:nvPr/>
          </p:nvSpPr>
          <p:spPr>
            <a:xfrm>
              <a:off x="5912901" y="3356006"/>
              <a:ext cx="2547943" cy="1446550"/>
            </a:xfrm>
            <a:prstGeom prst="rect">
              <a:avLst/>
            </a:prstGeom>
            <a:noFill/>
          </p:spPr>
          <p:txBody>
            <a:bodyPr wrap="square" rtlCol="0">
              <a:spAutoFit/>
            </a:bodyPr>
            <a:lstStyle/>
            <a:p>
              <a:pPr algn="ctr"/>
              <a:r>
                <a:rPr lang="en-US" sz="2000" b="1" dirty="0">
                  <a:solidFill>
                    <a:schemeClr val="bg1"/>
                  </a:solidFill>
                  <a:latin typeface="Lato" panose="020F0502020204030203" pitchFamily="34" charset="0"/>
                  <a:ea typeface="Lato" panose="020F0502020204030203" pitchFamily="34" charset="0"/>
                  <a:cs typeface="Lato" panose="020F0502020204030203" pitchFamily="34" charset="0"/>
                </a:rPr>
                <a:t>REFER 12+</a:t>
              </a:r>
            </a:p>
            <a:p>
              <a:pPr algn="ctr"/>
              <a:endParaRPr lang="en-US" sz="2000" b="1" dirty="0">
                <a:solidFill>
                  <a:schemeClr val="bg1"/>
                </a:solidFill>
                <a:latin typeface="Lato" panose="020F0502020204030203" pitchFamily="34" charset="0"/>
                <a:ea typeface="Lato" panose="020F0502020204030203" pitchFamily="34" charset="0"/>
                <a:cs typeface="Lato" panose="020F0502020204030203" pitchFamily="34" charset="0"/>
              </a:endParaRPr>
            </a:p>
            <a:p>
              <a:pPr algn="ctr"/>
              <a:endParaRPr lang="en-US" sz="2000" b="1" dirty="0">
                <a:solidFill>
                  <a:schemeClr val="bg1"/>
                </a:solidFill>
                <a:latin typeface="Lato" panose="020F0502020204030203" pitchFamily="34" charset="0"/>
                <a:ea typeface="Lato" panose="020F0502020204030203" pitchFamily="34" charset="0"/>
                <a:cs typeface="Lato" panose="020F0502020204030203" pitchFamily="34" charset="0"/>
              </a:endParaRPr>
            </a:p>
            <a:p>
              <a:pPr algn="ctr"/>
              <a:r>
                <a:rPr lang="en-US" sz="1400" spc="-50" dirty="0">
                  <a:solidFill>
                    <a:schemeClr val="bg1"/>
                  </a:solidFill>
                  <a:latin typeface="Lato-Regular"/>
                  <a:ea typeface="Lato" panose="020F0502020204030203" pitchFamily="34" charset="0"/>
                  <a:cs typeface="Lato" panose="020F0502020204030203" pitchFamily="34" charset="0"/>
                </a:rPr>
                <a:t>XOOM ENERGY RESIDENTIAL ELECTRICITY CUSTOMERS</a:t>
              </a:r>
            </a:p>
          </p:txBody>
        </p:sp>
        <p:grpSp>
          <p:nvGrpSpPr>
            <p:cNvPr id="4" name="Group 3">
              <a:extLst>
                <a:ext uri="{FF2B5EF4-FFF2-40B4-BE49-F238E27FC236}">
                  <a16:creationId xmlns:a16="http://schemas.microsoft.com/office/drawing/2014/main" id="{BD064682-8E13-492C-921B-6B8A35E412AD}"/>
                </a:ext>
              </a:extLst>
            </p:cNvPr>
            <p:cNvGrpSpPr/>
            <p:nvPr/>
          </p:nvGrpSpPr>
          <p:grpSpPr>
            <a:xfrm>
              <a:off x="6591353" y="3717285"/>
              <a:ext cx="1189742" cy="608963"/>
              <a:chOff x="6203331" y="3787546"/>
              <a:chExt cx="1065806" cy="546177"/>
            </a:xfrm>
          </p:grpSpPr>
          <p:pic>
            <p:nvPicPr>
              <p:cNvPr id="22" name="Picture 21">
                <a:extLst>
                  <a:ext uri="{FF2B5EF4-FFF2-40B4-BE49-F238E27FC236}">
                    <a16:creationId xmlns:a16="http://schemas.microsoft.com/office/drawing/2014/main" id="{99AADAFE-9664-48C1-88E7-3C9F8429C677}"/>
                  </a:ext>
                </a:extLst>
              </p:cNvPr>
              <p:cNvPicPr>
                <a:picLocks noChangeAspect="1"/>
              </p:cNvPicPr>
              <p:nvPr/>
            </p:nvPicPr>
            <p:blipFill rotWithShape="1">
              <a:blip r:embed="rId8">
                <a:extLst>
                  <a:ext uri="{28A0092B-C50C-407E-A947-70E740481C1C}">
                    <a14:useLocalDpi xmlns:a14="http://schemas.microsoft.com/office/drawing/2010/main" val="0"/>
                  </a:ext>
                </a:extLst>
              </a:blip>
              <a:srcRect l="33880" t="54303" r="52723" b="19337"/>
              <a:stretch/>
            </p:blipFill>
            <p:spPr>
              <a:xfrm>
                <a:off x="6203331" y="3798798"/>
                <a:ext cx="879454" cy="534925"/>
              </a:xfrm>
              <a:prstGeom prst="rect">
                <a:avLst/>
              </a:prstGeom>
            </p:spPr>
          </p:pic>
          <p:pic>
            <p:nvPicPr>
              <p:cNvPr id="27" name="Picture 26">
                <a:extLst>
                  <a:ext uri="{FF2B5EF4-FFF2-40B4-BE49-F238E27FC236}">
                    <a16:creationId xmlns:a16="http://schemas.microsoft.com/office/drawing/2014/main" id="{84596447-0862-4DD9-B865-8D4F4CF98852}"/>
                  </a:ext>
                </a:extLst>
              </p:cNvPr>
              <p:cNvPicPr>
                <a:picLocks noChangeAspect="1"/>
              </p:cNvPicPr>
              <p:nvPr/>
            </p:nvPicPr>
            <p:blipFill rotWithShape="1">
              <a:blip r:embed="rId8">
                <a:extLst>
                  <a:ext uri="{28A0092B-C50C-407E-A947-70E740481C1C}">
                    <a14:useLocalDpi xmlns:a14="http://schemas.microsoft.com/office/drawing/2010/main" val="0"/>
                  </a:ext>
                </a:extLst>
              </a:blip>
              <a:srcRect l="34228" t="53866" r="60664" b="19774"/>
              <a:stretch/>
            </p:blipFill>
            <p:spPr>
              <a:xfrm>
                <a:off x="6933916" y="3787546"/>
                <a:ext cx="335221" cy="534925"/>
              </a:xfrm>
              <a:prstGeom prst="rect">
                <a:avLst/>
              </a:prstGeom>
            </p:spPr>
          </p:pic>
        </p:grpSp>
      </p:grpSp>
      <p:grpSp>
        <p:nvGrpSpPr>
          <p:cNvPr id="13" name="Group 12">
            <a:extLst>
              <a:ext uri="{FF2B5EF4-FFF2-40B4-BE49-F238E27FC236}">
                <a16:creationId xmlns:a16="http://schemas.microsoft.com/office/drawing/2014/main" id="{9F4BC2D8-E2E8-486A-AF31-6BEF1688FF4C}"/>
              </a:ext>
            </a:extLst>
          </p:cNvPr>
          <p:cNvGrpSpPr/>
          <p:nvPr/>
        </p:nvGrpSpPr>
        <p:grpSpPr>
          <a:xfrm>
            <a:off x="8970575" y="3305997"/>
            <a:ext cx="2547944" cy="1469585"/>
            <a:chOff x="8970575" y="3305997"/>
            <a:chExt cx="2547944" cy="1469585"/>
          </a:xfrm>
        </p:grpSpPr>
        <p:sp>
          <p:nvSpPr>
            <p:cNvPr id="28" name="Rectangle: Diagonal Corners Rounded 27">
              <a:extLst>
                <a:ext uri="{FF2B5EF4-FFF2-40B4-BE49-F238E27FC236}">
                  <a16:creationId xmlns:a16="http://schemas.microsoft.com/office/drawing/2014/main" id="{4426DAA1-68D1-4680-86CF-333D7B21003E}"/>
                </a:ext>
              </a:extLst>
            </p:cNvPr>
            <p:cNvSpPr/>
            <p:nvPr/>
          </p:nvSpPr>
          <p:spPr>
            <a:xfrm>
              <a:off x="8970575" y="3327213"/>
              <a:ext cx="2547943" cy="1448369"/>
            </a:xfrm>
            <a:prstGeom prst="round2DiagRect">
              <a:avLst/>
            </a:prstGeom>
            <a:solidFill>
              <a:srgbClr val="2794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C3E8F396-6975-441D-8599-EE9ECB9BF5DD}"/>
                </a:ext>
              </a:extLst>
            </p:cNvPr>
            <p:cNvSpPr txBox="1"/>
            <p:nvPr/>
          </p:nvSpPr>
          <p:spPr>
            <a:xfrm>
              <a:off x="8970575" y="3305997"/>
              <a:ext cx="2547944" cy="1446550"/>
            </a:xfrm>
            <a:prstGeom prst="rect">
              <a:avLst/>
            </a:prstGeom>
            <a:noFill/>
          </p:spPr>
          <p:txBody>
            <a:bodyPr wrap="square" rtlCol="0">
              <a:spAutoFit/>
            </a:bodyPr>
            <a:lstStyle/>
            <a:p>
              <a:pPr algn="ctr"/>
              <a:r>
                <a:rPr lang="en-US" sz="2000" b="1" dirty="0">
                  <a:solidFill>
                    <a:schemeClr val="bg1"/>
                  </a:solidFill>
                  <a:latin typeface="Lato" panose="020F0502020204030203" pitchFamily="34" charset="0"/>
                  <a:ea typeface="Lato" panose="020F0502020204030203" pitchFamily="34" charset="0"/>
                  <a:cs typeface="Lato" panose="020F0502020204030203" pitchFamily="34" charset="0"/>
                </a:rPr>
                <a:t>REFER 12+</a:t>
              </a:r>
            </a:p>
            <a:p>
              <a:pPr algn="ctr"/>
              <a:endParaRPr lang="en-US" sz="2000" b="1" dirty="0">
                <a:solidFill>
                  <a:schemeClr val="bg1"/>
                </a:solidFill>
                <a:latin typeface="Lato" panose="020F0502020204030203" pitchFamily="34" charset="0"/>
                <a:ea typeface="Lato" panose="020F0502020204030203" pitchFamily="34" charset="0"/>
                <a:cs typeface="Lato" panose="020F0502020204030203" pitchFamily="34" charset="0"/>
              </a:endParaRPr>
            </a:p>
            <a:p>
              <a:pPr algn="ctr"/>
              <a:endParaRPr lang="en-US" sz="2000" b="1" dirty="0">
                <a:solidFill>
                  <a:schemeClr val="bg1"/>
                </a:solidFill>
                <a:latin typeface="Lato" panose="020F0502020204030203" pitchFamily="34" charset="0"/>
                <a:ea typeface="Lato" panose="020F0502020204030203" pitchFamily="34" charset="0"/>
                <a:cs typeface="Lato" panose="020F0502020204030203" pitchFamily="34" charset="0"/>
              </a:endParaRPr>
            </a:p>
            <a:p>
              <a:pPr algn="ctr"/>
              <a:r>
                <a:rPr lang="en-US" sz="1400" spc="-50" dirty="0">
                  <a:solidFill>
                    <a:schemeClr val="bg1"/>
                  </a:solidFill>
                  <a:latin typeface="Lato" panose="020F0502020204030203" pitchFamily="34" charset="0"/>
                  <a:ea typeface="Lato" panose="020F0502020204030203" pitchFamily="34" charset="0"/>
                  <a:cs typeface="Lato" panose="020F0502020204030203" pitchFamily="34" charset="0"/>
                </a:rPr>
                <a:t>XOOM ENERGY RESIDENTIAL </a:t>
              </a:r>
              <a:br>
                <a:rPr lang="en-US" sz="1400" spc="-50" dirty="0">
                  <a:solidFill>
                    <a:schemeClr val="bg1"/>
                  </a:solidFill>
                  <a:latin typeface="Lato" panose="020F0502020204030203" pitchFamily="34" charset="0"/>
                  <a:ea typeface="Lato" panose="020F0502020204030203" pitchFamily="34" charset="0"/>
                  <a:cs typeface="Lato" panose="020F0502020204030203" pitchFamily="34" charset="0"/>
                </a:rPr>
              </a:br>
              <a:r>
                <a:rPr lang="en-US" sz="1400" spc="-50" dirty="0">
                  <a:solidFill>
                    <a:schemeClr val="bg1"/>
                  </a:solidFill>
                  <a:latin typeface="Lato" panose="020F0502020204030203" pitchFamily="34" charset="0"/>
                  <a:ea typeface="Lato" panose="020F0502020204030203" pitchFamily="34" charset="0"/>
                  <a:cs typeface="Lato" panose="020F0502020204030203" pitchFamily="34" charset="0"/>
                </a:rPr>
                <a:t>NATURAL GAS CUSTOMERS</a:t>
              </a:r>
            </a:p>
          </p:txBody>
        </p:sp>
        <p:grpSp>
          <p:nvGrpSpPr>
            <p:cNvPr id="11" name="Group 10">
              <a:extLst>
                <a:ext uri="{FF2B5EF4-FFF2-40B4-BE49-F238E27FC236}">
                  <a16:creationId xmlns:a16="http://schemas.microsoft.com/office/drawing/2014/main" id="{F6A5CFBE-5378-48DB-8488-5B256289FFB1}"/>
                </a:ext>
              </a:extLst>
            </p:cNvPr>
            <p:cNvGrpSpPr/>
            <p:nvPr/>
          </p:nvGrpSpPr>
          <p:grpSpPr>
            <a:xfrm>
              <a:off x="9517690" y="3686349"/>
              <a:ext cx="1425711" cy="587791"/>
              <a:chOff x="9517690" y="3686349"/>
              <a:chExt cx="1425711" cy="587791"/>
            </a:xfrm>
          </p:grpSpPr>
          <p:pic>
            <p:nvPicPr>
              <p:cNvPr id="43" name="Picture 42">
                <a:extLst>
                  <a:ext uri="{FF2B5EF4-FFF2-40B4-BE49-F238E27FC236}">
                    <a16:creationId xmlns:a16="http://schemas.microsoft.com/office/drawing/2014/main" id="{EC9A1BFD-02BE-4A6C-9A86-D6D1ECD27F3C}"/>
                  </a:ext>
                </a:extLst>
              </p:cNvPr>
              <p:cNvPicPr>
                <a:picLocks noChangeAspect="1"/>
              </p:cNvPicPr>
              <p:nvPr/>
            </p:nvPicPr>
            <p:blipFill rotWithShape="1">
              <a:blip r:embed="rId8">
                <a:extLst>
                  <a:ext uri="{28A0092B-C50C-407E-A947-70E740481C1C}">
                    <a14:useLocalDpi xmlns:a14="http://schemas.microsoft.com/office/drawing/2010/main" val="0"/>
                  </a:ext>
                </a:extLst>
              </a:blip>
              <a:srcRect l="84362" t="58507" r="3791" b="18641"/>
              <a:stretch/>
            </p:blipFill>
            <p:spPr>
              <a:xfrm>
                <a:off x="9517690" y="3686349"/>
                <a:ext cx="972591" cy="579959"/>
              </a:xfrm>
              <a:prstGeom prst="rect">
                <a:avLst/>
              </a:prstGeom>
            </p:spPr>
          </p:pic>
          <p:pic>
            <p:nvPicPr>
              <p:cNvPr id="29" name="Picture 28">
                <a:extLst>
                  <a:ext uri="{FF2B5EF4-FFF2-40B4-BE49-F238E27FC236}">
                    <a16:creationId xmlns:a16="http://schemas.microsoft.com/office/drawing/2014/main" id="{80F80237-944F-47D0-B701-3665E3D307F3}"/>
                  </a:ext>
                </a:extLst>
              </p:cNvPr>
              <p:cNvPicPr>
                <a:picLocks noChangeAspect="1"/>
              </p:cNvPicPr>
              <p:nvPr/>
            </p:nvPicPr>
            <p:blipFill rotWithShape="1">
              <a:blip r:embed="rId8">
                <a:extLst>
                  <a:ext uri="{28A0092B-C50C-407E-A947-70E740481C1C}">
                    <a14:useLocalDpi xmlns:a14="http://schemas.microsoft.com/office/drawing/2010/main" val="0"/>
                  </a:ext>
                </a:extLst>
              </a:blip>
              <a:srcRect l="86160" t="57868" r="8644" b="18127"/>
              <a:stretch/>
            </p:blipFill>
            <p:spPr>
              <a:xfrm>
                <a:off x="10531913" y="3686349"/>
                <a:ext cx="411488" cy="587791"/>
              </a:xfrm>
              <a:prstGeom prst="rect">
                <a:avLst/>
              </a:prstGeom>
            </p:spPr>
          </p:pic>
        </p:grpSp>
      </p:grpSp>
      <p:sp>
        <p:nvSpPr>
          <p:cNvPr id="14" name="TextBox 13">
            <a:extLst>
              <a:ext uri="{FF2B5EF4-FFF2-40B4-BE49-F238E27FC236}">
                <a16:creationId xmlns:a16="http://schemas.microsoft.com/office/drawing/2014/main" id="{D91C74DF-90E9-43D6-A3C0-11343D724E03}"/>
              </a:ext>
            </a:extLst>
          </p:cNvPr>
          <p:cNvSpPr txBox="1"/>
          <p:nvPr/>
        </p:nvSpPr>
        <p:spPr>
          <a:xfrm>
            <a:off x="8503433" y="3884149"/>
            <a:ext cx="519694" cy="369332"/>
          </a:xfrm>
          <a:prstGeom prst="rect">
            <a:avLst/>
          </a:prstGeom>
          <a:noFill/>
        </p:spPr>
        <p:txBody>
          <a:bodyPr wrap="none" rtlCol="0">
            <a:spAutoFit/>
          </a:bodyPr>
          <a:lstStyle/>
          <a:p>
            <a:r>
              <a:rPr lang="en-US" dirty="0">
                <a:solidFill>
                  <a:srgbClr val="F57B20"/>
                </a:solidFill>
                <a:latin typeface="Lato Heavy" panose="020F0502020204030203" pitchFamily="34" charset="0"/>
                <a:ea typeface="Lato Heavy" panose="020F0502020204030203" pitchFamily="34" charset="0"/>
                <a:cs typeface="Lato Heavy" panose="020F0502020204030203" pitchFamily="34" charset="0"/>
              </a:rPr>
              <a:t>OR</a:t>
            </a:r>
          </a:p>
        </p:txBody>
      </p:sp>
      <p:sp>
        <p:nvSpPr>
          <p:cNvPr id="31" name="TextBox 30">
            <a:extLst>
              <a:ext uri="{FF2B5EF4-FFF2-40B4-BE49-F238E27FC236}">
                <a16:creationId xmlns:a16="http://schemas.microsoft.com/office/drawing/2014/main" id="{27A8E8A7-433D-4474-B200-D8D882B933EA}"/>
              </a:ext>
            </a:extLst>
          </p:cNvPr>
          <p:cNvSpPr txBox="1"/>
          <p:nvPr/>
        </p:nvSpPr>
        <p:spPr>
          <a:xfrm>
            <a:off x="8749688" y="131437"/>
            <a:ext cx="2949846" cy="646331"/>
          </a:xfrm>
          <a:prstGeom prst="rect">
            <a:avLst/>
          </a:prstGeom>
          <a:noFill/>
        </p:spPr>
        <p:txBody>
          <a:bodyPr wrap="none" rtlCol="0">
            <a:spAutoFit/>
          </a:bodyPr>
          <a:lstStyle/>
          <a:p>
            <a:pPr algn="r"/>
            <a:r>
              <a:rPr lang="en-US" sz="3600" b="1" dirty="0">
                <a:solidFill>
                  <a:srgbClr val="2794D1"/>
                </a:solidFill>
                <a:latin typeface="Lato Black" panose="020F0502020204030203" pitchFamily="34" charset="0"/>
                <a:ea typeface="Lato Black" panose="020F0502020204030203" pitchFamily="34" charset="0"/>
                <a:cs typeface="Lato Black" panose="020F0502020204030203" pitchFamily="34" charset="0"/>
              </a:rPr>
              <a:t>CALIFORNIA</a:t>
            </a:r>
          </a:p>
        </p:txBody>
      </p:sp>
      <p:sp>
        <p:nvSpPr>
          <p:cNvPr id="34" name="TextBox 33">
            <a:extLst>
              <a:ext uri="{FF2B5EF4-FFF2-40B4-BE49-F238E27FC236}">
                <a16:creationId xmlns:a16="http://schemas.microsoft.com/office/drawing/2014/main" id="{E91A54F0-C166-4136-9E51-820A9F1EF8B0}"/>
              </a:ext>
            </a:extLst>
          </p:cNvPr>
          <p:cNvSpPr txBox="1"/>
          <p:nvPr/>
        </p:nvSpPr>
        <p:spPr>
          <a:xfrm>
            <a:off x="10108906" y="663261"/>
            <a:ext cx="1590627" cy="338554"/>
          </a:xfrm>
          <a:prstGeom prst="rect">
            <a:avLst/>
          </a:prstGeom>
          <a:noFill/>
        </p:spPr>
        <p:txBody>
          <a:bodyPr wrap="none" rtlCol="0">
            <a:spAutoFit/>
          </a:bodyPr>
          <a:lstStyle/>
          <a:p>
            <a:pPr algn="r"/>
            <a:r>
              <a:rPr lang="en-US" sz="1600" b="1" dirty="0">
                <a:solidFill>
                  <a:schemeClr val="tx1">
                    <a:lumMod val="75000"/>
                    <a:lumOff val="25000"/>
                  </a:schemeClr>
                </a:solidFill>
                <a:latin typeface="Lato Thin" panose="020F0502020204030203" pitchFamily="34" charset="0"/>
                <a:ea typeface="Lato Thin" panose="020F0502020204030203" pitchFamily="34" charset="0"/>
                <a:cs typeface="Lato Thin" panose="020F0502020204030203" pitchFamily="34" charset="0"/>
              </a:rPr>
              <a:t>NATURAL GAS</a:t>
            </a:r>
          </a:p>
        </p:txBody>
      </p:sp>
      <p:pic>
        <p:nvPicPr>
          <p:cNvPr id="35" name="Picture 34">
            <a:extLst>
              <a:ext uri="{FF2B5EF4-FFF2-40B4-BE49-F238E27FC236}">
                <a16:creationId xmlns:a16="http://schemas.microsoft.com/office/drawing/2014/main" id="{B37CED34-22CB-45F3-8BE4-2F1A957F4BC6}"/>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07413" y="4877662"/>
            <a:ext cx="11161859" cy="1357769"/>
          </a:xfrm>
          <a:prstGeom prst="rect">
            <a:avLst/>
          </a:prstGeom>
        </p:spPr>
      </p:pic>
    </p:spTree>
    <p:extLst>
      <p:ext uri="{BB962C8B-B14F-4D97-AF65-F5344CB8AC3E}">
        <p14:creationId xmlns:p14="http://schemas.microsoft.com/office/powerpoint/2010/main" val="8438098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6089</TotalTime>
  <Words>303</Words>
  <Application>Microsoft Office PowerPoint</Application>
  <PresentationFormat>Widescreen</PresentationFormat>
  <Paragraphs>39</Paragraphs>
  <Slides>2</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vt:i4>
      </vt:variant>
    </vt:vector>
  </HeadingPairs>
  <TitlesOfParts>
    <vt:vector size="12" baseType="lpstr">
      <vt:lpstr>Arial</vt:lpstr>
      <vt:lpstr>Calibri</vt:lpstr>
      <vt:lpstr>Calibri Light</vt:lpstr>
      <vt:lpstr>Lato</vt:lpstr>
      <vt:lpstr>Lato Black</vt:lpstr>
      <vt:lpstr>Lato Heavy</vt:lpstr>
      <vt:lpstr>Lato Thin</vt:lpstr>
      <vt:lpstr>Lato-Regular</vt:lpstr>
      <vt:lpstr>Lato-Semibold</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Irina Moiseev</dc:creator>
  <cp:lastModifiedBy>Whitman, Jackie</cp:lastModifiedBy>
  <cp:revision>62</cp:revision>
  <dcterms:created xsi:type="dcterms:W3CDTF">2020-12-23T22:32:16Z</dcterms:created>
  <dcterms:modified xsi:type="dcterms:W3CDTF">2022-06-06T13:53:43Z</dcterms:modified>
</cp:coreProperties>
</file>